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1"/>
  </p:sldMasterIdLst>
  <p:sldIdLst>
    <p:sldId id="256" r:id="rId2"/>
    <p:sldId id="257" r:id="rId3"/>
    <p:sldId id="259" r:id="rId4"/>
    <p:sldId id="258" r:id="rId5"/>
    <p:sldId id="260"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374146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843429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65053461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4205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65373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499827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742139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088766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18259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384481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a:xfrm>
            <a:off x="3776135" y="6422854"/>
            <a:ext cx="4279669" cy="365125"/>
          </a:xfrm>
        </p:spPr>
        <p:txBody>
          <a:bodyPr/>
          <a:lstStyle/>
          <a:p>
            <a:endParaRPr lang="en-IN"/>
          </a:p>
        </p:txBody>
      </p:sp>
      <p:sp>
        <p:nvSpPr>
          <p:cNvPr id="6" name="Slide Number Placeholder 5"/>
          <p:cNvSpPr>
            <a:spLocks noGrp="1"/>
          </p:cNvSpPr>
          <p:nvPr>
            <p:ph type="sldNum" sz="quarter" idx="12"/>
          </p:nvPr>
        </p:nvSpPr>
        <p:spPr>
          <a:xfrm>
            <a:off x="8073048" y="6422854"/>
            <a:ext cx="879759" cy="365125"/>
          </a:xfrm>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30887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IN"/>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584666350"/>
      </p:ext>
    </p:extLst>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2518527" y="2170120"/>
            <a:ext cx="7154945" cy="1607766"/>
          </a:xfrm>
        </p:spPr>
        <p:txBody>
          <a:bodyPr>
            <a:noAutofit/>
          </a:bodyPr>
          <a:lstStyle/>
          <a:p>
            <a:pPr marL="0" marR="0" algn="ctr">
              <a:lnSpc>
                <a:spcPct val="150000"/>
              </a:lnSpc>
              <a:spcBef>
                <a:spcPts val="0"/>
              </a:spcBef>
              <a:spcAft>
                <a:spcPts val="1000"/>
              </a:spcAft>
            </a:pP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RECENT SOIL TESTING METHODS AND ITS OUTCOMES IN NORTHERN INDIA</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413658" y="5998029"/>
            <a:ext cx="1894113" cy="369722"/>
          </a:xfrm>
          <a:prstGeom prst="rect">
            <a:avLst/>
          </a:prstGeom>
        </p:spPr>
        <p:txBody>
          <a:bodyPr wrap="square">
            <a:spAutoFit/>
          </a:bodyPr>
          <a:lstStyle/>
          <a:p>
            <a:r>
              <a:rPr lang="en-US" b="1" dirty="0" smtClean="0">
                <a:latin typeface="Times New Roman" pitchFamily="18" charset="0"/>
                <a:cs typeface="Times New Roman" pitchFamily="18" charset="0"/>
              </a:rPr>
              <a:t>Jerina Iyasmin</a:t>
            </a:r>
            <a:endParaRPr lang="en-US" b="1" dirty="0">
              <a:latin typeface="Times New Roman" pitchFamily="18" charset="0"/>
              <a:cs typeface="Times New Roman" pitchFamily="18" charset="0"/>
            </a:endParaRPr>
          </a:p>
        </p:txBody>
      </p:sp>
      <p:sp>
        <p:nvSpPr>
          <p:cNvPr id="4" name="Rectangle 3"/>
          <p:cNvSpPr/>
          <p:nvPr/>
        </p:nvSpPr>
        <p:spPr>
          <a:xfrm>
            <a:off x="359229" y="6270171"/>
            <a:ext cx="2394855" cy="369332"/>
          </a:xfrm>
          <a:prstGeom prst="rect">
            <a:avLst/>
          </a:prstGeom>
        </p:spPr>
        <p:txBody>
          <a:bodyPr wrap="square">
            <a:spAutoFit/>
          </a:bodyPr>
          <a:lstStyle/>
          <a:p>
            <a:r>
              <a:rPr lang="en-US" b="1" dirty="0" smtClean="0">
                <a:latin typeface="Times New Roman" pitchFamily="18" charset="0"/>
                <a:cs typeface="Times New Roman" pitchFamily="18" charset="0"/>
              </a:rPr>
              <a:t>Subject: Geography</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E126444-9480-8E2E-1FD3-9EE9745F7B3B}"/>
              </a:ext>
            </a:extLst>
          </p:cNvPr>
          <p:cNvSpPr txBox="1"/>
          <p:nvPr/>
        </p:nvSpPr>
        <p:spPr>
          <a:xfrm>
            <a:off x="826416" y="710752"/>
            <a:ext cx="1053916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7B2F0-3952-3ADA-A396-D95DC8474C93}"/>
              </a:ext>
            </a:extLst>
          </p:cNvPr>
          <p:cNvSpPr txBox="1"/>
          <p:nvPr/>
        </p:nvSpPr>
        <p:spPr>
          <a:xfrm>
            <a:off x="826416" y="1459060"/>
            <a:ext cx="10539167" cy="4715843"/>
          </a:xfrm>
          <a:prstGeom prst="rect">
            <a:avLst/>
          </a:prstGeom>
          <a:noFill/>
        </p:spPr>
        <p:txBody>
          <a:bodyPr wrap="square">
            <a:spAutoFit/>
          </a:bodyPr>
          <a:lstStyle/>
          <a:p>
            <a:pPr marL="285750" marR="0" indent="-285750" algn="just">
              <a:lnSpc>
                <a:spcPct val="150000"/>
              </a:lnSpc>
              <a:spcBef>
                <a:spcPts val="0"/>
              </a:spcBef>
              <a:spcAft>
                <a:spcPts val="10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India's utilization of fertilizer expanded decisively throughout the twentieth and 21st hundreds of years, from around 66,000 tons in the 1950-1951 crop year to more than 26 million tons in the 2009-2010 crop year. </a:t>
            </a:r>
          </a:p>
          <a:p>
            <a:pPr marL="285750" marR="0" indent="-285750" algn="just">
              <a:lnSpc>
                <a:spcPct val="150000"/>
              </a:lnSpc>
              <a:spcBef>
                <a:spcPts val="0"/>
              </a:spcBef>
              <a:spcAft>
                <a:spcPts val="10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utilization of fertilizer rose decisively because of a positive regulative climate that offered substantial item endowments. </a:t>
            </a:r>
            <a:endParaRPr lang="en-IN"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10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Indian government sent off the enormous Soil Health Card (SHC) Plan in February 2015, which is halfway supported and costs INR 5.7 billion (USD 85 million). </a:t>
            </a:r>
          </a:p>
          <a:p>
            <a:pPr marL="285750" marR="0" indent="-285750" algn="just">
              <a:lnSpc>
                <a:spcPct val="150000"/>
              </a:lnSpc>
              <a:spcBef>
                <a:spcPts val="0"/>
              </a:spcBef>
              <a:spcAft>
                <a:spcPts val="10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program's expressed objectives are to increment grain result and improve the drawn-out health of the soil using further developed, logical procedures. </a:t>
            </a:r>
            <a:endParaRPr lang="en-IN"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10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Research on innovation reception much of the time focuses to an absence of information about legitimate innovation the board as a likely justification for input misallocation.</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97390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98B0760-E236-6D14-44C3-93D75573F26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xmlns="" id="{B4B1D103-BD31-1111-C030-F5F1D4608852}"/>
              </a:ext>
            </a:extLst>
          </p:cNvPr>
          <p:cNvSpPr txBox="1"/>
          <p:nvPr/>
        </p:nvSpPr>
        <p:spPr>
          <a:xfrm>
            <a:off x="840556" y="1467082"/>
            <a:ext cx="10510887" cy="5028556"/>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rPr>
              <a:t>Cole and Fernando (2018) </a:t>
            </a:r>
            <a:r>
              <a:rPr lang="en-IN" sz="1800" dirty="0">
                <a:effectLst/>
                <a:latin typeface="Times New Roman" panose="02020603050405020304" pitchFamily="18" charset="0"/>
                <a:ea typeface="Calibri" panose="020F0502020204030204" pitchFamily="34" charset="0"/>
              </a:rPr>
              <a:t>found that the presentation of a complementary hotline permitting ranchers in Gujarat, India to pose inquiries of rural experts essentially expanded yields of cotton and cumin as well as the reception of additional viable pesticides.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In light of soil tests done at the plot level in Tanzania, </a:t>
            </a:r>
            <a:r>
              <a:rPr lang="en-IN" sz="1800" b="1" dirty="0" err="1">
                <a:effectLst/>
                <a:latin typeface="Times New Roman" panose="02020603050405020304" pitchFamily="18" charset="0"/>
                <a:ea typeface="Calibri" panose="020F0502020204030204" pitchFamily="34" charset="0"/>
              </a:rPr>
              <a:t>Harou</a:t>
            </a:r>
            <a:r>
              <a:rPr lang="en-IN" sz="1800" b="1" dirty="0">
                <a:effectLst/>
                <a:latin typeface="Times New Roman" panose="02020603050405020304" pitchFamily="18" charset="0"/>
                <a:ea typeface="Calibri" panose="020F0502020204030204" pitchFamily="34" charset="0"/>
              </a:rPr>
              <a:t> et al. (2019) </a:t>
            </a:r>
            <a:r>
              <a:rPr lang="en-IN" sz="1800" dirty="0">
                <a:effectLst/>
                <a:latin typeface="Times New Roman" panose="02020603050405020304" pitchFamily="18" charset="0"/>
                <a:ea typeface="Calibri" panose="020F0502020204030204" pitchFamily="34" charset="0"/>
              </a:rPr>
              <a:t>found that vouchers for fertilizer buy and plot-explicit data were deficient to build the utilization of compound fertilizers all alone. Be that as it may, when both were consolidated, the use of fertilizers was decisively expanded from a pattern standard of somewhat low utilization.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rPr>
              <a:t>Cole and Sharma (2017) </a:t>
            </a:r>
            <a:r>
              <a:rPr lang="en-IN" sz="1800" dirty="0">
                <a:effectLst/>
                <a:latin typeface="Times New Roman" panose="02020603050405020304" pitchFamily="18" charset="0"/>
                <a:ea typeface="Calibri" panose="020F0502020204030204" pitchFamily="34" charset="0"/>
              </a:rPr>
              <a:t>find that furnishing Indian ranchers with video and sound enhancements that explain soil health cards works better compared to straightforwardly introducing the data to them as far as building rancher trust and understanding.</a:t>
            </a:r>
          </a:p>
          <a:p>
            <a:pPr marL="342900" lvl="0" indent="-342900" algn="just">
              <a:lnSpc>
                <a:spcPct val="150000"/>
              </a:lnSpc>
              <a:buClr>
                <a:schemeClr val="accent1"/>
              </a:buClr>
              <a:buFont typeface="Wingdings" panose="05000000000000000000" pitchFamily="2" charset="2"/>
              <a:buChar char="Ø"/>
            </a:pPr>
            <a:r>
              <a:rPr lang="en-IN" sz="1800" b="1" dirty="0" err="1">
                <a:effectLst/>
                <a:latin typeface="Times New Roman" panose="02020603050405020304" pitchFamily="18" charset="0"/>
                <a:ea typeface="Calibri" panose="020F0502020204030204" pitchFamily="34" charset="0"/>
              </a:rPr>
              <a:t>Eliaz</a:t>
            </a:r>
            <a:r>
              <a:rPr lang="en-IN" sz="1800" b="1" dirty="0">
                <a:effectLst/>
                <a:latin typeface="Times New Roman" panose="02020603050405020304" pitchFamily="18" charset="0"/>
                <a:ea typeface="Calibri" panose="020F0502020204030204" pitchFamily="34" charset="0"/>
              </a:rPr>
              <a:t> and </a:t>
            </a:r>
            <a:r>
              <a:rPr lang="en-IN" sz="1800" b="1" dirty="0" err="1">
                <a:effectLst/>
                <a:latin typeface="Times New Roman" panose="02020603050405020304" pitchFamily="18" charset="0"/>
                <a:ea typeface="Calibri" panose="020F0502020204030204" pitchFamily="34" charset="0"/>
              </a:rPr>
              <a:t>Schotter</a:t>
            </a:r>
            <a:r>
              <a:rPr lang="en-IN" sz="1800" b="1" dirty="0">
                <a:effectLst/>
                <a:latin typeface="Times New Roman" panose="02020603050405020304" pitchFamily="18" charset="0"/>
                <a:ea typeface="Calibri" panose="020F0502020204030204" pitchFamily="34" charset="0"/>
              </a:rPr>
              <a:t> (2010)</a:t>
            </a:r>
            <a:r>
              <a:rPr lang="en-IN" sz="1800" dirty="0">
                <a:effectLst/>
                <a:latin typeface="Times New Roman" panose="02020603050405020304" pitchFamily="18" charset="0"/>
                <a:ea typeface="Calibri" panose="020F0502020204030204" pitchFamily="34" charset="0"/>
              </a:rPr>
              <a:t> propose that specialists will pay for information even in situations where it isn't extremely valuable, given that it approves their preconceived thoughts or builds their trust in their choices. </a:t>
            </a:r>
            <a:endParaRPr lang="en-US" sz="1800" dirty="0">
              <a:effectLst/>
              <a:latin typeface="Times New Roman" panose="02020603050405020304" pitchFamily="18" charset="0"/>
              <a:ea typeface="Calibri" panose="020F0502020204030204" pitchFamily="34" charset="0"/>
            </a:endParaRPr>
          </a:p>
        </p:txBody>
      </p:sp>
      <p:sp>
        <p:nvSpPr>
          <p:cNvPr id="2" name="TextBox 1">
            <a:extLst>
              <a:ext uri="{FF2B5EF4-FFF2-40B4-BE49-F238E27FC236}">
                <a16:creationId xmlns:a16="http://schemas.microsoft.com/office/drawing/2014/main" xmlns="" id="{6E61CC99-0584-25F5-432A-15603D8A0B63}"/>
              </a:ext>
            </a:extLst>
          </p:cNvPr>
          <p:cNvSpPr txBox="1"/>
          <p:nvPr/>
        </p:nvSpPr>
        <p:spPr>
          <a:xfrm>
            <a:off x="840556" y="678730"/>
            <a:ext cx="1051088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67035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849983" y="648713"/>
            <a:ext cx="10492034"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RESEARCH METHODOLOGY</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849983" y="1537969"/>
            <a:ext cx="10492033" cy="5028556"/>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Fertilizer application without soil testing is closely resembling drug use without first visiting a doctor. Ranchers know that fertilizers increment yields. </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Fertilizer application without soil testing is closely resembling drug use without first visiting a doctor. Ranchers know that fertilizers increment yields.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recurrence of soil tests can be affected by cropping forces, soil types, fertilizer rates, culturing strategies, climate, and ongoing examination. </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Model District Tests on soil are just essentially as dependable as the example. Soil tests illustrative of the area for which fertilizer recommendations are made ought to be conveyed to the research facility.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In most of regions and countries, ranchers utilized regular example strategies. Approaches are powerful in little regions with inside field coordinated fluctuation.</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 the wake of eliminating surface litter and assembling a little example from 10 to 15 destinations for every section of land to furrow profundity, make a composite example from every area.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xmlns="" val="167587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859408" y="563435"/>
            <a:ext cx="1047318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DISCUSSION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71C905A-068F-ABF1-3AAD-837665A999BE}"/>
              </a:ext>
            </a:extLst>
          </p:cNvPr>
          <p:cNvSpPr txBox="1"/>
          <p:nvPr/>
        </p:nvSpPr>
        <p:spPr>
          <a:xfrm>
            <a:off x="859410" y="1232977"/>
            <a:ext cx="10473180" cy="5033879"/>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Specialists and researchers were told that cultivators partook in the active preliminaries. To build producers' appreciation and soil testing reception for land the executives’ choices, more examination and instruction are required.</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With more work, these essential soil tests could be upgraded. deciding if adding more redundancies or modifying the cycle could work on the responsiveness and precision of the test.</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It could be simpler to understand altered slake testing if when pictures from different soil types, the board approaches, and conditions are ordered. </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Soil micronutrients have diminished because of high-yielding cultivars, extraordinary cropping, diminishing organics, and high-examination NPK fertilizers.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Critical healthful shortages could emerge from continuous planting without satisfactory food conveyance.</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availability of nutrients and actual qualities likewise impact soil productivity. Plants can't use soil nutrients assuming the soil structure is inappropriate.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2648835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428769" y="132424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1066800" y="1993784"/>
            <a:ext cx="10058400" cy="3373359"/>
          </a:xfrm>
          <a:prstGeom prst="rect">
            <a:avLst/>
          </a:prstGeom>
          <a:noFill/>
        </p:spPr>
        <p:txBody>
          <a:bodyPr wrap="square">
            <a:spAutoFit/>
          </a:bodyPr>
          <a:lstStyle/>
          <a:p>
            <a:pPr algn="just">
              <a:lnSpc>
                <a:spcPct val="150000"/>
              </a:lnSpc>
              <a:buClr>
                <a:schemeClr val="accent1"/>
              </a:buCl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availability of vital plant nutrients in the soil may be measured and addressed by soil testing. Nonetheless, the overall methodology of modern soil testing remains largely unchanged from concepts and practices established some decades ago. Understanding the physical, chemical, and biological characteristics of soil as well as the activities that occur at the soil-root interface is essential for reliable soil testing. Future soil and crop sustainability will be determined by these insights, which result in prudent, effective prescriptive soil management techniques for nutrient availability through both organic and inorganic fertilizer sources.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11334461"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8" y="843714"/>
            <a:ext cx="11334461" cy="3787383"/>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Cole, S., &amp; Sharma, M. (2017). Building trust and comprehension: Disseminating information on soil health cards to Indian farmers. Agricultural Economics, 48(3), 321-334.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Eliaz</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K., &amp;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Schotter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(2010). Prospect theory and information acquisition. Economic Journal, 120(543), 844-870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Hanna, S., Lundberg, M. J., &amp;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Mbowa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S. (2014). Information disclosure and agricultural production: Evidence from a field experiment. American Economic Journal: Applied Economics, 6(1), 1-25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Harou</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J. J.,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Mwakatobe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S., &amp;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Mtei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G. M. (2019). The impact of soil testing and nudges on fertilizer use and profitability in Tanzania. Agricultural Economics, 50(2), 493-508.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Hoffman, S. C. (2016).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Miscalibrated</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self-confidence and the demand for information. American Economic Journal: Microeconomics, 8(1), 204-233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ctrTitle"/>
          </p:nvPr>
        </p:nvSpPr>
        <p:spPr/>
        <p:txBody>
          <a:bodyPr>
            <a:normAutofit/>
          </a:bodyPr>
          <a:lstStyle/>
          <a:p>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xmlns=""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231</TotalTime>
  <Words>938</Words>
  <Application>Microsoft Office PowerPoint</Application>
  <PresentationFormat>Custom</PresentationFormat>
  <Paragraphs>37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Banded</vt:lpstr>
      <vt:lpstr>RECENT SOIL TESTING METHODS AND ITS OUTCOMES IN NORTHERN INDIA</vt:lpstr>
      <vt:lpstr>Slide 2</vt:lpstr>
      <vt:lpstr>Slide 3</vt:lpstr>
      <vt:lpstr>Slide 4</vt:lpstr>
      <vt:lpstr>Slide 5</vt:lpstr>
      <vt:lpstr>Slide 6</vt:lpstr>
      <vt:lpstr>Slide 7</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29</cp:revision>
  <dcterms:created xsi:type="dcterms:W3CDTF">2024-02-02T07:18:53Z</dcterms:created>
  <dcterms:modified xsi:type="dcterms:W3CDTF">2024-03-11T11:12:27Z</dcterms:modified>
</cp:coreProperties>
</file>