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70" r:id="rId3"/>
    <p:sldId id="258" r:id="rId4"/>
    <p:sldId id="259" r:id="rId5"/>
    <p:sldId id="260" r:id="rId6"/>
    <p:sldId id="261" r:id="rId7"/>
    <p:sldId id="262" r:id="rId8"/>
    <p:sldId id="264" r:id="rId9"/>
    <p:sldId id="265" r:id="rId10"/>
    <p:sldId id="266" r:id="rId11"/>
    <p:sldId id="263"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8" d="100"/>
          <a:sy n="68" d="100"/>
        </p:scale>
        <p:origin x="81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0AE3EC3B-DB53-4582-B667-8C624888A60C}" type="datetimeFigureOut">
              <a:rPr lang="en-US" smtClean="0"/>
              <a:t>8/24/2024</a:t>
            </a:fld>
            <a:endParaRPr lang="en-US"/>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97B7E06F-6472-4E2D-A275-66A29F3DAEA4}" type="slidenum">
              <a:rPr lang="en-US" smtClean="0"/>
              <a:t>‹#›</a:t>
            </a:fld>
            <a:endParaRPr lang="en-US"/>
          </a:p>
        </p:txBody>
      </p:sp>
    </p:spTree>
    <p:extLst>
      <p:ext uri="{BB962C8B-B14F-4D97-AF65-F5344CB8AC3E}">
        <p14:creationId xmlns:p14="http://schemas.microsoft.com/office/powerpoint/2010/main" val="21597711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AE3EC3B-DB53-4582-B667-8C624888A60C}" type="datetimeFigureOut">
              <a:rPr lang="en-US" smtClean="0"/>
              <a:t>8/24/2024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558300" y="5956137"/>
            <a:ext cx="1052508" cy="365125"/>
          </a:xfrm>
        </p:spPr>
        <p:txBody>
          <a:bodyPr/>
          <a:lstStyle/>
          <a:p>
            <a:fld id="{97B7E06F-6472-4E2D-A275-66A29F3DAEA4}" type="slidenum">
              <a:rPr lang="en-US" smtClean="0"/>
              <a:t>‹#›</a:t>
            </a:fld>
            <a:endParaRPr lang="en-US"/>
          </a:p>
        </p:txBody>
      </p:sp>
    </p:spTree>
    <p:extLst>
      <p:ext uri="{BB962C8B-B14F-4D97-AF65-F5344CB8AC3E}">
        <p14:creationId xmlns:p14="http://schemas.microsoft.com/office/powerpoint/2010/main" val="20785093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0AE3EC3B-DB53-4582-B667-8C624888A60C}" type="datetimeFigureOut">
              <a:rPr lang="en-US" smtClean="0"/>
              <a:t>8/24/2024</a:t>
            </a:fld>
            <a:endParaRPr lang="en-US"/>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97B7E06F-6472-4E2D-A275-66A29F3DAEA4}" type="slidenum">
              <a:rPr lang="en-US" smtClean="0"/>
              <a:t>‹#›</a:t>
            </a:fld>
            <a:endParaRPr lang="en-US"/>
          </a:p>
        </p:txBody>
      </p:sp>
    </p:spTree>
    <p:extLst>
      <p:ext uri="{BB962C8B-B14F-4D97-AF65-F5344CB8AC3E}">
        <p14:creationId xmlns:p14="http://schemas.microsoft.com/office/powerpoint/2010/main" val="30912332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AE3EC3B-DB53-4582-B667-8C624888A60C}" type="datetimeFigureOut">
              <a:rPr lang="en-US" smtClean="0"/>
              <a:t>8/24/2024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7B7E06F-6472-4E2D-A275-66A29F3DAEA4}" type="slidenum">
              <a:rPr lang="en-US" smtClean="0"/>
              <a:t>‹#›</a:t>
            </a:fld>
            <a:endParaRPr lang="en-US"/>
          </a:p>
        </p:txBody>
      </p:sp>
    </p:spTree>
    <p:extLst>
      <p:ext uri="{BB962C8B-B14F-4D97-AF65-F5344CB8AC3E}">
        <p14:creationId xmlns:p14="http://schemas.microsoft.com/office/powerpoint/2010/main" val="29167088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AE3EC3B-DB53-4582-B667-8C624888A60C}" type="datetimeFigureOut">
              <a:rPr lang="en-US" smtClean="0"/>
              <a:t>8/24/2024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7B7E06F-6472-4E2D-A275-66A29F3DAEA4}" type="slidenum">
              <a:rPr lang="en-US" smtClean="0"/>
              <a:t>‹#›</a:t>
            </a:fld>
            <a:endParaRPr lang="en-US"/>
          </a:p>
        </p:txBody>
      </p:sp>
    </p:spTree>
    <p:extLst>
      <p:ext uri="{BB962C8B-B14F-4D97-AF65-F5344CB8AC3E}">
        <p14:creationId xmlns:p14="http://schemas.microsoft.com/office/powerpoint/2010/main" val="3008244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AE3EC3B-DB53-4582-B667-8C624888A60C}" type="datetimeFigureOut">
              <a:rPr lang="en-US" smtClean="0"/>
              <a:t>8/24/2024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7B7E06F-6472-4E2D-A275-66A29F3DAEA4}" type="slidenum">
              <a:rPr lang="en-US" smtClean="0"/>
              <a:t>‹#›</a:t>
            </a:fld>
            <a:endParaRPr lang="en-US"/>
          </a:p>
        </p:txBody>
      </p:sp>
    </p:spTree>
    <p:extLst>
      <p:ext uri="{BB962C8B-B14F-4D97-AF65-F5344CB8AC3E}">
        <p14:creationId xmlns:p14="http://schemas.microsoft.com/office/powerpoint/2010/main" val="4805402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E3EC3B-DB53-4582-B667-8C624888A60C}" type="datetimeFigureOut">
              <a:rPr lang="en-US" smtClean="0"/>
              <a:t>8/24/2024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7B7E06F-6472-4E2D-A275-66A29F3DAEA4}" type="slidenum">
              <a:rPr lang="en-US" smtClean="0"/>
              <a:t>‹#›</a:t>
            </a:fld>
            <a:endParaRPr lang="en-US"/>
          </a:p>
        </p:txBody>
      </p:sp>
    </p:spTree>
    <p:extLst>
      <p:ext uri="{BB962C8B-B14F-4D97-AF65-F5344CB8AC3E}">
        <p14:creationId xmlns:p14="http://schemas.microsoft.com/office/powerpoint/2010/main" val="423660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0AE3EC3B-DB53-4582-B667-8C624888A60C}" type="datetimeFigureOut">
              <a:rPr lang="en-US" smtClean="0"/>
              <a:t>8/24/2024</a:t>
            </a:fld>
            <a:endParaRPr lang="en-US"/>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97B7E06F-6472-4E2D-A275-66A29F3DAEA4}" type="slidenum">
              <a:rPr lang="en-US" smtClean="0"/>
              <a:t>‹#›</a:t>
            </a:fld>
            <a:endParaRPr lang="en-US"/>
          </a:p>
        </p:txBody>
      </p:sp>
    </p:spTree>
    <p:extLst>
      <p:ext uri="{BB962C8B-B14F-4D97-AF65-F5344CB8AC3E}">
        <p14:creationId xmlns:p14="http://schemas.microsoft.com/office/powerpoint/2010/main" val="3929586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AE3EC3B-DB53-4582-B667-8C624888A60C}" type="datetimeFigureOut">
              <a:rPr lang="en-US" smtClean="0"/>
              <a:t>8/24/2024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7B7E06F-6472-4E2D-A275-66A29F3DAEA4}" type="slidenum">
              <a:rPr lang="en-US" smtClean="0"/>
              <a:t>‹#›</a:t>
            </a:fld>
            <a:endParaRPr lang="en-US"/>
          </a:p>
        </p:txBody>
      </p:sp>
    </p:spTree>
    <p:extLst>
      <p:ext uri="{BB962C8B-B14F-4D97-AF65-F5344CB8AC3E}">
        <p14:creationId xmlns:p14="http://schemas.microsoft.com/office/powerpoint/2010/main" val="16059588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AE3EC3B-DB53-4582-B667-8C624888A60C}" type="datetimeFigureOut">
              <a:rPr lang="en-US" smtClean="0"/>
              <a:t>8/24/2024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B7E06F-6472-4E2D-A275-66A29F3DAEA4}" type="slidenum">
              <a:rPr lang="en-US" smtClean="0"/>
              <a:t>‹#›</a:t>
            </a:fld>
            <a:endParaRPr lang="en-US"/>
          </a:p>
        </p:txBody>
      </p:sp>
    </p:spTree>
    <p:extLst>
      <p:ext uri="{BB962C8B-B14F-4D97-AF65-F5344CB8AC3E}">
        <p14:creationId xmlns:p14="http://schemas.microsoft.com/office/powerpoint/2010/main" val="30024428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0AE3EC3B-DB53-4582-B667-8C624888A60C}" type="datetimeFigureOut">
              <a:rPr lang="en-US" smtClean="0"/>
              <a:t>8/24/2024</a:t>
            </a:fld>
            <a:endParaRPr lang="en-US"/>
          </a:p>
        </p:txBody>
      </p:sp>
      <p:sp>
        <p:nvSpPr>
          <p:cNvPr id="5" name="Footer Placeholder 4"/>
          <p:cNvSpPr>
            <a:spLocks noGrp="1"/>
          </p:cNvSpPr>
          <p:nvPr>
            <p:ph type="ftr" sz="quarter" idx="11"/>
          </p:nvPr>
        </p:nvSpPr>
        <p:spPr>
          <a:xfrm>
            <a:off x="774923" y="5951811"/>
            <a:ext cx="7896279" cy="365125"/>
          </a:xfrm>
        </p:spPr>
        <p:txBody>
          <a:bodyPr/>
          <a:lstStyle/>
          <a:p>
            <a:endParaRPr lang="en-US"/>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97B7E06F-6472-4E2D-A275-66A29F3DAEA4}" type="slidenum">
              <a:rPr lang="en-US" smtClean="0"/>
              <a:t>‹#›</a:t>
            </a:fld>
            <a:endParaRPr lang="en-US"/>
          </a:p>
        </p:txBody>
      </p:sp>
    </p:spTree>
    <p:extLst>
      <p:ext uri="{BB962C8B-B14F-4D97-AF65-F5344CB8AC3E}">
        <p14:creationId xmlns:p14="http://schemas.microsoft.com/office/powerpoint/2010/main" val="32430488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0AE3EC3B-DB53-4582-B667-8C624888A60C}" type="datetimeFigureOut">
              <a:rPr lang="en-US" smtClean="0"/>
              <a:t>8/24/2024</a:t>
            </a:fld>
            <a:endParaRPr lang="en-US"/>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97B7E06F-6472-4E2D-A275-66A29F3DAEA4}" type="slidenum">
              <a:rPr lang="en-US" smtClean="0"/>
              <a:t>‹#›</a:t>
            </a:fld>
            <a:endParaRPr lang="en-US"/>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280475614"/>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36E28-27C8-5D51-8887-2C48E5E47660}"/>
              </a:ext>
            </a:extLst>
          </p:cNvPr>
          <p:cNvSpPr>
            <a:spLocks noGrp="1"/>
          </p:cNvSpPr>
          <p:nvPr>
            <p:ph type="ctrTitle"/>
          </p:nvPr>
        </p:nvSpPr>
        <p:spPr>
          <a:xfrm>
            <a:off x="581191" y="1020431"/>
            <a:ext cx="10993549" cy="1357009"/>
          </a:xfrm>
        </p:spPr>
        <p:txBody>
          <a:bodyPr>
            <a:normAutofit/>
          </a:bodyPr>
          <a:lstStyle/>
          <a:p>
            <a:pPr algn="ctr">
              <a:lnSpc>
                <a:spcPct val="150000"/>
              </a:lnSpc>
            </a:pPr>
            <a:r>
              <a:rPr lang="en-IN" sz="2400" b="1" dirty="0">
                <a:effectLst/>
                <a:latin typeface="Times New Roman" panose="02020603050405020304" pitchFamily="18" charset="0"/>
                <a:ea typeface="Times New Roman" panose="02020603050405020304" pitchFamily="18" charset="0"/>
              </a:rPr>
              <a:t>Analysis of Emotional Intelligence Among Secondary School Students: Technical Examination</a:t>
            </a:r>
            <a:endParaRPr lang="en-US" sz="2400" dirty="0"/>
          </a:p>
        </p:txBody>
      </p:sp>
    </p:spTree>
    <p:extLst>
      <p:ext uri="{BB962C8B-B14F-4D97-AF65-F5344CB8AC3E}">
        <p14:creationId xmlns:p14="http://schemas.microsoft.com/office/powerpoint/2010/main" val="12660390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B21232D-2567-13A7-0F3C-67B108CBABBD}"/>
              </a:ext>
            </a:extLst>
          </p:cNvPr>
          <p:cNvSpPr txBox="1"/>
          <p:nvPr/>
        </p:nvSpPr>
        <p:spPr>
          <a:xfrm>
            <a:off x="140676" y="1627602"/>
            <a:ext cx="11549575" cy="3831818"/>
          </a:xfrm>
          <a:prstGeom prst="rect">
            <a:avLst/>
          </a:prstGeom>
          <a:noFill/>
        </p:spPr>
        <p:txBody>
          <a:bodyPr wrap="square">
            <a:spAutoFit/>
          </a:bodyPr>
          <a:lstStyle/>
          <a:p>
            <a:pPr marL="0" marR="0" algn="ctr">
              <a:lnSpc>
                <a:spcPct val="115000"/>
              </a:lnSpc>
              <a:spcBef>
                <a:spcPts val="0"/>
              </a:spcBef>
              <a:spcAft>
                <a:spcPts val="0"/>
              </a:spcAft>
            </a:pPr>
            <a:r>
              <a:rPr lang="en-IN" sz="1800" i="1" dirty="0" err="1">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Dr.</a:t>
            </a:r>
            <a:r>
              <a:rPr lang="en-IN" sz="1800" i="1" dirty="0">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 Diwakar Chaudhary, Assistant Professor, </a:t>
            </a:r>
            <a:r>
              <a:rPr lang="en-IN" sz="1800" i="1" dirty="0" err="1">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Mangalmay</a:t>
            </a:r>
            <a:r>
              <a:rPr lang="en-IN" sz="1800" i="1" dirty="0">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 Institute of Management &amp; Technology, Gautam </a:t>
            </a:r>
            <a:r>
              <a:rPr lang="en-IN" sz="1800" i="1" dirty="0" err="1">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Buddh</a:t>
            </a:r>
            <a:r>
              <a:rPr lang="en-IN" sz="1800" i="1" dirty="0">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 Nagar, India</a:t>
            </a:r>
            <a:endParaRPr lang="en-US" sz="1800" dirty="0">
              <a:effectLst/>
              <a:latin typeface="Times New Roman" panose="02020603050405020304" pitchFamily="18" charset="0"/>
              <a:ea typeface="Calibri" panose="020F0502020204030204" pitchFamily="34" charset="0"/>
              <a:cs typeface="Mangal" panose="02040503050203030202" pitchFamily="18" charset="0"/>
            </a:endParaRPr>
          </a:p>
          <a:p>
            <a:pPr marL="0" marR="0" algn="ctr">
              <a:lnSpc>
                <a:spcPct val="115000"/>
              </a:lnSpc>
              <a:spcBef>
                <a:spcPts val="0"/>
              </a:spcBef>
              <a:spcAft>
                <a:spcPts val="0"/>
              </a:spcAft>
            </a:pPr>
            <a:r>
              <a:rPr lang="en-IN" sz="1800" i="1" dirty="0">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dirty="0">
              <a:effectLst/>
              <a:latin typeface="Times New Roman" panose="02020603050405020304" pitchFamily="18" charset="0"/>
              <a:ea typeface="Calibri" panose="020F0502020204030204" pitchFamily="34" charset="0"/>
              <a:cs typeface="Mangal" panose="02040503050203030202" pitchFamily="18" charset="0"/>
            </a:endParaRPr>
          </a:p>
          <a:p>
            <a:pPr marL="0" marR="0" algn="ctr">
              <a:lnSpc>
                <a:spcPct val="115000"/>
              </a:lnSpc>
              <a:spcBef>
                <a:spcPts val="0"/>
              </a:spcBef>
              <a:spcAft>
                <a:spcPts val="0"/>
              </a:spcAft>
            </a:pPr>
            <a:r>
              <a:rPr lang="en-IN" sz="1800" i="1" dirty="0">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Mr. Vishal, Assistant Professor, </a:t>
            </a:r>
            <a:r>
              <a:rPr lang="en-IN" sz="1800" i="1" dirty="0" err="1">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Mangalmay</a:t>
            </a:r>
            <a:r>
              <a:rPr lang="en-IN" sz="1800" i="1" dirty="0">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 Institute of Management &amp; Technology, Gautam </a:t>
            </a:r>
            <a:r>
              <a:rPr lang="en-IN" sz="1800" i="1" dirty="0" err="1">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Buddh</a:t>
            </a:r>
            <a:r>
              <a:rPr lang="en-IN" sz="1800" i="1" dirty="0">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 Nagar, India</a:t>
            </a:r>
            <a:endParaRPr lang="en-US" sz="1800" dirty="0">
              <a:effectLst/>
              <a:latin typeface="Times New Roman" panose="02020603050405020304" pitchFamily="18" charset="0"/>
              <a:ea typeface="Calibri" panose="020F0502020204030204" pitchFamily="34" charset="0"/>
              <a:cs typeface="Mangal" panose="02040503050203030202" pitchFamily="18" charset="0"/>
            </a:endParaRPr>
          </a:p>
          <a:p>
            <a:pPr marL="0" marR="0" algn="ctr">
              <a:lnSpc>
                <a:spcPct val="115000"/>
              </a:lnSpc>
              <a:spcBef>
                <a:spcPts val="0"/>
              </a:spcBef>
              <a:spcAft>
                <a:spcPts val="0"/>
              </a:spcAft>
            </a:pPr>
            <a:r>
              <a:rPr lang="en-IN" sz="1800" i="1" dirty="0">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dirty="0">
              <a:effectLst/>
              <a:latin typeface="Times New Roman" panose="02020603050405020304" pitchFamily="18" charset="0"/>
              <a:ea typeface="Calibri" panose="020F0502020204030204" pitchFamily="34" charset="0"/>
              <a:cs typeface="Mangal" panose="02040503050203030202" pitchFamily="18" charset="0"/>
            </a:endParaRPr>
          </a:p>
          <a:p>
            <a:pPr marL="0" marR="0" algn="ctr">
              <a:lnSpc>
                <a:spcPct val="115000"/>
              </a:lnSpc>
              <a:spcBef>
                <a:spcPts val="0"/>
              </a:spcBef>
              <a:spcAft>
                <a:spcPts val="0"/>
              </a:spcAft>
            </a:pPr>
            <a:r>
              <a:rPr lang="en-IN" sz="1800" i="1" dirty="0" err="1">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Dr.</a:t>
            </a:r>
            <a:r>
              <a:rPr lang="en-IN" sz="1800" i="1" dirty="0">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 Himani </a:t>
            </a:r>
            <a:r>
              <a:rPr lang="en-IN" sz="1800" i="1" dirty="0" err="1">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Shonik</a:t>
            </a:r>
            <a:r>
              <a:rPr lang="en-IN" sz="1800" i="1" dirty="0">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 Assistant Professor, </a:t>
            </a:r>
            <a:r>
              <a:rPr lang="en-IN" sz="1800" i="1" dirty="0" err="1">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Mangalmay</a:t>
            </a:r>
            <a:r>
              <a:rPr lang="en-IN" sz="1800" i="1" dirty="0">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 Institute of Management &amp; Technology, Gautam </a:t>
            </a:r>
            <a:r>
              <a:rPr lang="en-IN" sz="1800" i="1" dirty="0" err="1">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Buddh</a:t>
            </a:r>
            <a:r>
              <a:rPr lang="en-IN" sz="1800" i="1" dirty="0">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 Nagar, India</a:t>
            </a:r>
            <a:endParaRPr lang="en-US" sz="1800" dirty="0">
              <a:effectLst/>
              <a:latin typeface="Times New Roman" panose="02020603050405020304" pitchFamily="18" charset="0"/>
              <a:ea typeface="Calibri" panose="020F0502020204030204" pitchFamily="34" charset="0"/>
              <a:cs typeface="Mangal" panose="02040503050203030202" pitchFamily="18" charset="0"/>
            </a:endParaRPr>
          </a:p>
          <a:p>
            <a:pPr marL="0" marR="0" algn="ctr">
              <a:lnSpc>
                <a:spcPct val="115000"/>
              </a:lnSpc>
              <a:spcBef>
                <a:spcPts val="0"/>
              </a:spcBef>
              <a:spcAft>
                <a:spcPts val="0"/>
              </a:spcAft>
            </a:pPr>
            <a:r>
              <a:rPr lang="en-IN" sz="1800" i="1" dirty="0">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dirty="0">
              <a:effectLst/>
              <a:latin typeface="Times New Roman" panose="02020603050405020304" pitchFamily="18" charset="0"/>
              <a:ea typeface="Calibri" panose="020F0502020204030204" pitchFamily="34" charset="0"/>
              <a:cs typeface="Mangal" panose="02040503050203030202" pitchFamily="18" charset="0"/>
            </a:endParaRPr>
          </a:p>
          <a:p>
            <a:pPr marL="0" marR="0" algn="ctr">
              <a:lnSpc>
                <a:spcPct val="115000"/>
              </a:lnSpc>
              <a:spcBef>
                <a:spcPts val="0"/>
              </a:spcBef>
              <a:spcAft>
                <a:spcPts val="0"/>
              </a:spcAft>
            </a:pPr>
            <a:r>
              <a:rPr lang="en-IN" sz="1800" i="1" dirty="0">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Mr. Piyush, Assistant Professor, </a:t>
            </a:r>
            <a:r>
              <a:rPr lang="en-IN" sz="1800" i="1" dirty="0" err="1">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Mangalmay</a:t>
            </a:r>
            <a:r>
              <a:rPr lang="en-IN" sz="1800" i="1" dirty="0">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 Institute of Management &amp; Technology, Gautam </a:t>
            </a:r>
            <a:r>
              <a:rPr lang="en-IN" sz="1800" i="1" dirty="0" err="1">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Buddh</a:t>
            </a:r>
            <a:r>
              <a:rPr lang="en-IN" sz="1800" i="1" dirty="0">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 Nagar, India</a:t>
            </a:r>
            <a:endParaRPr lang="en-US" sz="1800" dirty="0">
              <a:effectLst/>
              <a:latin typeface="Times New Roman" panose="02020603050405020304" pitchFamily="18" charset="0"/>
              <a:ea typeface="Calibri" panose="020F0502020204030204" pitchFamily="34" charset="0"/>
              <a:cs typeface="Mangal" panose="02040503050203030202" pitchFamily="18" charset="0"/>
            </a:endParaRPr>
          </a:p>
          <a:p>
            <a:pPr marL="0" marR="0" algn="ctr">
              <a:lnSpc>
                <a:spcPct val="115000"/>
              </a:lnSpc>
              <a:spcBef>
                <a:spcPts val="0"/>
              </a:spcBef>
              <a:spcAft>
                <a:spcPts val="0"/>
              </a:spcAft>
            </a:pPr>
            <a:r>
              <a:rPr lang="en-IN" sz="1800" i="1" dirty="0">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dirty="0">
              <a:effectLst/>
              <a:latin typeface="Times New Roman" panose="02020603050405020304" pitchFamily="18" charset="0"/>
              <a:ea typeface="Calibri" panose="020F0502020204030204" pitchFamily="34" charset="0"/>
              <a:cs typeface="Mangal" panose="02040503050203030202" pitchFamily="18" charset="0"/>
            </a:endParaRPr>
          </a:p>
          <a:p>
            <a:pPr marL="0" marR="0" algn="ctr">
              <a:lnSpc>
                <a:spcPct val="115000"/>
              </a:lnSpc>
              <a:spcBef>
                <a:spcPts val="0"/>
              </a:spcBef>
              <a:spcAft>
                <a:spcPts val="0"/>
              </a:spcAft>
            </a:pPr>
            <a:r>
              <a:rPr lang="en-IN" sz="1800" i="1" dirty="0">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Ms. Janvi, Assistant Professor, </a:t>
            </a:r>
            <a:r>
              <a:rPr lang="en-IN" sz="1800" i="1" dirty="0" err="1">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Mangalmay</a:t>
            </a:r>
            <a:r>
              <a:rPr lang="en-IN" sz="1800" i="1" dirty="0">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 Institute of Management &amp; Technology, Gautam </a:t>
            </a:r>
            <a:r>
              <a:rPr lang="en-IN" sz="1800" i="1" dirty="0" err="1">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Buddh</a:t>
            </a:r>
            <a:r>
              <a:rPr lang="en-IN" sz="1800" i="1" dirty="0">
                <a:solidFill>
                  <a:srgbClr val="0E101A"/>
                </a:solidFill>
                <a:effectLst/>
                <a:latin typeface="Times New Roman" panose="02020603050405020304" pitchFamily="18" charset="0"/>
                <a:ea typeface="Calibri" panose="020F0502020204030204" pitchFamily="34" charset="0"/>
                <a:cs typeface="Times New Roman" panose="02020603050405020304" pitchFamily="18" charset="0"/>
              </a:rPr>
              <a:t> Nagar, India</a:t>
            </a:r>
            <a:endParaRPr lang="en-US" sz="1800" dirty="0">
              <a:effectLst/>
              <a:latin typeface="Times New Roman" panose="02020603050405020304" pitchFamily="18" charset="0"/>
              <a:ea typeface="Calibri" panose="020F0502020204030204" pitchFamily="34" charset="0"/>
              <a:cs typeface="Mangal" panose="02040503050203030202" pitchFamily="18" charset="0"/>
            </a:endParaRPr>
          </a:p>
          <a:p>
            <a:br>
              <a:rPr lang="en-IN" sz="1800" b="1" dirty="0">
                <a:effectLst/>
                <a:latin typeface="Times New Roman" panose="02020603050405020304" pitchFamily="18" charset="0"/>
                <a:ea typeface="Calibri" panose="020F0502020204030204" pitchFamily="34" charset="0"/>
              </a:rPr>
            </a:br>
            <a:endParaRPr lang="en-US" dirty="0"/>
          </a:p>
        </p:txBody>
      </p:sp>
    </p:spTree>
    <p:extLst>
      <p:ext uri="{BB962C8B-B14F-4D97-AF65-F5344CB8AC3E}">
        <p14:creationId xmlns:p14="http://schemas.microsoft.com/office/powerpoint/2010/main" val="41604462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14CEF6-8A3D-53B7-875B-99F770BFB8DE}"/>
              </a:ext>
            </a:extLst>
          </p:cNvPr>
          <p:cNvSpPr>
            <a:spLocks noGrp="1"/>
          </p:cNvSpPr>
          <p:nvPr>
            <p:ph type="title"/>
          </p:nvPr>
        </p:nvSpPr>
        <p:spPr/>
        <p:txBody>
          <a:bodyPr/>
          <a:lstStyle/>
          <a:p>
            <a:pPr algn="ctr"/>
            <a:r>
              <a:rPr lang="en-US" sz="3600" b="1" dirty="0">
                <a:latin typeface="Times New Roman" panose="02020603050405020304" pitchFamily="18" charset="0"/>
                <a:cs typeface="Times New Roman" panose="02020603050405020304" pitchFamily="18" charset="0"/>
              </a:rPr>
              <a:t>Introduction</a:t>
            </a:r>
            <a:endParaRPr lang="en-US"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19AA519-8430-9E0E-E58A-A64659F11C22}"/>
              </a:ext>
            </a:extLst>
          </p:cNvPr>
          <p:cNvSpPr>
            <a:spLocks noGrp="1"/>
          </p:cNvSpPr>
          <p:nvPr>
            <p:ph idx="1"/>
          </p:nvPr>
        </p:nvSpPr>
        <p:spPr>
          <a:xfrm>
            <a:off x="267286" y="1853754"/>
            <a:ext cx="11690251" cy="4828400"/>
          </a:xfrm>
        </p:spPr>
        <p:txBody>
          <a:bodyPr>
            <a:normAutofit/>
          </a:bodyPr>
          <a:lstStyle/>
          <a:p>
            <a:pPr algn="just">
              <a:lnSpc>
                <a:spcPct val="150000"/>
              </a:lnSpc>
            </a:pPr>
            <a:r>
              <a:rPr lang="en-IN" sz="1800" dirty="0">
                <a:effectLst/>
                <a:latin typeface="Times New Roman" panose="02020603050405020304" pitchFamily="18" charset="0"/>
                <a:ea typeface="Calibri" panose="020F0502020204030204" pitchFamily="34" charset="0"/>
              </a:rPr>
              <a:t>It is commonly known that teenagers—especially those in their last year of high school—have great personal and academic development depending much on emotional intelligence (EI). Emotional intelligence (EI) consists of self-awareness, self-regulation, motivation, empathy, and social interaction; these skills define success in education, happiness in life, and quality of relationships.</a:t>
            </a:r>
          </a:p>
          <a:p>
            <a:pPr algn="just">
              <a:lnSpc>
                <a:spcPct val="150000"/>
              </a:lnSpc>
            </a:pPr>
            <a:r>
              <a:rPr lang="en-IN" sz="1800" dirty="0">
                <a:effectLst/>
                <a:latin typeface="Times New Roman" panose="02020603050405020304" pitchFamily="18" charset="0"/>
                <a:ea typeface="Calibri" panose="020F0502020204030204" pitchFamily="34" charset="0"/>
              </a:rPr>
              <a:t>This study aims to analyse EI levels among students in higher secondary school and find elements influencing them by means of a mixed-methods approach combining quantitative assessments with qualitative interviews</a:t>
            </a:r>
            <a:r>
              <a:rPr lang="en-IN" sz="1800" dirty="0">
                <a:latin typeface="Times New Roman" panose="02020603050405020304" pitchFamily="18" charset="0"/>
                <a:ea typeface="Calibri" panose="020F0502020204030204" pitchFamily="34" charset="0"/>
              </a:rPr>
              <a:t>.</a:t>
            </a:r>
          </a:p>
          <a:p>
            <a:pPr algn="just">
              <a:lnSpc>
                <a:spcPct val="150000"/>
              </a:lnSpc>
            </a:pPr>
            <a:r>
              <a:rPr lang="en-IN" sz="1800" dirty="0">
                <a:effectLst/>
                <a:latin typeface="Times New Roman" panose="02020603050405020304" pitchFamily="18" charset="0"/>
                <a:ea typeface="Calibri" panose="020F0502020204030204" pitchFamily="34" charset="0"/>
              </a:rPr>
              <a:t>Although past studies have indicated that gender, socioeconomic level, and academic performance all influence EI variations, a comprehensive analysis of the influences of the environment and education is necessary.</a:t>
            </a:r>
          </a:p>
          <a:p>
            <a:pPr algn="just">
              <a:lnSpc>
                <a:spcPct val="150000"/>
              </a:lnSpc>
            </a:pPr>
            <a:r>
              <a:rPr lang="en-IN" sz="1800" dirty="0">
                <a:effectLst/>
                <a:latin typeface="Times New Roman" panose="02020603050405020304" pitchFamily="18" charset="0"/>
                <a:ea typeface="Calibri" panose="020F0502020204030204" pitchFamily="34" charset="0"/>
              </a:rPr>
              <a:t>This study's insights emphasise the importance of targeted interventions and support systems to develop EI in early learners, therefore benefiting teachers, legislators, and parents.</a:t>
            </a:r>
            <a:endParaRPr lang="en-US" dirty="0"/>
          </a:p>
        </p:txBody>
      </p:sp>
    </p:spTree>
    <p:extLst>
      <p:ext uri="{BB962C8B-B14F-4D97-AF65-F5344CB8AC3E}">
        <p14:creationId xmlns:p14="http://schemas.microsoft.com/office/powerpoint/2010/main" val="30287785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95CF1B-52E9-6ABB-9CCB-1A53AD4D6B4B}"/>
              </a:ext>
            </a:extLst>
          </p:cNvPr>
          <p:cNvSpPr>
            <a:spLocks noGrp="1"/>
          </p:cNvSpPr>
          <p:nvPr>
            <p:ph type="title"/>
          </p:nvPr>
        </p:nvSpPr>
        <p:spPr/>
        <p:txBody>
          <a:bodyPr>
            <a:normAutofit/>
          </a:bodyPr>
          <a:lstStyle/>
          <a:p>
            <a:pPr algn="ctr"/>
            <a:r>
              <a:rPr lang="en-US" sz="3600" b="1" dirty="0">
                <a:latin typeface="Times New Roman" panose="02020603050405020304" pitchFamily="18" charset="0"/>
                <a:cs typeface="Times New Roman" panose="02020603050405020304" pitchFamily="18" charset="0"/>
              </a:rPr>
              <a:t>Statement of the Problem</a:t>
            </a:r>
          </a:p>
        </p:txBody>
      </p:sp>
      <p:sp>
        <p:nvSpPr>
          <p:cNvPr id="3" name="Content Placeholder 2">
            <a:extLst>
              <a:ext uri="{FF2B5EF4-FFF2-40B4-BE49-F238E27FC236}">
                <a16:creationId xmlns:a16="http://schemas.microsoft.com/office/drawing/2014/main" id="{9CD838E7-2C7A-7057-1986-1C7353137EFB}"/>
              </a:ext>
            </a:extLst>
          </p:cNvPr>
          <p:cNvSpPr>
            <a:spLocks noGrp="1"/>
          </p:cNvSpPr>
          <p:nvPr>
            <p:ph idx="1"/>
          </p:nvPr>
        </p:nvSpPr>
        <p:spPr>
          <a:xfrm>
            <a:off x="581191" y="2025747"/>
            <a:ext cx="11029615" cy="4346917"/>
          </a:xfrm>
        </p:spPr>
        <p:txBody>
          <a:bodyPr/>
          <a:lstStyle/>
          <a:p>
            <a:pPr algn="just">
              <a:lnSpc>
                <a:spcPct val="150000"/>
              </a:lnSpc>
            </a:pPr>
            <a:r>
              <a:rPr lang="en-IN" sz="1800" dirty="0">
                <a:effectLst/>
                <a:latin typeface="Times New Roman" panose="02020603050405020304" pitchFamily="18" charset="0"/>
                <a:ea typeface="Calibri" panose="020F0502020204030204" pitchFamily="34" charset="0"/>
              </a:rPr>
              <a:t>Though emotional intelligence (EI) is increasingly recognised as a crucial component of adolescent development, there is still a lot we do not know about it and what elements affect it among high school students.</a:t>
            </a:r>
          </a:p>
          <a:p>
            <a:pPr algn="just">
              <a:lnSpc>
                <a:spcPct val="150000"/>
              </a:lnSpc>
            </a:pPr>
            <a:r>
              <a:rPr lang="en-IN" sz="1800" dirty="0">
                <a:effectLst/>
                <a:latin typeface="Times New Roman" panose="02020603050405020304" pitchFamily="18" charset="0"/>
                <a:ea typeface="Calibri" panose="020F0502020204030204" pitchFamily="34" charset="0"/>
              </a:rPr>
              <a:t>This discrepancy makes it more challenging to implement emotional intelligence initiatives into curricula for schools, therefore affecting children's personal growth, health, and academic achievement</a:t>
            </a:r>
            <a:r>
              <a:rPr lang="en-IN" dirty="0">
                <a:latin typeface="Times New Roman" panose="02020603050405020304" pitchFamily="18" charset="0"/>
                <a:ea typeface="Calibri" panose="020F0502020204030204" pitchFamily="34" charset="0"/>
              </a:rPr>
              <a:t>.</a:t>
            </a:r>
          </a:p>
          <a:p>
            <a:pPr algn="just">
              <a:lnSpc>
                <a:spcPct val="150000"/>
              </a:lnSpc>
            </a:pPr>
            <a:r>
              <a:rPr lang="en-IN" sz="1800" dirty="0">
                <a:effectLst/>
                <a:latin typeface="Times New Roman" panose="02020603050405020304" pitchFamily="18" charset="0"/>
                <a:ea typeface="Calibri" panose="020F0502020204030204" pitchFamily="34" charset="0"/>
              </a:rPr>
              <a:t>This project will investigate the emotional intelligence (EI) levels of students in higher secondary schools and identify the elements most affecting their EI, therefore closing this knowledge gap. </a:t>
            </a:r>
          </a:p>
          <a:p>
            <a:pPr algn="just">
              <a:lnSpc>
                <a:spcPct val="150000"/>
              </a:lnSpc>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Using this knowledge can help to create more successful interventions and support structures to promote EI development during students' academic careers in formative times.</a:t>
            </a:r>
            <a:endParaRPr lang="en-US" sz="1800" dirty="0">
              <a:effectLst/>
              <a:latin typeface="Times New Roman" panose="02020603050405020304" pitchFamily="18"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6742676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F48213-D202-5929-A9E6-A3DB2419E134}"/>
              </a:ext>
            </a:extLst>
          </p:cNvPr>
          <p:cNvSpPr>
            <a:spLocks noGrp="1"/>
          </p:cNvSpPr>
          <p:nvPr>
            <p:ph type="title"/>
          </p:nvPr>
        </p:nvSpPr>
        <p:spPr/>
        <p:txBody>
          <a:bodyPr>
            <a:normAutofit/>
          </a:bodyPr>
          <a:lstStyle/>
          <a:p>
            <a:pPr algn="ctr"/>
            <a:r>
              <a:rPr lang="en-US" sz="3600" b="1" dirty="0">
                <a:latin typeface="Times New Roman" panose="02020603050405020304" pitchFamily="18" charset="0"/>
                <a:cs typeface="Times New Roman" panose="02020603050405020304" pitchFamily="18" charset="0"/>
              </a:rPr>
              <a:t>Objectives of the study</a:t>
            </a:r>
          </a:p>
        </p:txBody>
      </p:sp>
      <p:sp>
        <p:nvSpPr>
          <p:cNvPr id="3" name="Content Placeholder 2">
            <a:extLst>
              <a:ext uri="{FF2B5EF4-FFF2-40B4-BE49-F238E27FC236}">
                <a16:creationId xmlns:a16="http://schemas.microsoft.com/office/drawing/2014/main" id="{680BC615-A7C1-9067-9789-DDEED5B40ED3}"/>
              </a:ext>
            </a:extLst>
          </p:cNvPr>
          <p:cNvSpPr>
            <a:spLocks noGrp="1"/>
          </p:cNvSpPr>
          <p:nvPr>
            <p:ph idx="1"/>
          </p:nvPr>
        </p:nvSpPr>
        <p:spPr/>
        <p:txBody>
          <a:bodyPr/>
          <a:lstStyle/>
          <a:p>
            <a:pPr algn="just">
              <a:lnSpc>
                <a:spcPct val="150000"/>
              </a:lnSpc>
              <a:spcBef>
                <a:spcPts val="0"/>
              </a:spcBef>
              <a:spcAft>
                <a:spcPts val="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Among last year high school pupils, to estimate their overall emotional intelligence.</a:t>
            </a:r>
            <a:endParaRPr lang="en-US" dirty="0">
              <a:latin typeface="Times New Roman" panose="02020603050405020304" pitchFamily="18" charset="0"/>
              <a:ea typeface="Calibri" panose="020F0502020204030204" pitchFamily="34" charset="0"/>
              <a:cs typeface="Mangal" panose="02040503050203030202" pitchFamily="18" charset="0"/>
            </a:endParaRPr>
          </a:p>
          <a:p>
            <a:pPr algn="just">
              <a:lnSpc>
                <a:spcPct val="150000"/>
              </a:lnSpc>
              <a:spcBef>
                <a:spcPts val="0"/>
              </a:spcBef>
              <a:spcAft>
                <a:spcPts val="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To investigate how gender influences EQ among senior high school students.</a:t>
            </a:r>
            <a:endParaRPr lang="en-US" dirty="0">
              <a:latin typeface="Times New Roman" panose="02020603050405020304" pitchFamily="18" charset="0"/>
              <a:ea typeface="Calibri" panose="020F0502020204030204" pitchFamily="34" charset="0"/>
              <a:cs typeface="Mangal" panose="02040503050203030202" pitchFamily="18" charset="0"/>
            </a:endParaRPr>
          </a:p>
          <a:p>
            <a:pPr algn="just">
              <a:lnSpc>
                <a:spcPct val="150000"/>
              </a:lnSpc>
              <a:spcBef>
                <a:spcPts val="0"/>
              </a:spcBef>
              <a:spcAft>
                <a:spcPts val="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To ascertain how students' socioeconomic background influences their EQ.</a:t>
            </a:r>
            <a:endParaRPr lang="en-US" dirty="0">
              <a:latin typeface="Times New Roman" panose="02020603050405020304" pitchFamily="18" charset="0"/>
              <a:ea typeface="Calibri" panose="020F0502020204030204" pitchFamily="34" charset="0"/>
              <a:cs typeface="Mangal" panose="02040503050203030202" pitchFamily="18" charset="0"/>
            </a:endParaRPr>
          </a:p>
          <a:p>
            <a:pPr algn="just">
              <a:lnSpc>
                <a:spcPct val="150000"/>
              </a:lnSpc>
              <a:spcBef>
                <a:spcPts val="0"/>
              </a:spcBef>
              <a:spcAft>
                <a:spcPts val="0"/>
              </a:spcAft>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To find out more on EQ's relationship to academic success.</a:t>
            </a:r>
            <a:endParaRPr lang="en-US" dirty="0">
              <a:latin typeface="Times New Roman" panose="02020603050405020304" pitchFamily="18" charset="0"/>
              <a:ea typeface="Calibri" panose="020F0502020204030204" pitchFamily="34" charset="0"/>
              <a:cs typeface="Mangal" panose="02040503050203030202" pitchFamily="18" charset="0"/>
            </a:endParaRPr>
          </a:p>
          <a:p>
            <a:pPr algn="just">
              <a:lnSpc>
                <a:spcPct val="150000"/>
              </a:lnSpc>
              <a:spcBef>
                <a:spcPts val="0"/>
              </a:spcBef>
              <a:spcAft>
                <a:spcPts val="0"/>
              </a:spcAft>
            </a:pPr>
            <a:r>
              <a:rPr lang="en-IN" sz="1800" dirty="0">
                <a:effectLst/>
                <a:latin typeface="Times New Roman" panose="02020603050405020304" pitchFamily="18" charset="0"/>
                <a:ea typeface="Calibri" panose="020F0502020204030204" pitchFamily="34" charset="0"/>
              </a:rPr>
              <a:t>To ascertain which features of the educational environment affect students' emotional intelligence.</a:t>
            </a:r>
            <a:endParaRPr lang="en-US" dirty="0"/>
          </a:p>
        </p:txBody>
      </p:sp>
    </p:spTree>
    <p:extLst>
      <p:ext uri="{BB962C8B-B14F-4D97-AF65-F5344CB8AC3E}">
        <p14:creationId xmlns:p14="http://schemas.microsoft.com/office/powerpoint/2010/main" val="36677390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630408-A0E2-EA5C-6171-F0A9E30A37E1}"/>
              </a:ext>
            </a:extLst>
          </p:cNvPr>
          <p:cNvSpPr>
            <a:spLocks noGrp="1"/>
          </p:cNvSpPr>
          <p:nvPr>
            <p:ph type="title"/>
          </p:nvPr>
        </p:nvSpPr>
        <p:spPr/>
        <p:txBody>
          <a:bodyPr/>
          <a:lstStyle/>
          <a:p>
            <a:pPr algn="ctr"/>
            <a:r>
              <a:rPr lang="en-US" sz="3600" b="1" dirty="0">
                <a:latin typeface="Times New Roman" panose="02020603050405020304" pitchFamily="18" charset="0"/>
                <a:cs typeface="Times New Roman" panose="02020603050405020304" pitchFamily="18" charset="0"/>
              </a:rPr>
              <a:t>Hypothesis</a:t>
            </a:r>
            <a:endParaRPr lang="en-US"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7C01C409-4B7B-616E-015E-F895E5A2E60D}"/>
              </a:ext>
            </a:extLst>
          </p:cNvPr>
          <p:cNvSpPr>
            <a:spLocks noGrp="1"/>
          </p:cNvSpPr>
          <p:nvPr>
            <p:ph idx="1"/>
          </p:nvPr>
        </p:nvSpPr>
        <p:spPr>
          <a:xfrm>
            <a:off x="581192" y="2180496"/>
            <a:ext cx="11029615" cy="4220304"/>
          </a:xfrm>
        </p:spPr>
        <p:txBody>
          <a:bodyPr>
            <a:normAutofit/>
          </a:bodyPr>
          <a:lstStyle/>
          <a:p>
            <a:pPr marL="342900" marR="0" lvl="0" indent="-342900" algn="just">
              <a:lnSpc>
                <a:spcPct val="150000"/>
              </a:lnSpc>
              <a:spcBef>
                <a:spcPts val="0"/>
              </a:spcBef>
              <a:spcAft>
                <a:spcPts val="0"/>
              </a:spcAft>
              <a:buFont typeface="+mj-lt"/>
              <a:buAutoNum type="arabicPeriod"/>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Male and female students in higher secondary school clearly show different degrees of emotional intelligence.</a:t>
            </a:r>
            <a:endParaRPr lang="en-US" sz="1800" dirty="0">
              <a:effectLst/>
              <a:latin typeface="Times New Roman" panose="02020603050405020304" pitchFamily="18"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Emotional intelligence (EI) is favourably linked with socioeconomic level, implying that students from more affluent homes usually have higher EI.</a:t>
            </a:r>
            <a:endParaRPr lang="en-US" sz="1800" dirty="0">
              <a:effectLst/>
              <a:latin typeface="Times New Roman" panose="02020603050405020304" pitchFamily="18"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Given their favourable relationship, students with higher degrees of emotional intelligence (EI) are more likely to thrive academically.</a:t>
            </a:r>
            <a:endParaRPr lang="en-US" sz="1800" dirty="0">
              <a:effectLst/>
              <a:latin typeface="Times New Roman" panose="02020603050405020304" pitchFamily="18"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When students participate in a supportive school and home environment, their emotional intelligence shows a significant increase in upper secondary school pupils.</a:t>
            </a:r>
            <a:endParaRPr lang="en-US" sz="1800" dirty="0">
              <a:effectLst/>
              <a:latin typeface="Times New Roman" panose="02020603050405020304" pitchFamily="18"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1000"/>
              </a:spcAft>
              <a:buFont typeface="+mj-lt"/>
              <a:buAutoNum type="arabicPeriod"/>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Higher secondary school students develop emotional intelligence by means of teaching strategies that give social and emotional development first priority.</a:t>
            </a:r>
            <a:endParaRPr lang="en-US" sz="1800" dirty="0">
              <a:effectLst/>
              <a:latin typeface="Times New Roman" panose="02020603050405020304" pitchFamily="18"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5059609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F3EE0-E2F6-7572-C60C-8DEEC5AEE9BF}"/>
              </a:ext>
            </a:extLst>
          </p:cNvPr>
          <p:cNvSpPr>
            <a:spLocks noGrp="1"/>
          </p:cNvSpPr>
          <p:nvPr>
            <p:ph type="title"/>
          </p:nvPr>
        </p:nvSpPr>
        <p:spPr/>
        <p:txBody>
          <a:bodyPr>
            <a:normAutofit/>
          </a:bodyPr>
          <a:lstStyle/>
          <a:p>
            <a:pPr algn="ctr"/>
            <a:r>
              <a:rPr lang="en-US" sz="3600" b="1" dirty="0">
                <a:latin typeface="Times New Roman" panose="02020603050405020304" pitchFamily="18" charset="0"/>
                <a:cs typeface="Times New Roman" panose="02020603050405020304" pitchFamily="18" charset="0"/>
              </a:rPr>
              <a:t>Method of the study</a:t>
            </a:r>
          </a:p>
        </p:txBody>
      </p:sp>
      <p:sp>
        <p:nvSpPr>
          <p:cNvPr id="3" name="Content Placeholder 2">
            <a:extLst>
              <a:ext uri="{FF2B5EF4-FFF2-40B4-BE49-F238E27FC236}">
                <a16:creationId xmlns:a16="http://schemas.microsoft.com/office/drawing/2014/main" id="{F980B72D-5731-BB59-7741-6231FF10AA7C}"/>
              </a:ext>
            </a:extLst>
          </p:cNvPr>
          <p:cNvSpPr>
            <a:spLocks noGrp="1"/>
          </p:cNvSpPr>
          <p:nvPr>
            <p:ph idx="1"/>
          </p:nvPr>
        </p:nvSpPr>
        <p:spPr>
          <a:xfrm>
            <a:off x="581192" y="1885072"/>
            <a:ext cx="11029615" cy="4754880"/>
          </a:xfrm>
        </p:spPr>
        <p:txBody>
          <a:bodyPr>
            <a:normAutofit/>
          </a:bodyPr>
          <a:lstStyle/>
          <a:p>
            <a:pPr algn="just">
              <a:lnSpc>
                <a:spcPct val="150000"/>
              </a:lnSpc>
            </a:pPr>
            <a:r>
              <a:rPr lang="en-IN" sz="1800" dirty="0">
                <a:effectLst/>
                <a:latin typeface="Times New Roman" panose="02020603050405020304" pitchFamily="18" charset="0"/>
                <a:ea typeface="Calibri" panose="020F0502020204030204" pitchFamily="34" charset="0"/>
              </a:rPr>
              <a:t>Using a mixed-methods approach, the emotional intelligence (EI) of students in upper-level secondary education is investigated in this paper Using a validated assessment tool provided to a large group of students from various institutions, a quantitative component consists in measuring numerous facets of emotional intelligence (EI), including self-awareness, self-regulation, motivation, empathy, and social skills. </a:t>
            </a:r>
          </a:p>
          <a:p>
            <a:pPr marL="0" marR="0" algn="just">
              <a:lnSpc>
                <a:spcPct val="150000"/>
              </a:lnSpc>
              <a:spcBef>
                <a:spcPts val="0"/>
              </a:spcBef>
              <a:spcAft>
                <a:spcPts val="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Tools used in the study</a:t>
            </a:r>
            <a:r>
              <a:rPr lang="en-US" b="1" kern="0" dirty="0">
                <a:latin typeface="Times New Roman" panose="02020603050405020304" pitchFamily="18" charset="0"/>
                <a:ea typeface="Times New Roman" panose="02020603050405020304" pitchFamily="18" charset="0"/>
                <a:cs typeface="Mangal" panose="02040503050203030202" pitchFamily="18" charset="0"/>
              </a:rPr>
              <a:t>: </a:t>
            </a:r>
            <a:r>
              <a:rPr lang="en-IN" sz="1800" dirty="0">
                <a:effectLst/>
                <a:latin typeface="Times New Roman" panose="02020603050405020304" pitchFamily="18" charset="0"/>
                <a:ea typeface="Calibri" panose="020F0502020204030204" pitchFamily="34" charset="0"/>
              </a:rPr>
              <a:t>Using a battery of tests given to students in their last year of high school, emotional intelligence (EI) is gauged in this paper. Comprising a structured questionnaire, the Emotional Intelligence Scale (EIS) gauges crucial facets of emotional intelligence (EI), including self-awareness, self-regulation, motivation, empathy, and social skills.</a:t>
            </a:r>
          </a:p>
          <a:p>
            <a:pPr marL="0" marR="0" algn="just">
              <a:lnSpc>
                <a:spcPct val="150000"/>
              </a:lnSpc>
              <a:spcBef>
                <a:spcPts val="0"/>
              </a:spcBef>
              <a:spcAft>
                <a:spcPts val="0"/>
              </a:spcAft>
            </a:pPr>
            <a:r>
              <a:rPr lang="en-IN" sz="1800" b="1" kern="0" dirty="0">
                <a:effectLst/>
                <a:latin typeface="Times New Roman" panose="02020603050405020304" pitchFamily="18" charset="0"/>
                <a:ea typeface="Times New Roman" panose="02020603050405020304" pitchFamily="18" charset="0"/>
                <a:cs typeface="Times New Roman" panose="02020603050405020304" pitchFamily="18" charset="0"/>
              </a:rPr>
              <a:t>Sample and Sampling Technique: </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From five distinct higher secondary schools, 250 randomly chosen individuals guaranteed a varied representation in terms of gender, socioeconomic level, and academic performance.</a:t>
            </a:r>
            <a:endParaRPr lang="en-US" sz="1800" dirty="0">
              <a:effectLst/>
              <a:latin typeface="Times New Roman" panose="02020603050405020304" pitchFamily="18" charset="0"/>
              <a:ea typeface="Calibri" panose="020F0502020204030204" pitchFamily="34" charset="0"/>
              <a:cs typeface="Mangal" panose="02040503050203030202" pitchFamily="18" charset="0"/>
            </a:endParaRPr>
          </a:p>
          <a:p>
            <a:pPr marL="0" marR="0">
              <a:lnSpc>
                <a:spcPct val="115000"/>
              </a:lnSpc>
              <a:spcBef>
                <a:spcPts val="0"/>
              </a:spcBef>
              <a:spcAft>
                <a:spcPts val="0"/>
              </a:spcAft>
            </a:pPr>
            <a:endParaRPr lang="en-US" dirty="0"/>
          </a:p>
        </p:txBody>
      </p:sp>
    </p:spTree>
    <p:extLst>
      <p:ext uri="{BB962C8B-B14F-4D97-AF65-F5344CB8AC3E}">
        <p14:creationId xmlns:p14="http://schemas.microsoft.com/office/powerpoint/2010/main" val="15636549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74E027-FBD0-73CF-BE23-1542CDCC4320}"/>
              </a:ext>
            </a:extLst>
          </p:cNvPr>
          <p:cNvSpPr>
            <a:spLocks noGrp="1"/>
          </p:cNvSpPr>
          <p:nvPr>
            <p:ph type="title"/>
          </p:nvPr>
        </p:nvSpPr>
        <p:spPr/>
        <p:txBody>
          <a:bodyPr>
            <a:normAutofit/>
          </a:bodyPr>
          <a:lstStyle/>
          <a:p>
            <a:pPr algn="ctr"/>
            <a:r>
              <a:rPr lang="en-US" sz="3600" b="1" dirty="0">
                <a:latin typeface="Times New Roman" panose="02020603050405020304" pitchFamily="18" charset="0"/>
                <a:cs typeface="Times New Roman" panose="02020603050405020304" pitchFamily="18" charset="0"/>
              </a:rPr>
              <a:t>Data Analysis</a:t>
            </a:r>
          </a:p>
        </p:txBody>
      </p:sp>
      <p:graphicFrame>
        <p:nvGraphicFramePr>
          <p:cNvPr id="6" name="Content Placeholder 5">
            <a:extLst>
              <a:ext uri="{FF2B5EF4-FFF2-40B4-BE49-F238E27FC236}">
                <a16:creationId xmlns:a16="http://schemas.microsoft.com/office/drawing/2014/main" id="{D92E4EEE-5C2A-FD53-8AFD-8A8FAA3D39E1}"/>
              </a:ext>
            </a:extLst>
          </p:cNvPr>
          <p:cNvGraphicFramePr>
            <a:graphicFrameLocks noGrp="1"/>
          </p:cNvGraphicFramePr>
          <p:nvPr>
            <p:ph sz="half" idx="1"/>
            <p:extLst>
              <p:ext uri="{D42A27DB-BD31-4B8C-83A1-F6EECF244321}">
                <p14:modId xmlns:p14="http://schemas.microsoft.com/office/powerpoint/2010/main" val="3695819611"/>
              </p:ext>
            </p:extLst>
          </p:nvPr>
        </p:nvGraphicFramePr>
        <p:xfrm>
          <a:off x="403517" y="2658794"/>
          <a:ext cx="5422900" cy="1828800"/>
        </p:xfrm>
        <a:graphic>
          <a:graphicData uri="http://schemas.openxmlformats.org/drawingml/2006/table">
            <a:tbl>
              <a:tblPr firstRow="1" firstCol="1" bandRow="1">
                <a:tableStyleId>{5C22544A-7EE6-4342-B048-85BDC9FD1C3A}</a:tableStyleId>
              </a:tblPr>
              <a:tblGrid>
                <a:gridCol w="1355725">
                  <a:extLst>
                    <a:ext uri="{9D8B030D-6E8A-4147-A177-3AD203B41FA5}">
                      <a16:colId xmlns:a16="http://schemas.microsoft.com/office/drawing/2014/main" val="1367659576"/>
                    </a:ext>
                  </a:extLst>
                </a:gridCol>
                <a:gridCol w="1355725">
                  <a:extLst>
                    <a:ext uri="{9D8B030D-6E8A-4147-A177-3AD203B41FA5}">
                      <a16:colId xmlns:a16="http://schemas.microsoft.com/office/drawing/2014/main" val="420881015"/>
                    </a:ext>
                  </a:extLst>
                </a:gridCol>
                <a:gridCol w="1355725">
                  <a:extLst>
                    <a:ext uri="{9D8B030D-6E8A-4147-A177-3AD203B41FA5}">
                      <a16:colId xmlns:a16="http://schemas.microsoft.com/office/drawing/2014/main" val="2222932807"/>
                    </a:ext>
                  </a:extLst>
                </a:gridCol>
                <a:gridCol w="1355725">
                  <a:extLst>
                    <a:ext uri="{9D8B030D-6E8A-4147-A177-3AD203B41FA5}">
                      <a16:colId xmlns:a16="http://schemas.microsoft.com/office/drawing/2014/main" val="1268833161"/>
                    </a:ext>
                  </a:extLst>
                </a:gridCol>
              </a:tblGrid>
              <a:tr h="609600">
                <a:tc>
                  <a:txBody>
                    <a:bodyPr/>
                    <a:lstStyle/>
                    <a:p>
                      <a:pPr marL="0" marR="0" algn="ctr">
                        <a:spcBef>
                          <a:spcPts val="0"/>
                        </a:spcBef>
                        <a:spcAft>
                          <a:spcPts val="0"/>
                        </a:spcAft>
                      </a:pPr>
                      <a:r>
                        <a:rPr lang="en-IN" sz="1400" dirty="0">
                          <a:effectLst/>
                          <a:latin typeface="Times New Roman" panose="02020603050405020304" pitchFamily="18" charset="0"/>
                          <a:cs typeface="Times New Roman" panose="02020603050405020304" pitchFamily="18" charset="0"/>
                        </a:rPr>
                        <a:t>Gender</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ctr">
                        <a:spcBef>
                          <a:spcPts val="0"/>
                        </a:spcBef>
                        <a:spcAft>
                          <a:spcPts val="0"/>
                        </a:spcAft>
                      </a:pPr>
                      <a:r>
                        <a:rPr lang="en-IN" sz="1400">
                          <a:effectLst/>
                          <a:latin typeface="Times New Roman" panose="02020603050405020304" pitchFamily="18" charset="0"/>
                          <a:cs typeface="Times New Roman" panose="02020603050405020304" pitchFamily="18" charset="0"/>
                        </a:rPr>
                        <a:t>Mean EI Score</a:t>
                      </a:r>
                      <a:endParaRPr lang="en-US"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ctr">
                        <a:spcBef>
                          <a:spcPts val="0"/>
                        </a:spcBef>
                        <a:spcAft>
                          <a:spcPts val="0"/>
                        </a:spcAft>
                      </a:pPr>
                      <a:r>
                        <a:rPr lang="en-IN" sz="1400">
                          <a:effectLst/>
                          <a:latin typeface="Times New Roman" panose="02020603050405020304" pitchFamily="18" charset="0"/>
                          <a:cs typeface="Times New Roman" panose="02020603050405020304" pitchFamily="18" charset="0"/>
                        </a:rPr>
                        <a:t>Standard Deviation</a:t>
                      </a:r>
                      <a:endParaRPr lang="en-US"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ctr">
                        <a:spcBef>
                          <a:spcPts val="0"/>
                        </a:spcBef>
                        <a:spcAft>
                          <a:spcPts val="0"/>
                        </a:spcAft>
                      </a:pPr>
                      <a:r>
                        <a:rPr lang="en-IN" sz="1400">
                          <a:effectLst/>
                          <a:latin typeface="Times New Roman" panose="02020603050405020304" pitchFamily="18" charset="0"/>
                          <a:cs typeface="Times New Roman" panose="02020603050405020304" pitchFamily="18" charset="0"/>
                        </a:rPr>
                        <a:t>Sample Size</a:t>
                      </a:r>
                      <a:endParaRPr lang="en-US"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extLst>
                  <a:ext uri="{0D108BD9-81ED-4DB2-BD59-A6C34878D82A}">
                    <a16:rowId xmlns:a16="http://schemas.microsoft.com/office/drawing/2014/main" val="1962740097"/>
                  </a:ext>
                </a:extLst>
              </a:tr>
              <a:tr h="609600">
                <a:tc>
                  <a:txBody>
                    <a:bodyPr/>
                    <a:lstStyle/>
                    <a:p>
                      <a:pPr marL="0" marR="0" algn="l">
                        <a:spcBef>
                          <a:spcPts val="0"/>
                        </a:spcBef>
                        <a:spcAft>
                          <a:spcPts val="0"/>
                        </a:spcAft>
                      </a:pPr>
                      <a:r>
                        <a:rPr lang="en-IN" sz="1400" dirty="0">
                          <a:effectLst/>
                          <a:latin typeface="Times New Roman" panose="02020603050405020304" pitchFamily="18" charset="0"/>
                          <a:cs typeface="Times New Roman" panose="02020603050405020304" pitchFamily="18" charset="0"/>
                        </a:rPr>
                        <a:t>Male</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r">
                        <a:spcBef>
                          <a:spcPts val="0"/>
                        </a:spcBef>
                        <a:spcAft>
                          <a:spcPts val="0"/>
                        </a:spcAft>
                      </a:pPr>
                      <a:r>
                        <a:rPr lang="en-IN" sz="1400" dirty="0">
                          <a:effectLst/>
                          <a:latin typeface="Times New Roman" panose="02020603050405020304" pitchFamily="18" charset="0"/>
                          <a:cs typeface="Times New Roman" panose="02020603050405020304" pitchFamily="18" charset="0"/>
                        </a:rPr>
                        <a:t>75.4</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r">
                        <a:spcBef>
                          <a:spcPts val="0"/>
                        </a:spcBef>
                        <a:spcAft>
                          <a:spcPts val="0"/>
                        </a:spcAft>
                      </a:pPr>
                      <a:r>
                        <a:rPr lang="en-IN" sz="1400">
                          <a:effectLst/>
                          <a:latin typeface="Times New Roman" panose="02020603050405020304" pitchFamily="18" charset="0"/>
                          <a:cs typeface="Times New Roman" panose="02020603050405020304" pitchFamily="18" charset="0"/>
                        </a:rPr>
                        <a:t>10.2</a:t>
                      </a:r>
                      <a:endParaRPr lang="en-US"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r">
                        <a:spcBef>
                          <a:spcPts val="0"/>
                        </a:spcBef>
                        <a:spcAft>
                          <a:spcPts val="0"/>
                        </a:spcAft>
                      </a:pPr>
                      <a:r>
                        <a:rPr lang="en-IN" sz="1400">
                          <a:effectLst/>
                          <a:latin typeface="Times New Roman" panose="02020603050405020304" pitchFamily="18" charset="0"/>
                          <a:cs typeface="Times New Roman" panose="02020603050405020304" pitchFamily="18" charset="0"/>
                        </a:rPr>
                        <a:t>125</a:t>
                      </a:r>
                      <a:endParaRPr lang="en-US"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extLst>
                  <a:ext uri="{0D108BD9-81ED-4DB2-BD59-A6C34878D82A}">
                    <a16:rowId xmlns:a16="http://schemas.microsoft.com/office/drawing/2014/main" val="3159811443"/>
                  </a:ext>
                </a:extLst>
              </a:tr>
              <a:tr h="609600">
                <a:tc>
                  <a:txBody>
                    <a:bodyPr/>
                    <a:lstStyle/>
                    <a:p>
                      <a:pPr marL="0" marR="0" algn="l">
                        <a:spcBef>
                          <a:spcPts val="0"/>
                        </a:spcBef>
                        <a:spcAft>
                          <a:spcPts val="0"/>
                        </a:spcAft>
                      </a:pPr>
                      <a:r>
                        <a:rPr lang="en-IN" sz="1400">
                          <a:effectLst/>
                          <a:latin typeface="Times New Roman" panose="02020603050405020304" pitchFamily="18" charset="0"/>
                          <a:cs typeface="Times New Roman" panose="02020603050405020304" pitchFamily="18" charset="0"/>
                        </a:rPr>
                        <a:t>Female</a:t>
                      </a:r>
                      <a:endParaRPr lang="en-US"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r">
                        <a:spcBef>
                          <a:spcPts val="0"/>
                        </a:spcBef>
                        <a:spcAft>
                          <a:spcPts val="0"/>
                        </a:spcAft>
                      </a:pPr>
                      <a:r>
                        <a:rPr lang="en-IN" sz="1400" dirty="0">
                          <a:effectLst/>
                          <a:latin typeface="Times New Roman" panose="02020603050405020304" pitchFamily="18" charset="0"/>
                          <a:cs typeface="Times New Roman" panose="02020603050405020304" pitchFamily="18" charset="0"/>
                        </a:rPr>
                        <a:t>82.1</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r">
                        <a:spcBef>
                          <a:spcPts val="0"/>
                        </a:spcBef>
                        <a:spcAft>
                          <a:spcPts val="0"/>
                        </a:spcAft>
                      </a:pPr>
                      <a:r>
                        <a:rPr lang="en-IN" sz="1400" dirty="0">
                          <a:effectLst/>
                          <a:latin typeface="Times New Roman" panose="02020603050405020304" pitchFamily="18" charset="0"/>
                          <a:cs typeface="Times New Roman" panose="02020603050405020304" pitchFamily="18" charset="0"/>
                        </a:rPr>
                        <a:t>9.5</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r">
                        <a:spcBef>
                          <a:spcPts val="0"/>
                        </a:spcBef>
                        <a:spcAft>
                          <a:spcPts val="0"/>
                        </a:spcAft>
                      </a:pPr>
                      <a:r>
                        <a:rPr lang="en-IN" sz="1400" dirty="0">
                          <a:effectLst/>
                          <a:latin typeface="Times New Roman" panose="02020603050405020304" pitchFamily="18" charset="0"/>
                          <a:cs typeface="Times New Roman" panose="02020603050405020304" pitchFamily="18" charset="0"/>
                        </a:rPr>
                        <a:t>125</a:t>
                      </a:r>
                      <a:endParaRPr lang="en-US"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extLst>
                  <a:ext uri="{0D108BD9-81ED-4DB2-BD59-A6C34878D82A}">
                    <a16:rowId xmlns:a16="http://schemas.microsoft.com/office/drawing/2014/main" val="1785030856"/>
                  </a:ext>
                </a:extLst>
              </a:tr>
            </a:tbl>
          </a:graphicData>
        </a:graphic>
      </p:graphicFrame>
      <p:sp>
        <p:nvSpPr>
          <p:cNvPr id="8" name="TextBox 7">
            <a:extLst>
              <a:ext uri="{FF2B5EF4-FFF2-40B4-BE49-F238E27FC236}">
                <a16:creationId xmlns:a16="http://schemas.microsoft.com/office/drawing/2014/main" id="{927003FB-950E-7CC4-4D6F-D4C47A3B2AAE}"/>
              </a:ext>
            </a:extLst>
          </p:cNvPr>
          <p:cNvSpPr txBox="1"/>
          <p:nvPr/>
        </p:nvSpPr>
        <p:spPr>
          <a:xfrm>
            <a:off x="581025" y="2088650"/>
            <a:ext cx="5067885" cy="385362"/>
          </a:xfrm>
          <a:prstGeom prst="rect">
            <a:avLst/>
          </a:prstGeom>
          <a:noFill/>
        </p:spPr>
        <p:txBody>
          <a:bodyPr wrap="square">
            <a:spAutoFit/>
          </a:bodyPr>
          <a:lstStyle/>
          <a:p>
            <a:pPr marL="0" marR="0" algn="just">
              <a:lnSpc>
                <a:spcPct val="115000"/>
              </a:lnSpc>
              <a:spcBef>
                <a:spcPts val="0"/>
              </a:spcBef>
              <a:spcAft>
                <a:spcPts val="1000"/>
              </a:spcAft>
            </a:pPr>
            <a:r>
              <a:rPr lang="en-IN" sz="1800" b="1" dirty="0">
                <a:effectLst/>
                <a:latin typeface="Times New Roman" panose="02020603050405020304" pitchFamily="18" charset="0"/>
                <a:ea typeface="Calibri" panose="020F0502020204030204" pitchFamily="34" charset="0"/>
                <a:cs typeface="Times New Roman" panose="02020603050405020304" pitchFamily="18" charset="0"/>
              </a:rPr>
              <a:t>Table 1: Emotional Intelligence Scores by Gender</a:t>
            </a:r>
            <a:endParaRPr lang="en-US" sz="1800" dirty="0">
              <a:effectLst/>
              <a:latin typeface="Times New Roman" panose="02020603050405020304" pitchFamily="18" charset="0"/>
              <a:ea typeface="Calibri" panose="020F0502020204030204" pitchFamily="34" charset="0"/>
              <a:cs typeface="Mangal" panose="02040503050203030202" pitchFamily="18" charset="0"/>
            </a:endParaRPr>
          </a:p>
        </p:txBody>
      </p:sp>
      <p:pic>
        <p:nvPicPr>
          <p:cNvPr id="10" name="Content Placeholder 9">
            <a:extLst>
              <a:ext uri="{FF2B5EF4-FFF2-40B4-BE49-F238E27FC236}">
                <a16:creationId xmlns:a16="http://schemas.microsoft.com/office/drawing/2014/main" id="{CFECD19F-40E4-F6D9-E631-807D3034B012}"/>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188075" y="2367577"/>
            <a:ext cx="5422900" cy="3353159"/>
          </a:xfrm>
          <a:prstGeom prst="rect">
            <a:avLst/>
          </a:prstGeom>
          <a:noFill/>
          <a:ln>
            <a:solidFill>
              <a:schemeClr val="tx1"/>
            </a:solidFill>
          </a:ln>
        </p:spPr>
      </p:pic>
      <p:sp>
        <p:nvSpPr>
          <p:cNvPr id="12" name="TextBox 11">
            <a:extLst>
              <a:ext uri="{FF2B5EF4-FFF2-40B4-BE49-F238E27FC236}">
                <a16:creationId xmlns:a16="http://schemas.microsoft.com/office/drawing/2014/main" id="{8856B057-C02E-27D4-D424-57083894BAA0}"/>
              </a:ext>
            </a:extLst>
          </p:cNvPr>
          <p:cNvSpPr txBox="1"/>
          <p:nvPr/>
        </p:nvSpPr>
        <p:spPr>
          <a:xfrm>
            <a:off x="207498" y="4689734"/>
            <a:ext cx="5796428" cy="2120837"/>
          </a:xfrm>
          <a:prstGeom prst="rect">
            <a:avLst/>
          </a:prstGeom>
          <a:noFill/>
        </p:spPr>
        <p:txBody>
          <a:bodyPr wrap="square">
            <a:spAutoFit/>
          </a:bodyPr>
          <a:lstStyle/>
          <a:p>
            <a:pPr algn="just">
              <a:lnSpc>
                <a:spcPct val="150000"/>
              </a:lnSpc>
            </a:pPr>
            <a:r>
              <a:rPr lang="en-IN" sz="1800" dirty="0">
                <a:effectLst/>
                <a:latin typeface="Times New Roman" panose="02020603050405020304" pitchFamily="18" charset="0"/>
                <a:ea typeface="Calibri" panose="020F0502020204030204" pitchFamily="34" charset="0"/>
              </a:rPr>
              <a:t>The results indicate that female students have a significantly higher mean emotional intelligence (EI) score (M = 82.1) compared to male students (M = 75.4). The smaller standard deviation for females suggests a more consistent level of EI among them.</a:t>
            </a:r>
            <a:endParaRPr lang="en-US" dirty="0"/>
          </a:p>
        </p:txBody>
      </p:sp>
    </p:spTree>
    <p:extLst>
      <p:ext uri="{BB962C8B-B14F-4D97-AF65-F5344CB8AC3E}">
        <p14:creationId xmlns:p14="http://schemas.microsoft.com/office/powerpoint/2010/main" val="31214398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9089EB-320E-5A22-E884-73CBE0F2FD04}"/>
              </a:ext>
            </a:extLst>
          </p:cNvPr>
          <p:cNvSpPr>
            <a:spLocks noGrp="1"/>
          </p:cNvSpPr>
          <p:nvPr>
            <p:ph type="title"/>
          </p:nvPr>
        </p:nvSpPr>
        <p:spPr/>
        <p:txBody>
          <a:bodyPr>
            <a:normAutofit fontScale="90000"/>
          </a:bodyPr>
          <a:lstStyle/>
          <a:p>
            <a:pPr algn="ctr"/>
            <a:r>
              <a:rPr lang="en-US" sz="3200" b="1" dirty="0">
                <a:latin typeface="Times New Roman" panose="02020603050405020304" pitchFamily="18" charset="0"/>
                <a:cs typeface="Times New Roman" panose="02020603050405020304" pitchFamily="18" charset="0"/>
              </a:rPr>
              <a:t>Emotional Intelligence Scores by Socioeconomic Status</a:t>
            </a:r>
          </a:p>
        </p:txBody>
      </p:sp>
      <p:graphicFrame>
        <p:nvGraphicFramePr>
          <p:cNvPr id="5" name="Content Placeholder 4">
            <a:extLst>
              <a:ext uri="{FF2B5EF4-FFF2-40B4-BE49-F238E27FC236}">
                <a16:creationId xmlns:a16="http://schemas.microsoft.com/office/drawing/2014/main" id="{069F92E3-BC8C-674B-7F69-AFA50583540D}"/>
              </a:ext>
            </a:extLst>
          </p:cNvPr>
          <p:cNvGraphicFramePr>
            <a:graphicFrameLocks noGrp="1"/>
          </p:cNvGraphicFramePr>
          <p:nvPr>
            <p:ph sz="half" idx="1"/>
            <p:extLst>
              <p:ext uri="{D42A27DB-BD31-4B8C-83A1-F6EECF244321}">
                <p14:modId xmlns:p14="http://schemas.microsoft.com/office/powerpoint/2010/main" val="2586297635"/>
              </p:ext>
            </p:extLst>
          </p:nvPr>
        </p:nvGraphicFramePr>
        <p:xfrm>
          <a:off x="440348" y="2208628"/>
          <a:ext cx="5422900" cy="2208628"/>
        </p:xfrm>
        <a:graphic>
          <a:graphicData uri="http://schemas.openxmlformats.org/drawingml/2006/table">
            <a:tbl>
              <a:tblPr firstRow="1" firstCol="1" bandRow="1">
                <a:tableStyleId>{5C22544A-7EE6-4342-B048-85BDC9FD1C3A}</a:tableStyleId>
              </a:tblPr>
              <a:tblGrid>
                <a:gridCol w="1355725">
                  <a:extLst>
                    <a:ext uri="{9D8B030D-6E8A-4147-A177-3AD203B41FA5}">
                      <a16:colId xmlns:a16="http://schemas.microsoft.com/office/drawing/2014/main" val="637092591"/>
                    </a:ext>
                  </a:extLst>
                </a:gridCol>
                <a:gridCol w="1355725">
                  <a:extLst>
                    <a:ext uri="{9D8B030D-6E8A-4147-A177-3AD203B41FA5}">
                      <a16:colId xmlns:a16="http://schemas.microsoft.com/office/drawing/2014/main" val="2579101908"/>
                    </a:ext>
                  </a:extLst>
                </a:gridCol>
                <a:gridCol w="1355725">
                  <a:extLst>
                    <a:ext uri="{9D8B030D-6E8A-4147-A177-3AD203B41FA5}">
                      <a16:colId xmlns:a16="http://schemas.microsoft.com/office/drawing/2014/main" val="1491774194"/>
                    </a:ext>
                  </a:extLst>
                </a:gridCol>
                <a:gridCol w="1355725">
                  <a:extLst>
                    <a:ext uri="{9D8B030D-6E8A-4147-A177-3AD203B41FA5}">
                      <a16:colId xmlns:a16="http://schemas.microsoft.com/office/drawing/2014/main" val="2917097953"/>
                    </a:ext>
                  </a:extLst>
                </a:gridCol>
              </a:tblGrid>
              <a:tr h="552157">
                <a:tc>
                  <a:txBody>
                    <a:bodyPr/>
                    <a:lstStyle/>
                    <a:p>
                      <a:pPr marL="0" marR="0" algn="ctr">
                        <a:spcBef>
                          <a:spcPts val="0"/>
                        </a:spcBef>
                        <a:spcAft>
                          <a:spcPts val="0"/>
                        </a:spcAft>
                      </a:pPr>
                      <a:r>
                        <a:rPr lang="en-IN" sz="1200" dirty="0">
                          <a:effectLst/>
                          <a:latin typeface="Times New Roman" panose="02020603050405020304" pitchFamily="18" charset="0"/>
                          <a:cs typeface="Times New Roman" panose="02020603050405020304" pitchFamily="18" charset="0"/>
                        </a:rPr>
                        <a:t>Socioeconomic Status</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ctr">
                        <a:spcBef>
                          <a:spcPts val="0"/>
                        </a:spcBef>
                        <a:spcAft>
                          <a:spcPts val="0"/>
                        </a:spcAft>
                      </a:pPr>
                      <a:r>
                        <a:rPr lang="en-IN" sz="1200">
                          <a:effectLst/>
                          <a:latin typeface="Times New Roman" panose="02020603050405020304" pitchFamily="18" charset="0"/>
                          <a:cs typeface="Times New Roman" panose="02020603050405020304" pitchFamily="18" charset="0"/>
                        </a:rPr>
                        <a:t>Mean EI Score</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ctr">
                        <a:spcBef>
                          <a:spcPts val="0"/>
                        </a:spcBef>
                        <a:spcAft>
                          <a:spcPts val="0"/>
                        </a:spcAft>
                      </a:pPr>
                      <a:r>
                        <a:rPr lang="en-IN" sz="1200">
                          <a:effectLst/>
                          <a:latin typeface="Times New Roman" panose="02020603050405020304" pitchFamily="18" charset="0"/>
                          <a:cs typeface="Times New Roman" panose="02020603050405020304" pitchFamily="18" charset="0"/>
                        </a:rPr>
                        <a:t>Standard Deviation</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ctr">
                        <a:spcBef>
                          <a:spcPts val="0"/>
                        </a:spcBef>
                        <a:spcAft>
                          <a:spcPts val="0"/>
                        </a:spcAft>
                      </a:pPr>
                      <a:r>
                        <a:rPr lang="en-IN" sz="1200">
                          <a:effectLst/>
                          <a:latin typeface="Times New Roman" panose="02020603050405020304" pitchFamily="18" charset="0"/>
                          <a:cs typeface="Times New Roman" panose="02020603050405020304" pitchFamily="18" charset="0"/>
                        </a:rPr>
                        <a:t>Sample Size</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extLst>
                  <a:ext uri="{0D108BD9-81ED-4DB2-BD59-A6C34878D82A}">
                    <a16:rowId xmlns:a16="http://schemas.microsoft.com/office/drawing/2014/main" val="415212316"/>
                  </a:ext>
                </a:extLst>
              </a:tr>
              <a:tr h="552157">
                <a:tc>
                  <a:txBody>
                    <a:bodyPr/>
                    <a:lstStyle/>
                    <a:p>
                      <a:pPr marL="0" marR="0" algn="l">
                        <a:spcBef>
                          <a:spcPts val="0"/>
                        </a:spcBef>
                        <a:spcAft>
                          <a:spcPts val="0"/>
                        </a:spcAft>
                      </a:pPr>
                      <a:r>
                        <a:rPr lang="en-IN" sz="1200" dirty="0">
                          <a:effectLst/>
                          <a:latin typeface="Times New Roman" panose="02020603050405020304" pitchFamily="18" charset="0"/>
                          <a:cs typeface="Times New Roman" panose="02020603050405020304" pitchFamily="18" charset="0"/>
                        </a:rPr>
                        <a:t>Low</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r">
                        <a:spcBef>
                          <a:spcPts val="0"/>
                        </a:spcBef>
                        <a:spcAft>
                          <a:spcPts val="0"/>
                        </a:spcAft>
                      </a:pPr>
                      <a:r>
                        <a:rPr lang="en-IN" sz="1200" dirty="0">
                          <a:effectLst/>
                          <a:latin typeface="Times New Roman" panose="02020603050405020304" pitchFamily="18" charset="0"/>
                          <a:cs typeface="Times New Roman" panose="02020603050405020304" pitchFamily="18" charset="0"/>
                        </a:rPr>
                        <a:t>72.5</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r">
                        <a:spcBef>
                          <a:spcPts val="0"/>
                        </a:spcBef>
                        <a:spcAft>
                          <a:spcPts val="0"/>
                        </a:spcAft>
                      </a:pPr>
                      <a:r>
                        <a:rPr lang="en-IN" sz="1200">
                          <a:effectLst/>
                          <a:latin typeface="Times New Roman" panose="02020603050405020304" pitchFamily="18" charset="0"/>
                          <a:cs typeface="Times New Roman" panose="02020603050405020304" pitchFamily="18" charset="0"/>
                        </a:rPr>
                        <a:t>11.3</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r">
                        <a:spcBef>
                          <a:spcPts val="0"/>
                        </a:spcBef>
                        <a:spcAft>
                          <a:spcPts val="0"/>
                        </a:spcAft>
                      </a:pPr>
                      <a:r>
                        <a:rPr lang="en-IN" sz="1200">
                          <a:effectLst/>
                          <a:latin typeface="Times New Roman" panose="02020603050405020304" pitchFamily="18" charset="0"/>
                          <a:cs typeface="Times New Roman" panose="02020603050405020304" pitchFamily="18" charset="0"/>
                        </a:rPr>
                        <a:t>80</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extLst>
                  <a:ext uri="{0D108BD9-81ED-4DB2-BD59-A6C34878D82A}">
                    <a16:rowId xmlns:a16="http://schemas.microsoft.com/office/drawing/2014/main" val="1142919433"/>
                  </a:ext>
                </a:extLst>
              </a:tr>
              <a:tr h="552157">
                <a:tc>
                  <a:txBody>
                    <a:bodyPr/>
                    <a:lstStyle/>
                    <a:p>
                      <a:pPr marL="0" marR="0" algn="l">
                        <a:spcBef>
                          <a:spcPts val="0"/>
                        </a:spcBef>
                        <a:spcAft>
                          <a:spcPts val="0"/>
                        </a:spcAft>
                      </a:pPr>
                      <a:r>
                        <a:rPr lang="en-IN" sz="1200">
                          <a:effectLst/>
                          <a:latin typeface="Times New Roman" panose="02020603050405020304" pitchFamily="18" charset="0"/>
                          <a:cs typeface="Times New Roman" panose="02020603050405020304" pitchFamily="18" charset="0"/>
                        </a:rPr>
                        <a:t>Middle</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r">
                        <a:spcBef>
                          <a:spcPts val="0"/>
                        </a:spcBef>
                        <a:spcAft>
                          <a:spcPts val="0"/>
                        </a:spcAft>
                      </a:pPr>
                      <a:r>
                        <a:rPr lang="en-IN" sz="1200" dirty="0">
                          <a:effectLst/>
                          <a:latin typeface="Times New Roman" panose="02020603050405020304" pitchFamily="18" charset="0"/>
                          <a:cs typeface="Times New Roman" panose="02020603050405020304" pitchFamily="18" charset="0"/>
                        </a:rPr>
                        <a:t>78.6</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r">
                        <a:spcBef>
                          <a:spcPts val="0"/>
                        </a:spcBef>
                        <a:spcAft>
                          <a:spcPts val="0"/>
                        </a:spcAft>
                      </a:pPr>
                      <a:r>
                        <a:rPr lang="en-IN" sz="1200" dirty="0">
                          <a:effectLst/>
                          <a:latin typeface="Times New Roman" panose="02020603050405020304" pitchFamily="18" charset="0"/>
                          <a:cs typeface="Times New Roman" panose="02020603050405020304" pitchFamily="18" charset="0"/>
                        </a:rPr>
                        <a:t>10.5</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r">
                        <a:spcBef>
                          <a:spcPts val="0"/>
                        </a:spcBef>
                        <a:spcAft>
                          <a:spcPts val="0"/>
                        </a:spcAft>
                      </a:pPr>
                      <a:r>
                        <a:rPr lang="en-IN" sz="1200">
                          <a:effectLst/>
                          <a:latin typeface="Times New Roman" panose="02020603050405020304" pitchFamily="18" charset="0"/>
                          <a:cs typeface="Times New Roman" panose="02020603050405020304" pitchFamily="18" charset="0"/>
                        </a:rPr>
                        <a:t>90</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extLst>
                  <a:ext uri="{0D108BD9-81ED-4DB2-BD59-A6C34878D82A}">
                    <a16:rowId xmlns:a16="http://schemas.microsoft.com/office/drawing/2014/main" val="1772161432"/>
                  </a:ext>
                </a:extLst>
              </a:tr>
              <a:tr h="552157">
                <a:tc>
                  <a:txBody>
                    <a:bodyPr/>
                    <a:lstStyle/>
                    <a:p>
                      <a:pPr marL="0" marR="0" algn="l">
                        <a:spcBef>
                          <a:spcPts val="0"/>
                        </a:spcBef>
                        <a:spcAft>
                          <a:spcPts val="0"/>
                        </a:spcAft>
                      </a:pPr>
                      <a:r>
                        <a:rPr lang="en-IN" sz="1200">
                          <a:effectLst/>
                          <a:latin typeface="Times New Roman" panose="02020603050405020304" pitchFamily="18" charset="0"/>
                          <a:cs typeface="Times New Roman" panose="02020603050405020304" pitchFamily="18" charset="0"/>
                        </a:rPr>
                        <a:t>High</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r">
                        <a:spcBef>
                          <a:spcPts val="0"/>
                        </a:spcBef>
                        <a:spcAft>
                          <a:spcPts val="0"/>
                        </a:spcAft>
                      </a:pPr>
                      <a:r>
                        <a:rPr lang="en-IN" sz="1200" dirty="0">
                          <a:effectLst/>
                          <a:latin typeface="Times New Roman" panose="02020603050405020304" pitchFamily="18" charset="0"/>
                          <a:cs typeface="Times New Roman" panose="02020603050405020304" pitchFamily="18" charset="0"/>
                        </a:rPr>
                        <a:t>85</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r">
                        <a:spcBef>
                          <a:spcPts val="0"/>
                        </a:spcBef>
                        <a:spcAft>
                          <a:spcPts val="0"/>
                        </a:spcAft>
                      </a:pPr>
                      <a:r>
                        <a:rPr lang="en-IN" sz="1200" dirty="0">
                          <a:effectLst/>
                          <a:latin typeface="Times New Roman" panose="02020603050405020304" pitchFamily="18" charset="0"/>
                          <a:cs typeface="Times New Roman" panose="02020603050405020304" pitchFamily="18" charset="0"/>
                        </a:rPr>
                        <a:t>8.9</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r">
                        <a:spcBef>
                          <a:spcPts val="0"/>
                        </a:spcBef>
                        <a:spcAft>
                          <a:spcPts val="0"/>
                        </a:spcAft>
                      </a:pPr>
                      <a:r>
                        <a:rPr lang="en-IN" sz="1200" dirty="0">
                          <a:effectLst/>
                          <a:latin typeface="Times New Roman" panose="02020603050405020304" pitchFamily="18" charset="0"/>
                          <a:cs typeface="Times New Roman" panose="02020603050405020304" pitchFamily="18" charset="0"/>
                        </a:rPr>
                        <a:t>80</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extLst>
                  <a:ext uri="{0D108BD9-81ED-4DB2-BD59-A6C34878D82A}">
                    <a16:rowId xmlns:a16="http://schemas.microsoft.com/office/drawing/2014/main" val="4049346247"/>
                  </a:ext>
                </a:extLst>
              </a:tr>
            </a:tbl>
          </a:graphicData>
        </a:graphic>
      </p:graphicFrame>
      <p:pic>
        <p:nvPicPr>
          <p:cNvPr id="6" name="Content Placeholder 5">
            <a:extLst>
              <a:ext uri="{FF2B5EF4-FFF2-40B4-BE49-F238E27FC236}">
                <a16:creationId xmlns:a16="http://schemas.microsoft.com/office/drawing/2014/main" id="{EF97A0DB-F053-B43B-5D63-5521C32B16F3}"/>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188075" y="2367577"/>
            <a:ext cx="5422900" cy="3353159"/>
          </a:xfrm>
          <a:prstGeom prst="rect">
            <a:avLst/>
          </a:prstGeom>
          <a:noFill/>
          <a:ln>
            <a:solidFill>
              <a:schemeClr val="tx1"/>
            </a:solidFill>
          </a:ln>
        </p:spPr>
      </p:pic>
      <p:sp>
        <p:nvSpPr>
          <p:cNvPr id="8" name="TextBox 7">
            <a:extLst>
              <a:ext uri="{FF2B5EF4-FFF2-40B4-BE49-F238E27FC236}">
                <a16:creationId xmlns:a16="http://schemas.microsoft.com/office/drawing/2014/main" id="{A3E3C9C1-8DE2-0558-70DE-C08568E1C91E}"/>
              </a:ext>
            </a:extLst>
          </p:cNvPr>
          <p:cNvSpPr txBox="1"/>
          <p:nvPr/>
        </p:nvSpPr>
        <p:spPr>
          <a:xfrm>
            <a:off x="243304" y="4781284"/>
            <a:ext cx="5760622" cy="1705339"/>
          </a:xfrm>
          <a:prstGeom prst="rect">
            <a:avLst/>
          </a:prstGeom>
          <a:noFill/>
        </p:spPr>
        <p:txBody>
          <a:bodyPr wrap="square">
            <a:spAutoFit/>
          </a:bodyPr>
          <a:lstStyle/>
          <a:p>
            <a:pPr algn="just">
              <a:lnSpc>
                <a:spcPct val="150000"/>
              </a:lnSpc>
            </a:pPr>
            <a:r>
              <a:rPr lang="en-IN" sz="1800" dirty="0">
                <a:effectLst/>
                <a:latin typeface="Times New Roman" panose="02020603050405020304" pitchFamily="18" charset="0"/>
                <a:ea typeface="Calibri" panose="020F0502020204030204" pitchFamily="34" charset="0"/>
              </a:rPr>
              <a:t>The data reveal a positive correlation between emotional intelligence and socioeconomic status. Students from affluent backgrounds (M = 85.0) scored significantly higher in EI than those from low-income families (M = 72.5)</a:t>
            </a:r>
            <a:endParaRPr lang="en-US" dirty="0"/>
          </a:p>
        </p:txBody>
      </p:sp>
    </p:spTree>
    <p:extLst>
      <p:ext uri="{BB962C8B-B14F-4D97-AF65-F5344CB8AC3E}">
        <p14:creationId xmlns:p14="http://schemas.microsoft.com/office/powerpoint/2010/main" val="19756565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9DF10-5AAD-DE3B-3326-1911B65131AC}"/>
              </a:ext>
            </a:extLst>
          </p:cNvPr>
          <p:cNvSpPr>
            <a:spLocks noGrp="1"/>
          </p:cNvSpPr>
          <p:nvPr>
            <p:ph type="title"/>
          </p:nvPr>
        </p:nvSpPr>
        <p:spPr>
          <a:xfrm>
            <a:off x="581193" y="729658"/>
            <a:ext cx="11029616" cy="986600"/>
          </a:xfrm>
        </p:spPr>
        <p:txBody>
          <a:bodyPr>
            <a:normAutofit fontScale="90000"/>
          </a:bodyPr>
          <a:lstStyle/>
          <a:p>
            <a:pPr algn="ctr"/>
            <a:r>
              <a:rPr lang="en-US" sz="3200" b="1" dirty="0">
                <a:latin typeface="Times New Roman" panose="02020603050405020304" pitchFamily="18" charset="0"/>
                <a:cs typeface="Times New Roman" panose="02020603050405020304" pitchFamily="18" charset="0"/>
              </a:rPr>
              <a:t>Emotional Intelligence Scores and Academic Performance</a:t>
            </a:r>
          </a:p>
        </p:txBody>
      </p:sp>
      <p:graphicFrame>
        <p:nvGraphicFramePr>
          <p:cNvPr id="5" name="Content Placeholder 4">
            <a:extLst>
              <a:ext uri="{FF2B5EF4-FFF2-40B4-BE49-F238E27FC236}">
                <a16:creationId xmlns:a16="http://schemas.microsoft.com/office/drawing/2014/main" id="{F1E9311E-B5A5-BF19-D486-0D4CEB8BC085}"/>
              </a:ext>
            </a:extLst>
          </p:cNvPr>
          <p:cNvGraphicFramePr>
            <a:graphicFrameLocks noGrp="1"/>
          </p:cNvGraphicFramePr>
          <p:nvPr>
            <p:ph sz="half" idx="1"/>
            <p:extLst>
              <p:ext uri="{D42A27DB-BD31-4B8C-83A1-F6EECF244321}">
                <p14:modId xmlns:p14="http://schemas.microsoft.com/office/powerpoint/2010/main" val="192871846"/>
              </p:ext>
            </p:extLst>
          </p:nvPr>
        </p:nvGraphicFramePr>
        <p:xfrm>
          <a:off x="412213" y="2391508"/>
          <a:ext cx="5422900" cy="1524612"/>
        </p:xfrm>
        <a:graphic>
          <a:graphicData uri="http://schemas.openxmlformats.org/drawingml/2006/table">
            <a:tbl>
              <a:tblPr firstRow="1" firstCol="1" bandRow="1">
                <a:tableStyleId>{5C22544A-7EE6-4342-B048-85BDC9FD1C3A}</a:tableStyleId>
              </a:tblPr>
              <a:tblGrid>
                <a:gridCol w="1355725">
                  <a:extLst>
                    <a:ext uri="{9D8B030D-6E8A-4147-A177-3AD203B41FA5}">
                      <a16:colId xmlns:a16="http://schemas.microsoft.com/office/drawing/2014/main" val="4055605150"/>
                    </a:ext>
                  </a:extLst>
                </a:gridCol>
                <a:gridCol w="1355725">
                  <a:extLst>
                    <a:ext uri="{9D8B030D-6E8A-4147-A177-3AD203B41FA5}">
                      <a16:colId xmlns:a16="http://schemas.microsoft.com/office/drawing/2014/main" val="1200957130"/>
                    </a:ext>
                  </a:extLst>
                </a:gridCol>
                <a:gridCol w="1355725">
                  <a:extLst>
                    <a:ext uri="{9D8B030D-6E8A-4147-A177-3AD203B41FA5}">
                      <a16:colId xmlns:a16="http://schemas.microsoft.com/office/drawing/2014/main" val="2303647846"/>
                    </a:ext>
                  </a:extLst>
                </a:gridCol>
                <a:gridCol w="1355725">
                  <a:extLst>
                    <a:ext uri="{9D8B030D-6E8A-4147-A177-3AD203B41FA5}">
                      <a16:colId xmlns:a16="http://schemas.microsoft.com/office/drawing/2014/main" val="1570821052"/>
                    </a:ext>
                  </a:extLst>
                </a:gridCol>
              </a:tblGrid>
              <a:tr h="381153">
                <a:tc>
                  <a:txBody>
                    <a:bodyPr/>
                    <a:lstStyle/>
                    <a:p>
                      <a:pPr marL="0" marR="0" algn="ctr">
                        <a:spcBef>
                          <a:spcPts val="0"/>
                        </a:spcBef>
                        <a:spcAft>
                          <a:spcPts val="0"/>
                        </a:spcAft>
                      </a:pPr>
                      <a:r>
                        <a:rPr lang="en-IN" sz="1200" dirty="0">
                          <a:effectLst/>
                          <a:latin typeface="Times New Roman" panose="02020603050405020304" pitchFamily="18" charset="0"/>
                          <a:cs typeface="Times New Roman" panose="02020603050405020304" pitchFamily="18" charset="0"/>
                        </a:rPr>
                        <a:t>Academic Performance</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ctr">
                        <a:spcBef>
                          <a:spcPts val="0"/>
                        </a:spcBef>
                        <a:spcAft>
                          <a:spcPts val="0"/>
                        </a:spcAft>
                      </a:pPr>
                      <a:r>
                        <a:rPr lang="en-IN" sz="1200">
                          <a:effectLst/>
                          <a:latin typeface="Times New Roman" panose="02020603050405020304" pitchFamily="18" charset="0"/>
                          <a:cs typeface="Times New Roman" panose="02020603050405020304" pitchFamily="18" charset="0"/>
                        </a:rPr>
                        <a:t>Mean EI Score</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ctr">
                        <a:spcBef>
                          <a:spcPts val="0"/>
                        </a:spcBef>
                        <a:spcAft>
                          <a:spcPts val="0"/>
                        </a:spcAft>
                      </a:pPr>
                      <a:r>
                        <a:rPr lang="en-IN" sz="1200">
                          <a:effectLst/>
                          <a:latin typeface="Times New Roman" panose="02020603050405020304" pitchFamily="18" charset="0"/>
                          <a:cs typeface="Times New Roman" panose="02020603050405020304" pitchFamily="18" charset="0"/>
                        </a:rPr>
                        <a:t>Standard Deviation</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ctr">
                        <a:spcBef>
                          <a:spcPts val="0"/>
                        </a:spcBef>
                        <a:spcAft>
                          <a:spcPts val="0"/>
                        </a:spcAft>
                      </a:pPr>
                      <a:r>
                        <a:rPr lang="en-IN" sz="1200">
                          <a:effectLst/>
                          <a:latin typeface="Times New Roman" panose="02020603050405020304" pitchFamily="18" charset="0"/>
                          <a:cs typeface="Times New Roman" panose="02020603050405020304" pitchFamily="18" charset="0"/>
                        </a:rPr>
                        <a:t>Sample Size</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extLst>
                  <a:ext uri="{0D108BD9-81ED-4DB2-BD59-A6C34878D82A}">
                    <a16:rowId xmlns:a16="http://schemas.microsoft.com/office/drawing/2014/main" val="111671728"/>
                  </a:ext>
                </a:extLst>
              </a:tr>
              <a:tr h="381153">
                <a:tc>
                  <a:txBody>
                    <a:bodyPr/>
                    <a:lstStyle/>
                    <a:p>
                      <a:pPr marL="0" marR="0" algn="l">
                        <a:spcBef>
                          <a:spcPts val="0"/>
                        </a:spcBef>
                        <a:spcAft>
                          <a:spcPts val="0"/>
                        </a:spcAft>
                      </a:pPr>
                      <a:r>
                        <a:rPr lang="en-IN" sz="1200" dirty="0">
                          <a:effectLst/>
                          <a:latin typeface="Times New Roman" panose="02020603050405020304" pitchFamily="18" charset="0"/>
                          <a:cs typeface="Times New Roman" panose="02020603050405020304" pitchFamily="18" charset="0"/>
                        </a:rPr>
                        <a:t>Low</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r">
                        <a:spcBef>
                          <a:spcPts val="0"/>
                        </a:spcBef>
                        <a:spcAft>
                          <a:spcPts val="0"/>
                        </a:spcAft>
                      </a:pPr>
                      <a:r>
                        <a:rPr lang="en-IN" sz="1200">
                          <a:effectLst/>
                          <a:latin typeface="Times New Roman" panose="02020603050405020304" pitchFamily="18" charset="0"/>
                          <a:cs typeface="Times New Roman" panose="02020603050405020304" pitchFamily="18" charset="0"/>
                        </a:rPr>
                        <a:t>70.4</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r">
                        <a:spcBef>
                          <a:spcPts val="0"/>
                        </a:spcBef>
                        <a:spcAft>
                          <a:spcPts val="0"/>
                        </a:spcAft>
                      </a:pPr>
                      <a:r>
                        <a:rPr lang="en-IN" sz="1200">
                          <a:effectLst/>
                          <a:latin typeface="Times New Roman" panose="02020603050405020304" pitchFamily="18" charset="0"/>
                          <a:cs typeface="Times New Roman" panose="02020603050405020304" pitchFamily="18" charset="0"/>
                        </a:rPr>
                        <a:t>12.1</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r">
                        <a:spcBef>
                          <a:spcPts val="0"/>
                        </a:spcBef>
                        <a:spcAft>
                          <a:spcPts val="0"/>
                        </a:spcAft>
                      </a:pPr>
                      <a:r>
                        <a:rPr lang="en-IN" sz="1200">
                          <a:effectLst/>
                          <a:latin typeface="Times New Roman" panose="02020603050405020304" pitchFamily="18" charset="0"/>
                          <a:cs typeface="Times New Roman" panose="02020603050405020304" pitchFamily="18" charset="0"/>
                        </a:rPr>
                        <a:t>60</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extLst>
                  <a:ext uri="{0D108BD9-81ED-4DB2-BD59-A6C34878D82A}">
                    <a16:rowId xmlns:a16="http://schemas.microsoft.com/office/drawing/2014/main" val="33754158"/>
                  </a:ext>
                </a:extLst>
              </a:tr>
              <a:tr h="381153">
                <a:tc>
                  <a:txBody>
                    <a:bodyPr/>
                    <a:lstStyle/>
                    <a:p>
                      <a:pPr marL="0" marR="0" algn="l">
                        <a:spcBef>
                          <a:spcPts val="0"/>
                        </a:spcBef>
                        <a:spcAft>
                          <a:spcPts val="0"/>
                        </a:spcAft>
                      </a:pPr>
                      <a:r>
                        <a:rPr lang="en-IN" sz="1200" dirty="0">
                          <a:effectLst/>
                          <a:latin typeface="Times New Roman" panose="02020603050405020304" pitchFamily="18" charset="0"/>
                          <a:cs typeface="Times New Roman" panose="02020603050405020304" pitchFamily="18" charset="0"/>
                        </a:rPr>
                        <a:t>Average</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r">
                        <a:spcBef>
                          <a:spcPts val="0"/>
                        </a:spcBef>
                        <a:spcAft>
                          <a:spcPts val="0"/>
                        </a:spcAft>
                      </a:pPr>
                      <a:r>
                        <a:rPr lang="en-IN" sz="1200">
                          <a:effectLst/>
                          <a:latin typeface="Times New Roman" panose="02020603050405020304" pitchFamily="18" charset="0"/>
                          <a:cs typeface="Times New Roman" panose="02020603050405020304" pitchFamily="18" charset="0"/>
                        </a:rPr>
                        <a:t>77.8</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r">
                        <a:spcBef>
                          <a:spcPts val="0"/>
                        </a:spcBef>
                        <a:spcAft>
                          <a:spcPts val="0"/>
                        </a:spcAft>
                      </a:pPr>
                      <a:r>
                        <a:rPr lang="en-IN" sz="1200">
                          <a:effectLst/>
                          <a:latin typeface="Times New Roman" panose="02020603050405020304" pitchFamily="18" charset="0"/>
                          <a:cs typeface="Times New Roman" panose="02020603050405020304" pitchFamily="18" charset="0"/>
                        </a:rPr>
                        <a:t>10</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r">
                        <a:spcBef>
                          <a:spcPts val="0"/>
                        </a:spcBef>
                        <a:spcAft>
                          <a:spcPts val="0"/>
                        </a:spcAft>
                      </a:pPr>
                      <a:r>
                        <a:rPr lang="en-IN" sz="1200">
                          <a:effectLst/>
                          <a:latin typeface="Times New Roman" panose="02020603050405020304" pitchFamily="18" charset="0"/>
                          <a:cs typeface="Times New Roman" panose="02020603050405020304" pitchFamily="18" charset="0"/>
                        </a:rPr>
                        <a:t>110</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extLst>
                  <a:ext uri="{0D108BD9-81ED-4DB2-BD59-A6C34878D82A}">
                    <a16:rowId xmlns:a16="http://schemas.microsoft.com/office/drawing/2014/main" val="382670115"/>
                  </a:ext>
                </a:extLst>
              </a:tr>
              <a:tr h="381153">
                <a:tc>
                  <a:txBody>
                    <a:bodyPr/>
                    <a:lstStyle/>
                    <a:p>
                      <a:pPr marL="0" marR="0" algn="l">
                        <a:spcBef>
                          <a:spcPts val="0"/>
                        </a:spcBef>
                        <a:spcAft>
                          <a:spcPts val="0"/>
                        </a:spcAft>
                      </a:pPr>
                      <a:r>
                        <a:rPr lang="en-IN" sz="1200">
                          <a:effectLst/>
                          <a:latin typeface="Times New Roman" panose="02020603050405020304" pitchFamily="18" charset="0"/>
                          <a:cs typeface="Times New Roman" panose="02020603050405020304" pitchFamily="18" charset="0"/>
                        </a:rPr>
                        <a:t>High</a:t>
                      </a:r>
                      <a:endParaRPr lang="en-US" sz="120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r">
                        <a:spcBef>
                          <a:spcPts val="0"/>
                        </a:spcBef>
                        <a:spcAft>
                          <a:spcPts val="0"/>
                        </a:spcAft>
                      </a:pPr>
                      <a:r>
                        <a:rPr lang="en-IN" sz="1200" dirty="0">
                          <a:effectLst/>
                          <a:latin typeface="Times New Roman" panose="02020603050405020304" pitchFamily="18" charset="0"/>
                          <a:cs typeface="Times New Roman" panose="02020603050405020304" pitchFamily="18" charset="0"/>
                        </a:rPr>
                        <a:t>84.2</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r">
                        <a:spcBef>
                          <a:spcPts val="0"/>
                        </a:spcBef>
                        <a:spcAft>
                          <a:spcPts val="0"/>
                        </a:spcAft>
                      </a:pPr>
                      <a:r>
                        <a:rPr lang="en-IN" sz="1200" dirty="0">
                          <a:effectLst/>
                          <a:latin typeface="Times New Roman" panose="02020603050405020304" pitchFamily="18" charset="0"/>
                          <a:cs typeface="Times New Roman" panose="02020603050405020304" pitchFamily="18" charset="0"/>
                        </a:rPr>
                        <a:t>9.2</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tc>
                  <a:txBody>
                    <a:bodyPr/>
                    <a:lstStyle/>
                    <a:p>
                      <a:pPr marL="0" marR="0" algn="r">
                        <a:spcBef>
                          <a:spcPts val="0"/>
                        </a:spcBef>
                        <a:spcAft>
                          <a:spcPts val="0"/>
                        </a:spcAft>
                      </a:pPr>
                      <a:r>
                        <a:rPr lang="en-IN" sz="1200" dirty="0">
                          <a:effectLst/>
                          <a:latin typeface="Times New Roman" panose="02020603050405020304" pitchFamily="18" charset="0"/>
                          <a:cs typeface="Times New Roman" panose="02020603050405020304" pitchFamily="18" charset="0"/>
                        </a:rPr>
                        <a:t>80</a:t>
                      </a:r>
                      <a:endParaRPr lang="en-US" sz="12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33718" marR="33718" marT="0" marB="0"/>
                </a:tc>
                <a:extLst>
                  <a:ext uri="{0D108BD9-81ED-4DB2-BD59-A6C34878D82A}">
                    <a16:rowId xmlns:a16="http://schemas.microsoft.com/office/drawing/2014/main" val="3670745797"/>
                  </a:ext>
                </a:extLst>
              </a:tr>
            </a:tbl>
          </a:graphicData>
        </a:graphic>
      </p:graphicFrame>
      <p:pic>
        <p:nvPicPr>
          <p:cNvPr id="6" name="Content Placeholder 5">
            <a:extLst>
              <a:ext uri="{FF2B5EF4-FFF2-40B4-BE49-F238E27FC236}">
                <a16:creationId xmlns:a16="http://schemas.microsoft.com/office/drawing/2014/main" id="{50F1C1F7-ECB1-115E-C0BE-7F061E5E1B90}"/>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188075" y="2367577"/>
            <a:ext cx="5422900" cy="3353159"/>
          </a:xfrm>
          <a:prstGeom prst="rect">
            <a:avLst/>
          </a:prstGeom>
          <a:noFill/>
          <a:ln>
            <a:solidFill>
              <a:schemeClr val="tx1"/>
            </a:solidFill>
          </a:ln>
        </p:spPr>
      </p:pic>
      <p:sp>
        <p:nvSpPr>
          <p:cNvPr id="8" name="TextBox 7">
            <a:extLst>
              <a:ext uri="{FF2B5EF4-FFF2-40B4-BE49-F238E27FC236}">
                <a16:creationId xmlns:a16="http://schemas.microsoft.com/office/drawing/2014/main" id="{09EBC841-B374-7D59-1BD1-78B114F6EF5F}"/>
              </a:ext>
            </a:extLst>
          </p:cNvPr>
          <p:cNvSpPr txBox="1"/>
          <p:nvPr/>
        </p:nvSpPr>
        <p:spPr>
          <a:xfrm>
            <a:off x="207499" y="4262848"/>
            <a:ext cx="5627614" cy="2536335"/>
          </a:xfrm>
          <a:prstGeom prst="rect">
            <a:avLst/>
          </a:prstGeom>
          <a:noFill/>
        </p:spPr>
        <p:txBody>
          <a:bodyPr wrap="square">
            <a:spAutoFit/>
          </a:bodyPr>
          <a:lstStyle/>
          <a:p>
            <a:pPr algn="just">
              <a:lnSpc>
                <a:spcPct val="150000"/>
              </a:lnSpc>
            </a:pPr>
            <a:r>
              <a:rPr lang="en-IN" sz="1800" dirty="0">
                <a:effectLst/>
                <a:latin typeface="Times New Roman" panose="02020603050405020304" pitchFamily="18" charset="0"/>
                <a:ea typeface="Calibri" panose="020F0502020204030204" pitchFamily="34" charset="0"/>
              </a:rPr>
              <a:t>Students with higher academic performance demonstrate higher emotional intelligence scores, with high achievers averaging 84.2 compared to low performers at 70.4. The trend illustrates a strong positive relationship between EI and academic success, supporting the hypothesis that higher EI correlates with better academic outcomes</a:t>
            </a:r>
            <a:endParaRPr lang="en-US" dirty="0"/>
          </a:p>
        </p:txBody>
      </p:sp>
    </p:spTree>
    <p:extLst>
      <p:ext uri="{BB962C8B-B14F-4D97-AF65-F5344CB8AC3E}">
        <p14:creationId xmlns:p14="http://schemas.microsoft.com/office/powerpoint/2010/main" val="8453765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8F7A2-CB57-19FD-6F2C-21E005F082A6}"/>
              </a:ext>
            </a:extLst>
          </p:cNvPr>
          <p:cNvSpPr>
            <a:spLocks noGrp="1"/>
          </p:cNvSpPr>
          <p:nvPr>
            <p:ph type="title"/>
          </p:nvPr>
        </p:nvSpPr>
        <p:spPr/>
        <p:txBody>
          <a:bodyPr/>
          <a:lstStyle/>
          <a:p>
            <a:pPr algn="ctr"/>
            <a:r>
              <a:rPr lang="en-US" sz="3600" b="1" dirty="0">
                <a:latin typeface="Times New Roman" panose="02020603050405020304" pitchFamily="18" charset="0"/>
                <a:cs typeface="Times New Roman" panose="02020603050405020304" pitchFamily="18" charset="0"/>
              </a:rPr>
              <a:t>Findings</a:t>
            </a:r>
            <a:endParaRPr lang="en-US"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C2CEF48A-4020-D815-44F8-BDE5CA27231B}"/>
              </a:ext>
            </a:extLst>
          </p:cNvPr>
          <p:cNvSpPr>
            <a:spLocks noGrp="1"/>
          </p:cNvSpPr>
          <p:nvPr>
            <p:ph idx="1"/>
          </p:nvPr>
        </p:nvSpPr>
        <p:spPr>
          <a:xfrm>
            <a:off x="581192" y="2180496"/>
            <a:ext cx="11029615" cy="4079627"/>
          </a:xfrm>
        </p:spPr>
        <p:txBody>
          <a:bodyPr>
            <a:normAutofit/>
          </a:bodyPr>
          <a:lstStyle/>
          <a:p>
            <a:pPr marL="342900" marR="0" lvl="0" indent="-342900" algn="just">
              <a:lnSpc>
                <a:spcPct val="150000"/>
              </a:lnSpc>
              <a:spcBef>
                <a:spcPts val="0"/>
              </a:spcBef>
              <a:spcAft>
                <a:spcPts val="0"/>
              </a:spcAft>
              <a:buFont typeface="Symbol" panose="05050102010706020507" pitchFamily="18" charset="2"/>
              <a:buChar char=""/>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Emotional intelligence (EI) ratings of female pupils show far higher than those of male students.</a:t>
            </a:r>
            <a:endParaRPr lang="en-US" sz="1800" dirty="0">
              <a:effectLst/>
              <a:latin typeface="Times New Roman" panose="02020603050405020304" pitchFamily="18"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Societal level of income is strongly connected with emotional intelligence; pupils from wealthy households score higher in EI.</a:t>
            </a:r>
            <a:endParaRPr lang="en-US" sz="1800" dirty="0">
              <a:effectLst/>
              <a:latin typeface="Times New Roman" panose="02020603050405020304" pitchFamily="18"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Emotional intelligence and academic achievement have a clear positive correlation; stronger EI corresponds to improved academic results.</a:t>
            </a:r>
            <a:endParaRPr lang="en-US" sz="1800" dirty="0">
              <a:effectLst/>
              <a:latin typeface="Times New Roman" panose="02020603050405020304" pitchFamily="18"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Symbol" panose="05050102010706020507" pitchFamily="18" charset="2"/>
              <a:buChar char=""/>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Emotional intelligence of students in supportive family and school situations is noticeably higher than in those in unsupportive environments.</a:t>
            </a:r>
            <a:endParaRPr lang="en-US" sz="1800" dirty="0">
              <a:effectLst/>
              <a:latin typeface="Times New Roman" panose="02020603050405020304" pitchFamily="18"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1000"/>
              </a:spcAft>
              <a:buFont typeface="Symbol" panose="05050102010706020507" pitchFamily="18" charset="2"/>
              <a:buChar char=""/>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Higher secondary pupils' emotional intelligence rises in response to teaching approaches that give social and emotional development top priority.</a:t>
            </a:r>
            <a:endParaRPr lang="en-US" sz="1800" dirty="0">
              <a:effectLst/>
              <a:latin typeface="Times New Roman" panose="02020603050405020304" pitchFamily="18"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5203194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5B950-EFD4-F888-B7CD-8D3F197AC2EF}"/>
              </a:ext>
            </a:extLst>
          </p:cNvPr>
          <p:cNvSpPr>
            <a:spLocks noGrp="1"/>
          </p:cNvSpPr>
          <p:nvPr>
            <p:ph type="title"/>
          </p:nvPr>
        </p:nvSpPr>
        <p:spPr/>
        <p:txBody>
          <a:bodyPr/>
          <a:lstStyle/>
          <a:p>
            <a:pPr algn="ctr"/>
            <a:r>
              <a:rPr lang="en-US" sz="3600" b="1" dirty="0">
                <a:latin typeface="Times New Roman" panose="02020603050405020304" pitchFamily="18" charset="0"/>
                <a:cs typeface="Times New Roman" panose="02020603050405020304" pitchFamily="18" charset="0"/>
              </a:rPr>
              <a:t>Conclusions</a:t>
            </a:r>
            <a:endParaRPr lang="en-US"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ACE4C7A8-8C56-B925-A705-EFB0069E5956}"/>
              </a:ext>
            </a:extLst>
          </p:cNvPr>
          <p:cNvSpPr>
            <a:spLocks noGrp="1"/>
          </p:cNvSpPr>
          <p:nvPr>
            <p:ph idx="1"/>
          </p:nvPr>
        </p:nvSpPr>
        <p:spPr>
          <a:xfrm>
            <a:off x="581192" y="2180496"/>
            <a:ext cx="11029615" cy="4346913"/>
          </a:xfrm>
        </p:spPr>
        <p:txBody>
          <a:bodyPr>
            <a:normAutofit/>
          </a:bodyPr>
          <a:lstStyle/>
          <a:p>
            <a:pPr algn="just">
              <a:lnSpc>
                <a:spcPct val="150000"/>
              </a:lnSpc>
            </a:pPr>
            <a:r>
              <a:rPr lang="en-IN" sz="1800" dirty="0">
                <a:effectLst/>
                <a:latin typeface="Times New Roman" panose="02020603050405020304" pitchFamily="18" charset="0"/>
                <a:ea typeface="Calibri" panose="020F0502020204030204" pitchFamily="34" charset="0"/>
              </a:rPr>
              <a:t>Finally, this study emphasises the important part emotional intelligence (EI) plays in the growth of students in higher secondary education and exposes notable differences affected by gender, socioeconomic level, academic achievement, and surroundings.</a:t>
            </a:r>
          </a:p>
          <a:p>
            <a:pPr algn="just">
              <a:lnSpc>
                <a:spcPct val="150000"/>
              </a:lnSpc>
            </a:pPr>
            <a:r>
              <a:rPr lang="en-IN" sz="1800" dirty="0">
                <a:effectLst/>
                <a:latin typeface="Times New Roman" panose="02020603050405020304" pitchFamily="18" charset="0"/>
                <a:ea typeface="Calibri" panose="020F0502020204030204" pitchFamily="34" charset="0"/>
              </a:rPr>
              <a:t>Moreover, the favourable relationship between emotional intelligence and academic performance emphasises the importance of educational interventions giving emotional learning top priority. </a:t>
            </a:r>
            <a:endParaRPr lang="en-IN" dirty="0">
              <a:latin typeface="Times New Roman" panose="02020603050405020304" pitchFamily="18" charset="0"/>
              <a:ea typeface="Calibri" panose="020F0502020204030204" pitchFamily="34" charset="0"/>
            </a:endParaRPr>
          </a:p>
          <a:p>
            <a:pPr algn="just">
              <a:lnSpc>
                <a:spcPct val="150000"/>
              </a:lnSpc>
            </a:pPr>
            <a:r>
              <a:rPr lang="en-IN" sz="1800" dirty="0">
                <a:effectLst/>
                <a:latin typeface="Times New Roman" panose="02020603050405020304" pitchFamily="18" charset="0"/>
                <a:ea typeface="Calibri" panose="020F0502020204030204" pitchFamily="34" charset="0"/>
              </a:rPr>
              <a:t>Teachers can greatly improve students' personal and academic development by including emotional intelligence instruction into courses and encouraging environments.</a:t>
            </a:r>
          </a:p>
          <a:p>
            <a:pPr algn="just">
              <a:lnSpc>
                <a:spcPct val="150000"/>
              </a:lnSpc>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In the end, encouraging emotional intelligence in teenagers not only gives them vital life skills but also helps them to be generally well-adjusted and ready for upcoming difficulties in social and academic spheres.</a:t>
            </a:r>
            <a:endParaRPr lang="en-US" sz="1800" dirty="0">
              <a:effectLst/>
              <a:latin typeface="Times New Roman" panose="02020603050405020304" pitchFamily="18"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0349324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431B91-B49C-157C-8C4E-BFCA2F354B52}"/>
              </a:ext>
            </a:extLst>
          </p:cNvPr>
          <p:cNvSpPr>
            <a:spLocks noGrp="1"/>
          </p:cNvSpPr>
          <p:nvPr>
            <p:ph type="title"/>
          </p:nvPr>
        </p:nvSpPr>
        <p:spPr/>
        <p:txBody>
          <a:bodyPr>
            <a:normAutofit/>
          </a:bodyPr>
          <a:lstStyle/>
          <a:p>
            <a:pPr algn="ctr"/>
            <a:r>
              <a:rPr lang="en-US" sz="36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CEC50746-E192-9163-44D8-609ACDE8C15E}"/>
              </a:ext>
            </a:extLst>
          </p:cNvPr>
          <p:cNvSpPr>
            <a:spLocks noGrp="1"/>
          </p:cNvSpPr>
          <p:nvPr>
            <p:ph idx="1"/>
          </p:nvPr>
        </p:nvSpPr>
        <p:spPr>
          <a:xfrm>
            <a:off x="581192" y="2180496"/>
            <a:ext cx="11029615" cy="4093695"/>
          </a:xfrm>
        </p:spPr>
        <p:txBody>
          <a:bodyPr/>
          <a:lstStyle/>
          <a:p>
            <a:pPr marL="342900" marR="0" lvl="0" indent="-342900" algn="just">
              <a:lnSpc>
                <a:spcPct val="150000"/>
              </a:lnSpc>
              <a:spcBef>
                <a:spcPts val="0"/>
              </a:spcBef>
              <a:spcAft>
                <a:spcPts val="0"/>
              </a:spcAft>
              <a:buFont typeface="+mj-lt"/>
              <a:buAutoNum type="arabicPeriod"/>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Bar-On, R. (1997). The Bar-On model of emotional-social intelligence (ESI). </a:t>
            </a:r>
            <a:r>
              <a:rPr lang="en-IN" sz="1800" i="1" dirty="0" err="1">
                <a:effectLst/>
                <a:latin typeface="Times New Roman" panose="02020603050405020304" pitchFamily="18" charset="0"/>
                <a:ea typeface="Calibri" panose="020F0502020204030204" pitchFamily="34" charset="0"/>
                <a:cs typeface="Times New Roman" panose="02020603050405020304" pitchFamily="18" charset="0"/>
              </a:rPr>
              <a:t>Psicologia</a:t>
            </a: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 Teoria e </a:t>
            </a:r>
            <a:r>
              <a:rPr lang="en-IN" sz="1800" i="1" dirty="0" err="1">
                <a:effectLst/>
                <a:latin typeface="Times New Roman" panose="02020603050405020304" pitchFamily="18" charset="0"/>
                <a:ea typeface="Calibri" panose="020F0502020204030204" pitchFamily="34" charset="0"/>
                <a:cs typeface="Times New Roman" panose="02020603050405020304" pitchFamily="18" charset="0"/>
              </a:rPr>
              <a:t>Prática</a:t>
            </a: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 4</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(2), 5-25.</a:t>
            </a:r>
            <a:endParaRPr lang="en-US" sz="1800" dirty="0">
              <a:effectLst/>
              <a:latin typeface="Times New Roman" panose="02020603050405020304" pitchFamily="18"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Brackett, M. A., &amp; Salovey, P. (2006). Emotions matter: A perspective from emotional intelligence. </a:t>
            </a: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The Handbook of Emotional Intelligence</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3-21.</a:t>
            </a:r>
            <a:endParaRPr lang="en-US" sz="1800" dirty="0">
              <a:effectLst/>
              <a:latin typeface="Times New Roman" panose="02020603050405020304" pitchFamily="18"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Cooper, R. K., &amp;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Sawaf</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 (1997). </a:t>
            </a: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Executive EQ: Emotional intelligence in leadership and organizations</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dirty="0" err="1">
                <a:effectLst/>
                <a:latin typeface="Times New Roman" panose="02020603050405020304" pitchFamily="18" charset="0"/>
                <a:ea typeface="Calibri" panose="020F0502020204030204" pitchFamily="34" charset="0"/>
                <a:cs typeface="Times New Roman" panose="02020603050405020304" pitchFamily="18" charset="0"/>
              </a:rPr>
              <a:t>Grosset</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/Putnam.</a:t>
            </a:r>
            <a:endParaRPr lang="en-US" sz="1800" dirty="0">
              <a:effectLst/>
              <a:latin typeface="Times New Roman" panose="02020603050405020304" pitchFamily="18"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1000"/>
              </a:spcAft>
              <a:buFont typeface="+mj-lt"/>
              <a:buAutoNum type="arabicPeriod"/>
            </a:pP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Goleman, D. (1995). </a:t>
            </a:r>
            <a:r>
              <a:rPr lang="en-IN" sz="1800" i="1" dirty="0">
                <a:effectLst/>
                <a:latin typeface="Times New Roman" panose="02020603050405020304" pitchFamily="18" charset="0"/>
                <a:ea typeface="Calibri" panose="020F0502020204030204" pitchFamily="34" charset="0"/>
                <a:cs typeface="Times New Roman" panose="02020603050405020304" pitchFamily="18" charset="0"/>
              </a:rPr>
              <a:t>Emotional intelligence: Why it can matter more than IQ</a:t>
            </a:r>
            <a:r>
              <a:rPr lang="en-IN" sz="1800" dirty="0">
                <a:effectLst/>
                <a:latin typeface="Times New Roman" panose="02020603050405020304" pitchFamily="18" charset="0"/>
                <a:ea typeface="Calibri" panose="020F0502020204030204" pitchFamily="34" charset="0"/>
                <a:cs typeface="Times New Roman" panose="02020603050405020304" pitchFamily="18" charset="0"/>
              </a:rPr>
              <a:t>. Bantam Books.</a:t>
            </a:r>
            <a:endParaRPr lang="en-US" dirty="0">
              <a:latin typeface="Times New Roman" panose="02020603050405020304" pitchFamily="18"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1000"/>
              </a:spcAft>
              <a:buFont typeface="+mj-lt"/>
              <a:buAutoNum type="arabicPeriod"/>
            </a:pPr>
            <a:r>
              <a:rPr lang="en-IN" sz="1800" dirty="0">
                <a:effectLst/>
                <a:latin typeface="Times New Roman" panose="02020603050405020304" pitchFamily="18" charset="0"/>
                <a:ea typeface="Calibri" panose="020F0502020204030204" pitchFamily="34" charset="0"/>
              </a:rPr>
              <a:t>Goleman, D. (2006). </a:t>
            </a:r>
            <a:r>
              <a:rPr lang="en-IN" sz="1800" i="1" dirty="0">
                <a:effectLst/>
                <a:latin typeface="Times New Roman" panose="02020603050405020304" pitchFamily="18" charset="0"/>
                <a:ea typeface="Calibri" panose="020F0502020204030204" pitchFamily="34" charset="0"/>
              </a:rPr>
              <a:t>Social intelligence: The new science of human relationships</a:t>
            </a:r>
            <a:r>
              <a:rPr lang="en-IN" sz="1800" dirty="0">
                <a:effectLst/>
                <a:latin typeface="Times New Roman" panose="02020603050405020304" pitchFamily="18" charset="0"/>
                <a:ea typeface="Calibri" panose="020F0502020204030204" pitchFamily="34" charset="0"/>
              </a:rPr>
              <a:t>. Bantam Books</a:t>
            </a:r>
            <a:endParaRPr lang="en-US" dirty="0"/>
          </a:p>
        </p:txBody>
      </p:sp>
    </p:spTree>
    <p:extLst>
      <p:ext uri="{BB962C8B-B14F-4D97-AF65-F5344CB8AC3E}">
        <p14:creationId xmlns:p14="http://schemas.microsoft.com/office/powerpoint/2010/main" val="1931092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F81D76-55BA-17E6-8758-13F95BFD3B3F}"/>
              </a:ext>
            </a:extLst>
          </p:cNvPr>
          <p:cNvSpPr>
            <a:spLocks noGrp="1"/>
          </p:cNvSpPr>
          <p:nvPr>
            <p:ph type="title"/>
          </p:nvPr>
        </p:nvSpPr>
        <p:spPr/>
        <p:txBody>
          <a:bodyPr>
            <a:normAutofit/>
          </a:bodyPr>
          <a:lstStyle/>
          <a:p>
            <a:pPr algn="ctr"/>
            <a:r>
              <a:rPr lang="en-US" sz="3600" b="1" dirty="0">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4255125630"/>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docProps/app.xml><?xml version="1.0" encoding="utf-8"?>
<Properties xmlns="http://schemas.openxmlformats.org/officeDocument/2006/extended-properties" xmlns:vt="http://schemas.openxmlformats.org/officeDocument/2006/docPropsVTypes">
  <Template>Dividend</Template>
  <TotalTime>18</TotalTime>
  <Words>1300</Words>
  <Application>Microsoft Office PowerPoint</Application>
  <PresentationFormat>Widescreen</PresentationFormat>
  <Paragraphs>106</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Gill Sans MT</vt:lpstr>
      <vt:lpstr>Symbol</vt:lpstr>
      <vt:lpstr>Times New Roman</vt:lpstr>
      <vt:lpstr>Wingdings 2</vt:lpstr>
      <vt:lpstr>Dividend</vt:lpstr>
      <vt:lpstr>Analysis of Emotional Intelligence Among Secondary School Students: Technical Examination</vt:lpstr>
      <vt:lpstr>PowerPoint Presentation</vt:lpstr>
      <vt:lpstr>Introduction</vt:lpstr>
      <vt:lpstr>Statement of the Problem</vt:lpstr>
      <vt:lpstr>Objectives of the study</vt:lpstr>
      <vt:lpstr>Hypothesis</vt:lpstr>
      <vt:lpstr>Method of the study</vt:lpstr>
      <vt:lpstr>Data Analysis</vt:lpstr>
      <vt:lpstr>Emotional Intelligence Scores by Socioeconomic Status</vt:lpstr>
      <vt:lpstr>Emotional Intelligence Scores and Academic Performance</vt:lpstr>
      <vt:lpstr>Findings</vt:lpstr>
      <vt:lpstr>Conclusions</vt:lpstr>
      <vt:lpstr>References</vt:lpstr>
      <vt:lpstr>Thank you </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6</cp:revision>
  <dcterms:created xsi:type="dcterms:W3CDTF">2024-08-24T08:10:33Z</dcterms:created>
  <dcterms:modified xsi:type="dcterms:W3CDTF">2024-08-24T08:29:19Z</dcterms:modified>
</cp:coreProperties>
</file>