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8" r:id="rId5"/>
    <p:sldId id="261" r:id="rId6"/>
    <p:sldId id="260" r:id="rId7"/>
    <p:sldId id="262" r:id="rId8"/>
    <p:sldId id="265" r:id="rId9"/>
    <p:sldId id="267" r:id="rId10"/>
    <p:sldId id="263" r:id="rId11"/>
    <p:sldId id="264" r:id="rId12"/>
    <p:sldId id="269"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96" d="100"/>
          <a:sy n="96" d="100"/>
        </p:scale>
        <p:origin x="86" y="1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080817F-948A-4676-BDB3-E4F2057486BB}" type="datetimeFigureOut">
              <a:rPr lang="en-US" smtClean="0"/>
              <a:t>3/8/2025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B66CA1-B510-4FE3-8612-56203C008027}" type="slidenum">
              <a:rPr lang="en-US" smtClean="0"/>
              <a:t>‹#›</a:t>
            </a:fld>
            <a:endParaRPr lang="en-US"/>
          </a:p>
        </p:txBody>
      </p:sp>
    </p:spTree>
    <p:extLst>
      <p:ext uri="{BB962C8B-B14F-4D97-AF65-F5344CB8AC3E}">
        <p14:creationId xmlns:p14="http://schemas.microsoft.com/office/powerpoint/2010/main" val="243463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080817F-948A-4676-BDB3-E4F2057486BB}" type="datetimeFigureOut">
              <a:rPr lang="en-US" smtClean="0"/>
              <a:t>3/8/2025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B66CA1-B510-4FE3-8612-56203C008027}" type="slidenum">
              <a:rPr lang="en-US" smtClean="0"/>
              <a:t>‹#›</a:t>
            </a:fld>
            <a:endParaRPr lang="en-US"/>
          </a:p>
        </p:txBody>
      </p:sp>
    </p:spTree>
    <p:extLst>
      <p:ext uri="{BB962C8B-B14F-4D97-AF65-F5344CB8AC3E}">
        <p14:creationId xmlns:p14="http://schemas.microsoft.com/office/powerpoint/2010/main" val="6148326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080817F-948A-4676-BDB3-E4F2057486BB}" type="datetimeFigureOut">
              <a:rPr lang="en-US" smtClean="0"/>
              <a:t>3/8/2025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B66CA1-B510-4FE3-8612-56203C008027}" type="slidenum">
              <a:rPr lang="en-US" smtClean="0"/>
              <a:t>‹#›</a:t>
            </a:fld>
            <a:endParaRPr lang="en-US"/>
          </a:p>
        </p:txBody>
      </p:sp>
    </p:spTree>
    <p:extLst>
      <p:ext uri="{BB962C8B-B14F-4D97-AF65-F5344CB8AC3E}">
        <p14:creationId xmlns:p14="http://schemas.microsoft.com/office/powerpoint/2010/main" val="20738810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080817F-948A-4676-BDB3-E4F2057486BB}" type="datetimeFigureOut">
              <a:rPr lang="en-US" smtClean="0"/>
              <a:t>3/8/2025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B66CA1-B510-4FE3-8612-56203C008027}" type="slidenum">
              <a:rPr lang="en-US" smtClean="0"/>
              <a:t>‹#›</a:t>
            </a:fld>
            <a:endParaRPr lang="en-US"/>
          </a:p>
        </p:txBody>
      </p:sp>
    </p:spTree>
    <p:extLst>
      <p:ext uri="{BB962C8B-B14F-4D97-AF65-F5344CB8AC3E}">
        <p14:creationId xmlns:p14="http://schemas.microsoft.com/office/powerpoint/2010/main" val="24297620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080817F-948A-4676-BDB3-E4F2057486BB}" type="datetimeFigureOut">
              <a:rPr lang="en-US" smtClean="0"/>
              <a:t>3/8/2025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EB66CA1-B510-4FE3-8612-56203C008027}" type="slidenum">
              <a:rPr lang="en-US" smtClean="0"/>
              <a:t>‹#›</a:t>
            </a:fld>
            <a:endParaRPr lang="en-US"/>
          </a:p>
        </p:txBody>
      </p:sp>
    </p:spTree>
    <p:extLst>
      <p:ext uri="{BB962C8B-B14F-4D97-AF65-F5344CB8AC3E}">
        <p14:creationId xmlns:p14="http://schemas.microsoft.com/office/powerpoint/2010/main" val="21991896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080817F-948A-4676-BDB3-E4F2057486BB}" type="datetimeFigureOut">
              <a:rPr lang="en-US" smtClean="0"/>
              <a:t>3/8/2025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EB66CA1-B510-4FE3-8612-56203C008027}" type="slidenum">
              <a:rPr lang="en-US" smtClean="0"/>
              <a:t>‹#›</a:t>
            </a:fld>
            <a:endParaRPr lang="en-US"/>
          </a:p>
        </p:txBody>
      </p:sp>
    </p:spTree>
    <p:extLst>
      <p:ext uri="{BB962C8B-B14F-4D97-AF65-F5344CB8AC3E}">
        <p14:creationId xmlns:p14="http://schemas.microsoft.com/office/powerpoint/2010/main" val="13988582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80817F-948A-4676-BDB3-E4F2057486BB}" type="datetimeFigureOut">
              <a:rPr lang="en-US" smtClean="0"/>
              <a:t>3/8/2025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EB66CA1-B510-4FE3-8612-56203C008027}" type="slidenum">
              <a:rPr lang="en-US" smtClean="0"/>
              <a:t>‹#›</a:t>
            </a:fld>
            <a:endParaRPr lang="en-US"/>
          </a:p>
        </p:txBody>
      </p:sp>
    </p:spTree>
    <p:extLst>
      <p:ext uri="{BB962C8B-B14F-4D97-AF65-F5344CB8AC3E}">
        <p14:creationId xmlns:p14="http://schemas.microsoft.com/office/powerpoint/2010/main" val="40700477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080817F-948A-4676-BDB3-E4F2057486BB}" type="datetimeFigureOut">
              <a:rPr lang="en-US" smtClean="0"/>
              <a:t>3/8/2025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B66CA1-B510-4FE3-8612-56203C008027}" type="slidenum">
              <a:rPr lang="en-US" smtClean="0"/>
              <a:t>‹#›</a:t>
            </a:fld>
            <a:endParaRPr lang="en-US"/>
          </a:p>
        </p:txBody>
      </p:sp>
    </p:spTree>
    <p:extLst>
      <p:ext uri="{BB962C8B-B14F-4D97-AF65-F5344CB8AC3E}">
        <p14:creationId xmlns:p14="http://schemas.microsoft.com/office/powerpoint/2010/main" val="28006255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080817F-948A-4676-BDB3-E4F2057486BB}" type="datetimeFigureOut">
              <a:rPr lang="en-US" smtClean="0"/>
              <a:t>3/8/2025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B66CA1-B510-4FE3-8612-56203C008027}" type="slidenum">
              <a:rPr lang="en-US" smtClean="0"/>
              <a:t>‹#›</a:t>
            </a:fld>
            <a:endParaRPr lang="en-US"/>
          </a:p>
        </p:txBody>
      </p:sp>
    </p:spTree>
    <p:extLst>
      <p:ext uri="{BB962C8B-B14F-4D97-AF65-F5344CB8AC3E}">
        <p14:creationId xmlns:p14="http://schemas.microsoft.com/office/powerpoint/2010/main" val="38824190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080817F-948A-4676-BDB3-E4F2057486BB}" type="datetimeFigureOut">
              <a:rPr lang="en-US" smtClean="0"/>
              <a:t>3/8/2025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B66CA1-B510-4FE3-8612-56203C008027}" type="slidenum">
              <a:rPr lang="en-US" smtClean="0"/>
              <a:t>‹#›</a:t>
            </a:fld>
            <a:endParaRPr lang="en-US"/>
          </a:p>
        </p:txBody>
      </p:sp>
    </p:spTree>
    <p:extLst>
      <p:ext uri="{BB962C8B-B14F-4D97-AF65-F5344CB8AC3E}">
        <p14:creationId xmlns:p14="http://schemas.microsoft.com/office/powerpoint/2010/main" val="20683052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080817F-948A-4676-BDB3-E4F2057486BB}" type="datetimeFigureOut">
              <a:rPr lang="en-US" smtClean="0"/>
              <a:t>3/8/2025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B66CA1-B510-4FE3-8612-56203C008027}" type="slidenum">
              <a:rPr lang="en-US" smtClean="0"/>
              <a:t>‹#›</a:t>
            </a:fld>
            <a:endParaRPr lang="en-US"/>
          </a:p>
        </p:txBody>
      </p:sp>
    </p:spTree>
    <p:extLst>
      <p:ext uri="{BB962C8B-B14F-4D97-AF65-F5344CB8AC3E}">
        <p14:creationId xmlns:p14="http://schemas.microsoft.com/office/powerpoint/2010/main" val="37504937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80817F-948A-4676-BDB3-E4F2057486BB}" type="datetimeFigureOut">
              <a:rPr lang="en-US" smtClean="0"/>
              <a:t>3/8/2025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B66CA1-B510-4FE3-8612-56203C008027}" type="slidenum">
              <a:rPr lang="en-US" smtClean="0"/>
              <a:t>‹#›</a:t>
            </a:fld>
            <a:endParaRPr lang="en-US"/>
          </a:p>
        </p:txBody>
      </p:sp>
    </p:spTree>
    <p:extLst>
      <p:ext uri="{BB962C8B-B14F-4D97-AF65-F5344CB8AC3E}">
        <p14:creationId xmlns:p14="http://schemas.microsoft.com/office/powerpoint/2010/main" val="26053169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431321"/>
            <a:ext cx="10816087" cy="5745642"/>
          </a:xfrm>
        </p:spPr>
        <p:txBody>
          <a:bodyPr>
            <a:normAutofit/>
          </a:bodyPr>
          <a:lstStyle/>
          <a:p>
            <a:pPr marL="0" indent="0" algn="ctr">
              <a:buNone/>
            </a:pPr>
            <a:r>
              <a:rPr lang="en-US" sz="2400" b="1" dirty="0" smtClean="0">
                <a:latin typeface="Times New Roman" panose="02020603050405020304" pitchFamily="18" charset="0"/>
                <a:cs typeface="Times New Roman" panose="02020603050405020304" pitchFamily="18" charset="0"/>
              </a:rPr>
              <a:t>Presentation on</a:t>
            </a:r>
          </a:p>
          <a:p>
            <a:pPr marL="0" indent="0" algn="ctr">
              <a:buNone/>
            </a:pPr>
            <a:endParaRPr lang="en-US" sz="2000" b="1" dirty="0" smtClean="0">
              <a:latin typeface="Times New Roman" panose="02020603050405020304" pitchFamily="18" charset="0"/>
              <a:cs typeface="Times New Roman" panose="02020603050405020304" pitchFamily="18" charset="0"/>
            </a:endParaRPr>
          </a:p>
          <a:p>
            <a:pPr marL="0" indent="0" algn="ctr">
              <a:buNone/>
            </a:pPr>
            <a:r>
              <a:rPr lang="en-US" sz="2000" b="1" dirty="0">
                <a:latin typeface="Times New Roman" panose="02020603050405020304" pitchFamily="18" charset="0"/>
                <a:cs typeface="Times New Roman" panose="02020603050405020304" pitchFamily="18" charset="0"/>
              </a:rPr>
              <a:t> </a:t>
            </a:r>
            <a:r>
              <a:rPr lang="en-US" sz="3600" b="1" dirty="0" smtClean="0">
                <a:latin typeface="Times New Roman" panose="02020603050405020304" pitchFamily="18" charset="0"/>
                <a:cs typeface="Times New Roman" panose="02020603050405020304" pitchFamily="18" charset="0"/>
              </a:rPr>
              <a:t>“ Leveraging Zero Trust Architectures for Secure Multi-Tenant Cloud Environments ”</a:t>
            </a:r>
          </a:p>
          <a:p>
            <a:pPr marL="0" indent="0" algn="ctr">
              <a:buNone/>
            </a:pPr>
            <a:endParaRPr lang="en-US" sz="2000" dirty="0" smtClean="0">
              <a:latin typeface="Times New Roman" panose="02020603050405020304" pitchFamily="18" charset="0"/>
              <a:cs typeface="Times New Roman" panose="02020603050405020304" pitchFamily="18" charset="0"/>
            </a:endParaRPr>
          </a:p>
          <a:p>
            <a:pPr marL="0" indent="0" algn="ctr">
              <a:buNone/>
            </a:pPr>
            <a:endParaRPr lang="en-US" sz="1600" dirty="0">
              <a:latin typeface="Times New Roman" panose="02020603050405020304" pitchFamily="18" charset="0"/>
              <a:cs typeface="Times New Roman" panose="02020603050405020304" pitchFamily="18" charset="0"/>
            </a:endParaRPr>
          </a:p>
          <a:p>
            <a:pPr marL="0" indent="0" algn="ctr">
              <a:buNone/>
            </a:pPr>
            <a:r>
              <a:rPr lang="en-US" sz="2000" b="1" dirty="0" smtClean="0">
                <a:latin typeface="Times New Roman" panose="02020603050405020304" pitchFamily="18" charset="0"/>
                <a:cs typeface="Times New Roman" panose="02020603050405020304" pitchFamily="18" charset="0"/>
              </a:rPr>
              <a:t>Presented by-</a:t>
            </a:r>
          </a:p>
          <a:p>
            <a:pPr marL="0" indent="0" algn="ctr">
              <a:buNone/>
            </a:pPr>
            <a:r>
              <a:rPr lang="en-US" sz="1800" b="1" dirty="0" err="1" smtClean="0">
                <a:latin typeface="Times New Roman" panose="02020603050405020304" pitchFamily="18" charset="0"/>
                <a:cs typeface="Times New Roman" panose="02020603050405020304" pitchFamily="18" charset="0"/>
              </a:rPr>
              <a:t>Sharayu</a:t>
            </a:r>
            <a:r>
              <a:rPr lang="en-US" sz="1800" b="1" dirty="0" smtClean="0">
                <a:latin typeface="Times New Roman" panose="02020603050405020304" pitchFamily="18" charset="0"/>
                <a:cs typeface="Times New Roman" panose="02020603050405020304" pitchFamily="18" charset="0"/>
              </a:rPr>
              <a:t> N. </a:t>
            </a:r>
            <a:r>
              <a:rPr lang="en-US" sz="1800" b="1" dirty="0" err="1" smtClean="0">
                <a:latin typeface="Times New Roman" panose="02020603050405020304" pitchFamily="18" charset="0"/>
                <a:cs typeface="Times New Roman" panose="02020603050405020304" pitchFamily="18" charset="0"/>
              </a:rPr>
              <a:t>Konde</a:t>
            </a:r>
            <a:endParaRPr lang="en-US" sz="1800" b="1" dirty="0" smtClean="0">
              <a:latin typeface="Times New Roman" panose="02020603050405020304" pitchFamily="18" charset="0"/>
              <a:cs typeface="Times New Roman" panose="02020603050405020304" pitchFamily="18" charset="0"/>
            </a:endParaRPr>
          </a:p>
          <a:p>
            <a:pPr marL="0" indent="0" algn="ctr">
              <a:buNone/>
            </a:pPr>
            <a:r>
              <a:rPr lang="en-US" sz="1600" dirty="0">
                <a:latin typeface="Times New Roman" panose="02020603050405020304" pitchFamily="18" charset="0"/>
                <a:cs typeface="Times New Roman" panose="02020603050405020304" pitchFamily="18" charset="0"/>
              </a:rPr>
              <a:t>Research Scholar </a:t>
            </a:r>
            <a:endParaRPr lang="en-US" sz="1600" dirty="0" smtClean="0">
              <a:latin typeface="Times New Roman" panose="02020603050405020304" pitchFamily="18" charset="0"/>
              <a:cs typeface="Times New Roman" panose="02020603050405020304" pitchFamily="18" charset="0"/>
            </a:endParaRPr>
          </a:p>
          <a:p>
            <a:pPr marL="0" indent="0" algn="ctr">
              <a:buNone/>
            </a:pPr>
            <a:r>
              <a:rPr lang="en-US" sz="1600" dirty="0" smtClean="0">
                <a:latin typeface="Times New Roman" panose="02020603050405020304" pitchFamily="18" charset="0"/>
                <a:cs typeface="Times New Roman" panose="02020603050405020304" pitchFamily="18" charset="0"/>
              </a:rPr>
              <a:t>Modern </a:t>
            </a:r>
            <a:r>
              <a:rPr lang="en-US" sz="1600" dirty="0">
                <a:latin typeface="Times New Roman" panose="02020603050405020304" pitchFamily="18" charset="0"/>
                <a:cs typeface="Times New Roman" panose="02020603050405020304" pitchFamily="18" charset="0"/>
              </a:rPr>
              <a:t>college of Engineering, Pune, INDIA</a:t>
            </a:r>
            <a:r>
              <a:rPr lang="en-US" sz="1600" dirty="0" smtClean="0">
                <a:latin typeface="Times New Roman" panose="02020603050405020304" pitchFamily="18" charset="0"/>
                <a:cs typeface="Times New Roman" panose="02020603050405020304" pitchFamily="18" charset="0"/>
              </a:rPr>
              <a:t>.</a:t>
            </a:r>
          </a:p>
          <a:p>
            <a:pPr marL="0" indent="0" algn="ctr">
              <a:buNone/>
            </a:pPr>
            <a:endParaRPr lang="en-US" sz="1600" dirty="0" smtClean="0">
              <a:latin typeface="Times New Roman" panose="02020603050405020304" pitchFamily="18" charset="0"/>
              <a:cs typeface="Times New Roman" panose="02020603050405020304" pitchFamily="18" charset="0"/>
            </a:endParaRPr>
          </a:p>
          <a:p>
            <a:pPr marL="0" indent="0" algn="ctr">
              <a:buNone/>
            </a:pPr>
            <a:r>
              <a:rPr lang="en-US" sz="1600" b="1" dirty="0" err="1" smtClean="0">
                <a:latin typeface="Times New Roman" panose="02020603050405020304" pitchFamily="18" charset="0"/>
                <a:cs typeface="Times New Roman" panose="02020603050405020304" pitchFamily="18" charset="0"/>
              </a:rPr>
              <a:t>Himanshu</a:t>
            </a:r>
            <a:r>
              <a:rPr lang="en-US" sz="1600" b="1" dirty="0" smtClean="0">
                <a:latin typeface="Times New Roman" panose="02020603050405020304" pitchFamily="18" charset="0"/>
                <a:cs typeface="Times New Roman" panose="02020603050405020304" pitchFamily="18" charset="0"/>
              </a:rPr>
              <a:t> A. </a:t>
            </a:r>
            <a:r>
              <a:rPr lang="en-US" sz="1600" b="1" dirty="0" err="1" smtClean="0">
                <a:latin typeface="Times New Roman" panose="02020603050405020304" pitchFamily="18" charset="0"/>
                <a:cs typeface="Times New Roman" panose="02020603050405020304" pitchFamily="18" charset="0"/>
              </a:rPr>
              <a:t>Tarale</a:t>
            </a:r>
            <a:endParaRPr lang="en-US" sz="1600" b="1" dirty="0" smtClean="0">
              <a:latin typeface="Times New Roman" panose="02020603050405020304" pitchFamily="18" charset="0"/>
              <a:cs typeface="Times New Roman" panose="02020603050405020304" pitchFamily="18" charset="0"/>
            </a:endParaRPr>
          </a:p>
          <a:p>
            <a:pPr marL="0" indent="0" algn="ctr">
              <a:buNone/>
            </a:pPr>
            <a:r>
              <a:rPr lang="en-US" sz="1600" dirty="0">
                <a:latin typeface="Times New Roman" panose="02020603050405020304" pitchFamily="18" charset="0"/>
                <a:cs typeface="Times New Roman" panose="02020603050405020304" pitchFamily="18" charset="0"/>
              </a:rPr>
              <a:t>Research Scholar </a:t>
            </a:r>
            <a:endParaRPr lang="en-US" sz="1600" dirty="0" smtClean="0">
              <a:latin typeface="Times New Roman" panose="02020603050405020304" pitchFamily="18" charset="0"/>
              <a:cs typeface="Times New Roman" panose="02020603050405020304" pitchFamily="18" charset="0"/>
            </a:endParaRPr>
          </a:p>
          <a:p>
            <a:pPr marL="0" indent="0" algn="ctr">
              <a:buNone/>
            </a:pPr>
            <a:r>
              <a:rPr lang="en-US" sz="1600" dirty="0" smtClean="0">
                <a:latin typeface="Times New Roman" panose="02020603050405020304" pitchFamily="18" charset="0"/>
                <a:cs typeface="Times New Roman" panose="02020603050405020304" pitchFamily="18" charset="0"/>
              </a:rPr>
              <a:t>Dr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Vishwanath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Karad</a:t>
            </a:r>
            <a:r>
              <a:rPr lang="en-US" sz="1600" dirty="0">
                <a:latin typeface="Times New Roman" panose="02020603050405020304" pitchFamily="18" charset="0"/>
                <a:cs typeface="Times New Roman" panose="02020603050405020304" pitchFamily="18" charset="0"/>
              </a:rPr>
              <a:t> MIT World Peace </a:t>
            </a:r>
            <a:r>
              <a:rPr lang="en-US" sz="1600" dirty="0" smtClean="0">
                <a:latin typeface="Times New Roman" panose="02020603050405020304" pitchFamily="18" charset="0"/>
                <a:cs typeface="Times New Roman" panose="02020603050405020304" pitchFamily="18" charset="0"/>
              </a:rPr>
              <a:t>University, INDIA</a:t>
            </a:r>
          </a:p>
          <a:p>
            <a:pPr marL="0" indent="0" algn="ctr">
              <a:buNone/>
            </a:pP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04531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00350"/>
          </a:xfrm>
          <a:solidFill>
            <a:schemeClr val="accent6">
              <a:lumMod val="40000"/>
              <a:lumOff val="60000"/>
            </a:schemeClr>
          </a:solidFill>
        </p:spPr>
        <p:txBody>
          <a:bodyPr>
            <a:normAutofit/>
          </a:bodyPr>
          <a:lstStyle/>
          <a:p>
            <a:r>
              <a:rPr lang="en-US" sz="3600" dirty="0" smtClean="0">
                <a:latin typeface="Times New Roman" panose="02020603050405020304" pitchFamily="18" charset="0"/>
                <a:cs typeface="Times New Roman" panose="02020603050405020304" pitchFamily="18" charset="0"/>
              </a:rPr>
              <a:t>                                       </a:t>
            </a:r>
            <a:r>
              <a:rPr lang="en-US" sz="3600" b="1" dirty="0" smtClean="0">
                <a:latin typeface="Times New Roman" panose="02020603050405020304" pitchFamily="18" charset="0"/>
                <a:cs typeface="Times New Roman" panose="02020603050405020304" pitchFamily="18" charset="0"/>
              </a:rPr>
              <a:t>Outline</a:t>
            </a:r>
            <a:endParaRPr lang="en-US" sz="36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algn="just">
              <a:lnSpc>
                <a:spcPct val="150000"/>
              </a:lnSpc>
              <a:buFont typeface="Courier New" panose="02070309020205020404" pitchFamily="49" charset="0"/>
              <a:buChar char="o"/>
            </a:pPr>
            <a:r>
              <a:rPr lang="en-US" sz="1800" b="1" dirty="0" smtClean="0">
                <a:latin typeface="Times New Roman" panose="02020603050405020304" pitchFamily="18" charset="0"/>
                <a:cs typeface="Times New Roman" panose="02020603050405020304" pitchFamily="18" charset="0"/>
              </a:rPr>
              <a:t>Introduction</a:t>
            </a:r>
          </a:p>
          <a:p>
            <a:pPr algn="just">
              <a:lnSpc>
                <a:spcPct val="150000"/>
              </a:lnSpc>
              <a:buFont typeface="Courier New" panose="02070309020205020404" pitchFamily="49" charset="0"/>
              <a:buChar char="o"/>
            </a:pPr>
            <a:r>
              <a:rPr lang="en-US" sz="1800" b="1" dirty="0" smtClean="0">
                <a:latin typeface="Times New Roman" panose="02020603050405020304" pitchFamily="18" charset="0"/>
                <a:cs typeface="Times New Roman" panose="02020603050405020304" pitchFamily="18" charset="0"/>
              </a:rPr>
              <a:t>Literature Survey</a:t>
            </a:r>
          </a:p>
          <a:p>
            <a:pPr algn="just">
              <a:lnSpc>
                <a:spcPct val="150000"/>
              </a:lnSpc>
              <a:buFont typeface="Courier New" panose="02070309020205020404" pitchFamily="49" charset="0"/>
              <a:buChar char="o"/>
            </a:pPr>
            <a:r>
              <a:rPr lang="en-US" sz="1800" b="1" dirty="0" smtClean="0">
                <a:latin typeface="Times New Roman" panose="02020603050405020304" pitchFamily="18" charset="0"/>
                <a:cs typeface="Times New Roman" panose="02020603050405020304" pitchFamily="18" charset="0"/>
              </a:rPr>
              <a:t>Objective &amp; Scope</a:t>
            </a:r>
          </a:p>
          <a:p>
            <a:pPr algn="just">
              <a:lnSpc>
                <a:spcPct val="150000"/>
              </a:lnSpc>
              <a:buFont typeface="Courier New" panose="02070309020205020404" pitchFamily="49" charset="0"/>
              <a:buChar char="o"/>
            </a:pPr>
            <a:r>
              <a:rPr lang="en-US" sz="1800" b="1" dirty="0" smtClean="0">
                <a:latin typeface="Times New Roman" panose="02020603050405020304" pitchFamily="18" charset="0"/>
                <a:cs typeface="Times New Roman" panose="02020603050405020304" pitchFamily="18" charset="0"/>
              </a:rPr>
              <a:t>Architecture Diagram</a:t>
            </a:r>
          </a:p>
          <a:p>
            <a:pPr algn="just">
              <a:lnSpc>
                <a:spcPct val="150000"/>
              </a:lnSpc>
              <a:buFont typeface="Courier New" panose="02070309020205020404" pitchFamily="49" charset="0"/>
              <a:buChar char="o"/>
            </a:pPr>
            <a:r>
              <a:rPr lang="en-US" sz="1800" b="1" dirty="0" smtClean="0">
                <a:latin typeface="Times New Roman" panose="02020603050405020304" pitchFamily="18" charset="0"/>
                <a:cs typeface="Times New Roman" panose="02020603050405020304" pitchFamily="18" charset="0"/>
              </a:rPr>
              <a:t>Architecture</a:t>
            </a:r>
          </a:p>
          <a:p>
            <a:pPr algn="just">
              <a:lnSpc>
                <a:spcPct val="150000"/>
              </a:lnSpc>
              <a:buFont typeface="Courier New" panose="02070309020205020404" pitchFamily="49" charset="0"/>
              <a:buChar char="o"/>
            </a:pPr>
            <a:r>
              <a:rPr lang="en-US" sz="1800" b="1" dirty="0" smtClean="0">
                <a:latin typeface="Times New Roman" panose="02020603050405020304" pitchFamily="18" charset="0"/>
                <a:cs typeface="Times New Roman" panose="02020603050405020304" pitchFamily="18" charset="0"/>
              </a:rPr>
              <a:t>Advantages</a:t>
            </a:r>
            <a:endParaRPr lang="en-US" sz="1800" b="1" dirty="0">
              <a:latin typeface="Times New Roman" panose="02020603050405020304" pitchFamily="18" charset="0"/>
              <a:cs typeface="Times New Roman" panose="02020603050405020304" pitchFamily="18" charset="0"/>
            </a:endParaRPr>
          </a:p>
          <a:p>
            <a:pPr algn="just">
              <a:lnSpc>
                <a:spcPct val="150000"/>
              </a:lnSpc>
              <a:buFont typeface="Courier New" panose="02070309020205020404" pitchFamily="49" charset="0"/>
              <a:buChar char="o"/>
            </a:pPr>
            <a:r>
              <a:rPr lang="en-US" sz="1800" b="1" dirty="0" smtClean="0">
                <a:latin typeface="Times New Roman" panose="02020603050405020304" pitchFamily="18" charset="0"/>
                <a:cs typeface="Times New Roman" panose="02020603050405020304" pitchFamily="18" charset="0"/>
              </a:rPr>
              <a:t>Conclusion</a:t>
            </a:r>
            <a:endParaRPr lang="en-US" sz="1800" b="1" dirty="0">
              <a:latin typeface="Times New Roman" panose="02020603050405020304" pitchFamily="18" charset="0"/>
              <a:cs typeface="Times New Roman" panose="02020603050405020304" pitchFamily="18" charset="0"/>
            </a:endParaRPr>
          </a:p>
          <a:p>
            <a:pPr algn="just">
              <a:lnSpc>
                <a:spcPct val="150000"/>
              </a:lnSpc>
              <a:buFont typeface="Courier New" panose="02070309020205020404" pitchFamily="49" charset="0"/>
              <a:buChar char="o"/>
            </a:pPr>
            <a:r>
              <a:rPr lang="en-US" sz="1800" b="1" dirty="0" smtClean="0">
                <a:latin typeface="Times New Roman" panose="02020603050405020304" pitchFamily="18" charset="0"/>
                <a:cs typeface="Times New Roman" panose="02020603050405020304" pitchFamily="18" charset="0"/>
              </a:rPr>
              <a:t>Reference</a:t>
            </a:r>
            <a:endParaRPr lang="en-US" sz="1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607028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00350"/>
          </a:xfrm>
          <a:solidFill>
            <a:schemeClr val="accent6">
              <a:lumMod val="40000"/>
              <a:lumOff val="60000"/>
            </a:schemeClr>
          </a:solidFill>
        </p:spPr>
        <p:txBody>
          <a:bodyPr>
            <a:normAutofit/>
          </a:bodyPr>
          <a:lstStyle/>
          <a:p>
            <a:r>
              <a:rPr lang="en-US" sz="3200" dirty="0" smtClean="0">
                <a:latin typeface="Times New Roman" panose="02020603050405020304" pitchFamily="18" charset="0"/>
                <a:cs typeface="Times New Roman" panose="02020603050405020304" pitchFamily="18" charset="0"/>
              </a:rPr>
              <a:t>                                      </a:t>
            </a:r>
            <a:r>
              <a:rPr lang="en-US" sz="3600" b="1" dirty="0" smtClean="0">
                <a:latin typeface="Times New Roman" panose="02020603050405020304" pitchFamily="18" charset="0"/>
                <a:cs typeface="Times New Roman" panose="02020603050405020304" pitchFamily="18" charset="0"/>
              </a:rPr>
              <a:t>Introduction</a:t>
            </a:r>
            <a:endParaRPr lang="en-US" sz="3600" b="1" dirty="0">
              <a:latin typeface="Times New Roman" panose="02020603050405020304" pitchFamily="18" charset="0"/>
              <a:cs typeface="Times New Roman" panose="02020603050405020304" pitchFamily="18" charset="0"/>
            </a:endParaRPr>
          </a:p>
        </p:txBody>
      </p:sp>
      <p:sp>
        <p:nvSpPr>
          <p:cNvPr id="3" name="Rectangle 1"/>
          <p:cNvSpPr>
            <a:spLocks noGrp="1" noChangeArrowheads="1"/>
          </p:cNvSpPr>
          <p:nvPr>
            <p:ph idx="1"/>
          </p:nvPr>
        </p:nvSpPr>
        <p:spPr bwMode="auto">
          <a:xfrm>
            <a:off x="1676470" y="1657531"/>
            <a:ext cx="8413736" cy="1933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just" defTabSz="914400" rtl="0" eaLnBrk="0" fontAlgn="base" latinLnBrk="0" hangingPunct="0">
              <a:lnSpc>
                <a:spcPct val="150000"/>
              </a:lnSpc>
              <a:spcBef>
                <a:spcPct val="0"/>
              </a:spcBef>
              <a:spcAft>
                <a:spcPct val="0"/>
              </a:spcAft>
              <a:buClrTx/>
              <a:buSzTx/>
              <a:buFont typeface="Courier New" panose="02070309020205020404" pitchFamily="49" charset="0"/>
              <a:buChar char="o"/>
              <a:tabLst/>
            </a:pPr>
            <a:r>
              <a:rPr kumimoji="0" lang="en-US" altLang="en-US"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The Zero Trust Architecture (ZTA) is presented as a critical solution, founded on the principle of "never trust, always verify”.</a:t>
            </a:r>
          </a:p>
          <a:p>
            <a:pPr marR="0" lvl="0" algn="just" defTabSz="914400" rtl="0" eaLnBrk="0" fontAlgn="base" latinLnBrk="0" hangingPunct="0">
              <a:lnSpc>
                <a:spcPct val="150000"/>
              </a:lnSpc>
              <a:spcBef>
                <a:spcPct val="0"/>
              </a:spcBef>
              <a:spcAft>
                <a:spcPct val="0"/>
              </a:spcAft>
              <a:buClrTx/>
              <a:buSzTx/>
              <a:buFont typeface="Courier New" panose="02070309020205020404" pitchFamily="49" charset="0"/>
              <a:buChar char="o"/>
              <a:tabLst/>
            </a:pPr>
            <a:r>
              <a:rPr kumimoji="0" lang="en-US" altLang="en-US"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ZTA moves away from perimeter-based security by thoroughly examining every access request, regardless of its source, thereby strengthening security within complex multi-tenant cloud ecosystems</a:t>
            </a:r>
            <a:r>
              <a:rPr kumimoji="0" lang="en-US" altLang="en-US" sz="1800" b="0" i="0" u="none" strike="noStrike" cap="none" normalizeH="0" baseline="0" dirty="0" smtClean="0">
                <a:ln>
                  <a:noFill/>
                </a:ln>
                <a:solidFill>
                  <a:schemeClr val="tx1"/>
                </a:solidFill>
                <a:effectLst/>
                <a:latin typeface="Arial" panose="020B0604020202020204" pitchFamily="34" charset="0"/>
              </a:rPr>
              <a:t> </a:t>
            </a:r>
          </a:p>
        </p:txBody>
      </p:sp>
    </p:spTree>
    <p:extLst>
      <p:ext uri="{BB962C8B-B14F-4D97-AF65-F5344CB8AC3E}">
        <p14:creationId xmlns:p14="http://schemas.microsoft.com/office/powerpoint/2010/main" val="28491441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00350"/>
          </a:xfrm>
          <a:solidFill>
            <a:schemeClr val="accent6">
              <a:lumMod val="40000"/>
              <a:lumOff val="60000"/>
            </a:schemeClr>
          </a:solidFill>
        </p:spPr>
        <p:txBody>
          <a:bodyPr>
            <a:normAutofit/>
          </a:bodyPr>
          <a:lstStyle/>
          <a:p>
            <a:pPr algn="just"/>
            <a:r>
              <a:rPr lang="en-US" sz="3600" b="1" dirty="0"/>
              <a:t> </a:t>
            </a:r>
            <a:r>
              <a:rPr lang="en-US" sz="3600" b="1" dirty="0" smtClean="0"/>
              <a:t>                             </a:t>
            </a:r>
            <a:r>
              <a:rPr lang="en-US" sz="3600" b="1" dirty="0" smtClean="0">
                <a:latin typeface="Times New Roman" panose="02020603050405020304" pitchFamily="18" charset="0"/>
                <a:cs typeface="Times New Roman" panose="02020603050405020304" pitchFamily="18" charset="0"/>
              </a:rPr>
              <a:t>Why </a:t>
            </a:r>
            <a:r>
              <a:rPr lang="en-US" sz="3600" b="1" dirty="0">
                <a:latin typeface="Times New Roman" panose="02020603050405020304" pitchFamily="18" charset="0"/>
                <a:cs typeface="Times New Roman" panose="02020603050405020304" pitchFamily="18" charset="0"/>
              </a:rPr>
              <a:t>Need Of Security?</a:t>
            </a:r>
          </a:p>
        </p:txBody>
      </p:sp>
      <p:sp>
        <p:nvSpPr>
          <p:cNvPr id="6" name="Rectangle 3"/>
          <p:cNvSpPr>
            <a:spLocks noGrp="1" noChangeArrowheads="1"/>
          </p:cNvSpPr>
          <p:nvPr>
            <p:ph idx="1"/>
          </p:nvPr>
        </p:nvSpPr>
        <p:spPr bwMode="auto">
          <a:xfrm>
            <a:off x="1716522" y="1788103"/>
            <a:ext cx="8917981" cy="3137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lnSpc>
                <a:spcPct val="150000"/>
              </a:lnSpc>
            </a:pPr>
            <a:r>
              <a:rPr lang="en-US" sz="1600" dirty="0">
                <a:latin typeface="Times New Roman" panose="02020603050405020304" pitchFamily="18" charset="0"/>
                <a:cs typeface="Times New Roman" panose="02020603050405020304" pitchFamily="18" charset="0"/>
              </a:rPr>
              <a:t>Cybercriminals are constantly finding new ways to exploit vulnerabilities in systems, networks, and personal devices. Weak passwords, outdated software, and unsecured networks create easy entry points for hackers. They use sophisticated methods like phishing emails, ransomware, and social engineering to steal sensitive data, disrupt operations, and demand ransoms.</a:t>
            </a:r>
          </a:p>
          <a:p>
            <a:pPr algn="just">
              <a:lnSpc>
                <a:spcPct val="150000"/>
              </a:lnSpc>
            </a:pPr>
            <a:r>
              <a:rPr lang="en-US" sz="1600" dirty="0">
                <a:latin typeface="Times New Roman" panose="02020603050405020304" pitchFamily="18" charset="0"/>
                <a:cs typeface="Times New Roman" panose="02020603050405020304" pitchFamily="18" charset="0"/>
              </a:rPr>
              <a:t>A successful cyber attack can have devastating effects, both financially and </a:t>
            </a:r>
            <a:r>
              <a:rPr lang="en-US" sz="1600" dirty="0" err="1">
                <a:latin typeface="Times New Roman" panose="02020603050405020304" pitchFamily="18" charset="0"/>
                <a:cs typeface="Times New Roman" panose="02020603050405020304" pitchFamily="18" charset="0"/>
              </a:rPr>
              <a:t>reputationally</a:t>
            </a:r>
            <a:r>
              <a:rPr lang="en-US" sz="1600" dirty="0">
                <a:latin typeface="Times New Roman" panose="02020603050405020304" pitchFamily="18" charset="0"/>
                <a:cs typeface="Times New Roman" panose="02020603050405020304" pitchFamily="18" charset="0"/>
              </a:rPr>
              <a:t>. For businesses, a data breach can lead to massive financial losses, legal penalties, and loss of customer trust. Small businesses are especially vulnerable, as they often lack robust security measures. Individuals, on the other hand, face risks like identity theft, financial fraud, and personal data leaks.</a:t>
            </a:r>
          </a:p>
        </p:txBody>
      </p:sp>
    </p:spTree>
    <p:extLst>
      <p:ext uri="{BB962C8B-B14F-4D97-AF65-F5344CB8AC3E}">
        <p14:creationId xmlns:p14="http://schemas.microsoft.com/office/powerpoint/2010/main" val="34648550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00350"/>
          </a:xfrm>
          <a:solidFill>
            <a:schemeClr val="accent6">
              <a:lumMod val="40000"/>
              <a:lumOff val="60000"/>
            </a:schemeClr>
          </a:solidFill>
        </p:spPr>
        <p:txBody>
          <a:bodyPr>
            <a:normAutofit/>
          </a:bodyPr>
          <a:lstStyle/>
          <a:p>
            <a:r>
              <a:rPr lang="en-US" sz="3600" b="1" dirty="0" smtClean="0">
                <a:latin typeface="Times New Roman" panose="02020603050405020304" pitchFamily="18" charset="0"/>
                <a:cs typeface="Times New Roman" panose="02020603050405020304" pitchFamily="18" charset="0"/>
              </a:rPr>
              <a:t>                                     Objective</a:t>
            </a:r>
            <a:endParaRPr lang="en-US" sz="3600" b="1" dirty="0">
              <a:latin typeface="Times New Roman" panose="02020603050405020304" pitchFamily="18" charset="0"/>
              <a:cs typeface="Times New Roman" panose="02020603050405020304" pitchFamily="18" charset="0"/>
            </a:endParaRPr>
          </a:p>
        </p:txBody>
      </p:sp>
      <p:sp>
        <p:nvSpPr>
          <p:cNvPr id="4" name="Rectangle 2"/>
          <p:cNvSpPr>
            <a:spLocks noGrp="1" noChangeArrowheads="1"/>
          </p:cNvSpPr>
          <p:nvPr>
            <p:ph idx="1"/>
          </p:nvPr>
        </p:nvSpPr>
        <p:spPr bwMode="auto">
          <a:xfrm>
            <a:off x="1592637" y="1575642"/>
            <a:ext cx="861684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just" defTabSz="914400" rtl="0" eaLnBrk="0" fontAlgn="base" latinLnBrk="0" hangingPunct="0">
              <a:lnSpc>
                <a:spcPct val="150000"/>
              </a:lnSpc>
              <a:spcBef>
                <a:spcPct val="0"/>
              </a:spcBef>
              <a:spcAft>
                <a:spcPct val="0"/>
              </a:spcAft>
              <a:buClrTx/>
              <a:buSzTx/>
              <a:buFont typeface="Courier New" panose="02070309020205020404" pitchFamily="49" charset="0"/>
              <a:buChar char="o"/>
              <a:tabLst/>
            </a:pPr>
            <a:r>
              <a:rPr lang="en-US" altLang="en-US" sz="1600" dirty="0">
                <a:latin typeface="Times New Roman" panose="02020603050405020304" pitchFamily="18" charset="0"/>
                <a:cs typeface="Times New Roman" panose="02020603050405020304" pitchFamily="18" charset="0"/>
              </a:rPr>
              <a:t>T</a:t>
            </a:r>
            <a:r>
              <a:rPr kumimoji="0" lang="en-US" altLang="en-US"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o propose an advanced security framework that goes beyond implicit trust models, fostering robust, resilient ecosystems capable of withstanding modern cyber threats and sophisticated attack </a:t>
            </a:r>
            <a:r>
              <a:rPr kumimoji="0" lang="en-US" altLang="en-US"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vectors.</a:t>
            </a:r>
          </a:p>
          <a:p>
            <a:pPr algn="just" eaLnBrk="0" fontAlgn="base" hangingPunct="0">
              <a:lnSpc>
                <a:spcPct val="150000"/>
              </a:lnSpc>
              <a:spcBef>
                <a:spcPct val="0"/>
              </a:spcBef>
              <a:spcAft>
                <a:spcPct val="0"/>
              </a:spcAft>
              <a:buFont typeface="Courier New" panose="02070309020205020404" pitchFamily="49" charset="0"/>
              <a:buChar char="o"/>
            </a:pPr>
            <a:r>
              <a:rPr lang="en-US" altLang="en-US" sz="1600" dirty="0" smtClean="0">
                <a:latin typeface="Times New Roman" panose="02020603050405020304" pitchFamily="18" charset="0"/>
                <a:cs typeface="Times New Roman" panose="02020603050405020304" pitchFamily="18" charset="0"/>
              </a:rPr>
              <a:t>To enhances </a:t>
            </a:r>
            <a:r>
              <a:rPr lang="en-US" altLang="en-US" sz="1600" dirty="0">
                <a:latin typeface="Times New Roman" panose="02020603050405020304" pitchFamily="18" charset="0"/>
                <a:cs typeface="Times New Roman" panose="02020603050405020304" pitchFamily="18" charset="0"/>
              </a:rPr>
              <a:t>security by eliminating implicit trust, reducing insider threats, and preventing lateral movement through continuous monitoring and micro-segmentation.</a:t>
            </a:r>
          </a:p>
          <a:p>
            <a:pPr marR="0" lvl="0" algn="just" defTabSz="914400" rtl="0" eaLnBrk="0" fontAlgn="base" latinLnBrk="0" hangingPunct="0">
              <a:lnSpc>
                <a:spcPct val="150000"/>
              </a:lnSpc>
              <a:spcBef>
                <a:spcPct val="0"/>
              </a:spcBef>
              <a:spcAft>
                <a:spcPct val="0"/>
              </a:spcAft>
              <a:buClrTx/>
              <a:buSzTx/>
              <a:buFont typeface="Courier New" panose="02070309020205020404" pitchFamily="49" charset="0"/>
              <a:buChar char="o"/>
              <a:tabLst/>
            </a:pPr>
            <a:endParaRPr kumimoji="0" lang="en-US" altLang="en-US"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48359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00350"/>
          </a:xfrm>
          <a:solidFill>
            <a:schemeClr val="accent6">
              <a:lumMod val="40000"/>
              <a:lumOff val="60000"/>
            </a:schemeClr>
          </a:solidFill>
        </p:spPr>
        <p:txBody>
          <a:bodyPr>
            <a:normAutofit/>
          </a:bodyPr>
          <a:lstStyle/>
          <a:p>
            <a:r>
              <a:rPr lang="en-US" sz="3600" b="1" dirty="0" smtClean="0">
                <a:latin typeface="Times New Roman" panose="02020603050405020304" pitchFamily="18" charset="0"/>
                <a:cs typeface="Times New Roman" panose="02020603050405020304" pitchFamily="18" charset="0"/>
              </a:rPr>
              <a:t>                             Literature Survey</a:t>
            </a:r>
            <a:endParaRPr lang="en-US" sz="3600" b="1" dirty="0">
              <a:latin typeface="Times New Roman" panose="02020603050405020304" pitchFamily="18" charset="0"/>
              <a:cs typeface="Times New Roman" panose="02020603050405020304" pitchFamily="18" charset="0"/>
            </a:endParaRPr>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1937899564"/>
              </p:ext>
            </p:extLst>
          </p:nvPr>
        </p:nvGraphicFramePr>
        <p:xfrm>
          <a:off x="949284" y="1547440"/>
          <a:ext cx="9737726" cy="5129530"/>
        </p:xfrm>
        <a:graphic>
          <a:graphicData uri="http://schemas.openxmlformats.org/drawingml/2006/table">
            <a:tbl>
              <a:tblPr firstRow="1" bandRow="1">
                <a:tableStyleId>{5C22544A-7EE6-4342-B048-85BDC9FD1C3A}</a:tableStyleId>
              </a:tblPr>
              <a:tblGrid>
                <a:gridCol w="2795780">
                  <a:extLst>
                    <a:ext uri="{9D8B030D-6E8A-4147-A177-3AD203B41FA5}">
                      <a16:colId xmlns:a16="http://schemas.microsoft.com/office/drawing/2014/main" val="2706243779"/>
                    </a:ext>
                  </a:extLst>
                </a:gridCol>
                <a:gridCol w="6941946">
                  <a:extLst>
                    <a:ext uri="{9D8B030D-6E8A-4147-A177-3AD203B41FA5}">
                      <a16:colId xmlns:a16="http://schemas.microsoft.com/office/drawing/2014/main" val="4280569256"/>
                    </a:ext>
                  </a:extLst>
                </a:gridCol>
              </a:tblGrid>
              <a:tr h="370840">
                <a:tc>
                  <a:txBody>
                    <a:bodyPr/>
                    <a:lstStyle/>
                    <a:p>
                      <a:pPr algn="just"/>
                      <a:r>
                        <a:rPr lang="en-US" dirty="0" smtClean="0">
                          <a:latin typeface="Times New Roman" panose="02020603050405020304" pitchFamily="18" charset="0"/>
                          <a:cs typeface="Times New Roman" panose="02020603050405020304" pitchFamily="18" charset="0"/>
                        </a:rPr>
                        <a:t>                  Study</a:t>
                      </a:r>
                      <a:endParaRPr lang="en-US" dirty="0">
                        <a:latin typeface="Times New Roman" panose="02020603050405020304" pitchFamily="18" charset="0"/>
                        <a:cs typeface="Times New Roman" panose="02020603050405020304" pitchFamily="18" charset="0"/>
                      </a:endParaRPr>
                    </a:p>
                  </a:txBody>
                  <a:tcPr>
                    <a:solidFill>
                      <a:schemeClr val="accent6">
                        <a:lumMod val="75000"/>
                      </a:schemeClr>
                    </a:solidFill>
                  </a:tcPr>
                </a:tc>
                <a:tc>
                  <a:txBody>
                    <a:bodyPr/>
                    <a:lstStyle/>
                    <a:p>
                      <a:pPr algn="just"/>
                      <a:r>
                        <a:rPr lang="en-US" dirty="0" smtClean="0">
                          <a:latin typeface="Times New Roman" panose="02020603050405020304" pitchFamily="18" charset="0"/>
                          <a:cs typeface="Times New Roman" panose="02020603050405020304" pitchFamily="18" charset="0"/>
                        </a:rPr>
                        <a:t>                                             Key findings</a:t>
                      </a:r>
                      <a:endParaRPr lang="en-US" dirty="0">
                        <a:latin typeface="Times New Roman" panose="02020603050405020304" pitchFamily="18" charset="0"/>
                        <a:cs typeface="Times New Roman" panose="02020603050405020304" pitchFamily="18" charset="0"/>
                      </a:endParaRPr>
                    </a:p>
                  </a:txBody>
                  <a:tcPr>
                    <a:solidFill>
                      <a:schemeClr val="accent6">
                        <a:lumMod val="75000"/>
                      </a:schemeClr>
                    </a:solidFill>
                  </a:tcPr>
                </a:tc>
                <a:extLst>
                  <a:ext uri="{0D108BD9-81ED-4DB2-BD59-A6C34878D82A}">
                    <a16:rowId xmlns:a16="http://schemas.microsoft.com/office/drawing/2014/main" val="904592664"/>
                  </a:ext>
                </a:extLst>
              </a:tr>
              <a:tr h="370840">
                <a:tc>
                  <a:txBody>
                    <a:bodyPr/>
                    <a:lstStyle/>
                    <a:p>
                      <a:pPr algn="just"/>
                      <a:r>
                        <a:rPr kumimoji="0" lang="en-US" altLang="en-US"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Chen et al. (2019) </a:t>
                      </a:r>
                      <a:endParaRPr lang="en-US" sz="1600" b="1" dirty="0">
                        <a:latin typeface="Times New Roman" panose="02020603050405020304" pitchFamily="18" charset="0"/>
                        <a:cs typeface="Times New Roman" panose="02020603050405020304" pitchFamily="18" charset="0"/>
                      </a:endParaRPr>
                    </a:p>
                  </a:txBody>
                  <a:tcPr>
                    <a:solidFill>
                      <a:schemeClr val="accent6">
                        <a:lumMod val="40000"/>
                        <a:lumOff val="60000"/>
                      </a:schemeClr>
                    </a:solidFill>
                  </a:tcPr>
                </a:tc>
                <a:tc>
                  <a:txBody>
                    <a:bodyPr/>
                    <a:lstStyle/>
                    <a:p>
                      <a:pPr algn="just">
                        <a:lnSpc>
                          <a:spcPct val="150000"/>
                        </a:lnSpc>
                      </a:pPr>
                      <a:r>
                        <a:rPr kumimoji="0" lang="en-US" altLang="en-US"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ZTA's adaptability in hybrid cloud environments, ensuring consistent security across different infrastructures</a:t>
                      </a:r>
                      <a:endParaRPr lang="en-US" sz="1600" dirty="0">
                        <a:latin typeface="Times New Roman" panose="02020603050405020304" pitchFamily="18" charset="0"/>
                        <a:cs typeface="Times New Roman" panose="02020603050405020304" pitchFamily="18" charset="0"/>
                      </a:endParaRPr>
                    </a:p>
                  </a:txBody>
                  <a:tcPr>
                    <a:solidFill>
                      <a:schemeClr val="accent6">
                        <a:lumMod val="40000"/>
                        <a:lumOff val="60000"/>
                      </a:schemeClr>
                    </a:solidFill>
                  </a:tcPr>
                </a:tc>
                <a:extLst>
                  <a:ext uri="{0D108BD9-81ED-4DB2-BD59-A6C34878D82A}">
                    <a16:rowId xmlns:a16="http://schemas.microsoft.com/office/drawing/2014/main" val="1014793216"/>
                  </a:ext>
                </a:extLst>
              </a:tr>
              <a:tr h="370840">
                <a:tc>
                  <a:txBody>
                    <a:bodyPr/>
                    <a:lstStyle/>
                    <a:p>
                      <a:pPr algn="just"/>
                      <a:r>
                        <a:rPr kumimoji="0" lang="en-US" altLang="en-US"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Kumar and Singh (2021) </a:t>
                      </a:r>
                      <a:endParaRPr lang="en-US" sz="1600" b="1" dirty="0">
                        <a:latin typeface="Times New Roman" panose="02020603050405020304" pitchFamily="18" charset="0"/>
                        <a:cs typeface="Times New Roman" panose="02020603050405020304" pitchFamily="18" charset="0"/>
                      </a:endParaRPr>
                    </a:p>
                  </a:txBody>
                  <a:tcPr/>
                </a:tc>
                <a:tc>
                  <a: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altLang="en-US"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Explored the integration of Identity and Access Management (IAM) with ZTA, highlighting the role of multi-factor authentication (MFA), biometrics, and adaptive access controls in enhancing security. </a:t>
                      </a:r>
                    </a:p>
                  </a:txBody>
                  <a:tcPr/>
                </a:tc>
                <a:extLst>
                  <a:ext uri="{0D108BD9-81ED-4DB2-BD59-A6C34878D82A}">
                    <a16:rowId xmlns:a16="http://schemas.microsoft.com/office/drawing/2014/main" val="3084654521"/>
                  </a:ext>
                </a:extLst>
              </a:tr>
              <a:tr h="370840">
                <a:tc>
                  <a:txBody>
                    <a:bodyPr/>
                    <a:lstStyle/>
                    <a:p>
                      <a:pPr algn="just"/>
                      <a:r>
                        <a:rPr kumimoji="0" lang="en-US" altLang="en-US"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Johnson and Lee (2020) </a:t>
                      </a:r>
                      <a:endParaRPr lang="en-US" sz="1600" b="1" dirty="0">
                        <a:latin typeface="Times New Roman" panose="02020603050405020304" pitchFamily="18" charset="0"/>
                        <a:cs typeface="Times New Roman" panose="02020603050405020304" pitchFamily="18" charset="0"/>
                      </a:endParaRPr>
                    </a:p>
                  </a:txBody>
                  <a:tcPr>
                    <a:solidFill>
                      <a:schemeClr val="accent6">
                        <a:lumMod val="40000"/>
                        <a:lumOff val="60000"/>
                      </a:schemeClr>
                    </a:solidFill>
                  </a:tcPr>
                </a:tc>
                <a:tc>
                  <a:txBody>
                    <a:bodyPr/>
                    <a:lstStyle/>
                    <a:p>
                      <a:pPr algn="just">
                        <a:lnSpc>
                          <a:spcPct val="150000"/>
                        </a:lnSpc>
                      </a:pPr>
                      <a:r>
                        <a:rPr kumimoji="0" lang="en-US" altLang="en-US"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Compared ZTA with traditional perimeter-based defenses, showing its superiority in mitigating insider threats by enforcing continuous verification.</a:t>
                      </a:r>
                      <a:endParaRPr lang="en-US" sz="1600" dirty="0">
                        <a:latin typeface="Times New Roman" panose="02020603050405020304" pitchFamily="18" charset="0"/>
                        <a:cs typeface="Times New Roman" panose="02020603050405020304" pitchFamily="18" charset="0"/>
                      </a:endParaRPr>
                    </a:p>
                  </a:txBody>
                  <a:tcPr>
                    <a:solidFill>
                      <a:schemeClr val="accent6">
                        <a:lumMod val="40000"/>
                        <a:lumOff val="60000"/>
                      </a:schemeClr>
                    </a:solidFill>
                  </a:tcPr>
                </a:tc>
                <a:extLst>
                  <a:ext uri="{0D108BD9-81ED-4DB2-BD59-A6C34878D82A}">
                    <a16:rowId xmlns:a16="http://schemas.microsoft.com/office/drawing/2014/main" val="3324591720"/>
                  </a:ext>
                </a:extLst>
              </a:tr>
              <a:tr h="370840">
                <a:tc>
                  <a:txBody>
                    <a:bodyPr/>
                    <a:lstStyle/>
                    <a:p>
                      <a:pPr algn="just"/>
                      <a:r>
                        <a:rPr kumimoji="0" lang="en-US" altLang="en-US"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Patel et al. (2021) </a:t>
                      </a:r>
                      <a:endParaRPr lang="en-US" sz="1600" b="1" dirty="0">
                        <a:latin typeface="Times New Roman" panose="02020603050405020304" pitchFamily="18" charset="0"/>
                        <a:cs typeface="Times New Roman" panose="02020603050405020304" pitchFamily="18" charset="0"/>
                      </a:endParaRPr>
                    </a:p>
                  </a:txBody>
                  <a:tcPr/>
                </a:tc>
                <a:tc>
                  <a:txBody>
                    <a:bodyPr/>
                    <a:lstStyle/>
                    <a:p>
                      <a:pPr algn="just">
                        <a:lnSpc>
                          <a:spcPct val="150000"/>
                        </a:lnSpc>
                      </a:pPr>
                      <a:r>
                        <a:rPr kumimoji="0" lang="en-US" altLang="en-US"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Discussed ZTA's role in regulatory compliance with GDPR and HIPAA, emphasizing its detailed logging and audit capabilities</a:t>
                      </a:r>
                      <a:endParaRPr lang="en-US" sz="16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918149054"/>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altLang="en-US"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Wang et al. (2022) </a:t>
                      </a:r>
                      <a:endParaRPr lang="en-US" sz="1600" b="1" dirty="0" smtClean="0">
                        <a:latin typeface="Times New Roman" panose="02020603050405020304" pitchFamily="18" charset="0"/>
                        <a:cs typeface="Times New Roman" panose="02020603050405020304" pitchFamily="18" charset="0"/>
                      </a:endParaRPr>
                    </a:p>
                    <a:p>
                      <a:pPr algn="just"/>
                      <a:endParaRPr lang="en-US" sz="1600" b="1" dirty="0">
                        <a:latin typeface="Times New Roman" panose="02020603050405020304" pitchFamily="18" charset="0"/>
                        <a:cs typeface="Times New Roman" panose="02020603050405020304" pitchFamily="18" charset="0"/>
                      </a:endParaRPr>
                    </a:p>
                  </a:txBody>
                  <a:tcPr>
                    <a:solidFill>
                      <a:schemeClr val="accent6">
                        <a:lumMod val="40000"/>
                        <a:lumOff val="60000"/>
                      </a:schemeClr>
                    </a:solidFill>
                  </a:tcPr>
                </a:tc>
                <a:tc>
                  <a: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altLang="en-US"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Use of machine learning in ZTA to enhance threat detection and automate responses, improving proactive security measures</a:t>
                      </a:r>
                      <a:endParaRPr lang="en-US" sz="1600" dirty="0" smtClean="0">
                        <a:latin typeface="Times New Roman" panose="02020603050405020304" pitchFamily="18" charset="0"/>
                        <a:cs typeface="Times New Roman" panose="02020603050405020304" pitchFamily="18" charset="0"/>
                      </a:endParaRPr>
                    </a:p>
                    <a:p>
                      <a:pPr algn="just">
                        <a:lnSpc>
                          <a:spcPct val="150000"/>
                        </a:lnSpc>
                      </a:pPr>
                      <a:endParaRPr lang="en-US" sz="1600" dirty="0">
                        <a:latin typeface="Times New Roman" panose="02020603050405020304" pitchFamily="18" charset="0"/>
                        <a:cs typeface="Times New Roman" panose="02020603050405020304" pitchFamily="18" charset="0"/>
                      </a:endParaRPr>
                    </a:p>
                  </a:txBody>
                  <a:tcPr>
                    <a:solidFill>
                      <a:schemeClr val="accent6">
                        <a:lumMod val="40000"/>
                        <a:lumOff val="60000"/>
                      </a:schemeClr>
                    </a:solidFill>
                  </a:tcPr>
                </a:tc>
                <a:extLst>
                  <a:ext uri="{0D108BD9-81ED-4DB2-BD59-A6C34878D82A}">
                    <a16:rowId xmlns:a16="http://schemas.microsoft.com/office/drawing/2014/main" val="1375050482"/>
                  </a:ext>
                </a:extLst>
              </a:tr>
            </a:tbl>
          </a:graphicData>
        </a:graphic>
      </p:graphicFrame>
    </p:spTree>
    <p:extLst>
      <p:ext uri="{BB962C8B-B14F-4D97-AF65-F5344CB8AC3E}">
        <p14:creationId xmlns:p14="http://schemas.microsoft.com/office/powerpoint/2010/main" val="65243367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00350"/>
          </a:xfrm>
          <a:solidFill>
            <a:schemeClr val="accent6">
              <a:lumMod val="40000"/>
              <a:lumOff val="60000"/>
            </a:schemeClr>
          </a:solidFill>
        </p:spPr>
        <p:txBody>
          <a:bodyPr>
            <a:normAutofit/>
          </a:bodyPr>
          <a:lstStyle/>
          <a:p>
            <a:r>
              <a:rPr lang="en-US" sz="3200" dirty="0" smtClean="0">
                <a:latin typeface="Times New Roman" panose="02020603050405020304" pitchFamily="18" charset="0"/>
                <a:cs typeface="Times New Roman" panose="02020603050405020304" pitchFamily="18" charset="0"/>
              </a:rPr>
              <a:t>                          </a:t>
            </a:r>
            <a:r>
              <a:rPr lang="en-US" sz="3600" b="1" dirty="0" smtClean="0">
                <a:latin typeface="Times New Roman" panose="02020603050405020304" pitchFamily="18" charset="0"/>
                <a:cs typeface="Times New Roman" panose="02020603050405020304" pitchFamily="18" charset="0"/>
              </a:rPr>
              <a:t>Architecture Diagram</a:t>
            </a:r>
            <a:endParaRPr lang="en-US" sz="3600" b="1" dirty="0">
              <a:latin typeface="Times New Roman" panose="02020603050405020304" pitchFamily="18" charset="0"/>
              <a:cs typeface="Times New Roman" panose="02020603050405020304" pitchFamily="18" charset="0"/>
            </a:endParaRPr>
          </a:p>
        </p:txBody>
      </p:sp>
      <p:pic>
        <p:nvPicPr>
          <p:cNvPr id="4" name="Content Placeholder 3"/>
          <p:cNvPicPr>
            <a:picLocks noGrp="1" noChangeAspect="1"/>
          </p:cNvPicPr>
          <p:nvPr>
            <p:ph idx="1"/>
          </p:nvPr>
        </p:nvPicPr>
        <p:blipFill>
          <a:blip r:embed="rId2"/>
          <a:stretch>
            <a:fillRect/>
          </a:stretch>
        </p:blipFill>
        <p:spPr>
          <a:xfrm>
            <a:off x="3236183" y="1065476"/>
            <a:ext cx="4683316" cy="5200153"/>
          </a:xfrm>
          <a:prstGeom prst="rect">
            <a:avLst/>
          </a:prstGeom>
        </p:spPr>
      </p:pic>
      <p:sp>
        <p:nvSpPr>
          <p:cNvPr id="3" name="Rectangle 2"/>
          <p:cNvSpPr/>
          <p:nvPr/>
        </p:nvSpPr>
        <p:spPr>
          <a:xfrm>
            <a:off x="2873072" y="6211669"/>
            <a:ext cx="6096000" cy="646331"/>
          </a:xfrm>
          <a:prstGeom prst="rect">
            <a:avLst/>
          </a:prstGeom>
        </p:spPr>
        <p:txBody>
          <a:bodyPr>
            <a:spAutoFit/>
          </a:bodyPr>
          <a:lstStyle/>
          <a:p>
            <a:r>
              <a:rPr lang="en-US" dirty="0" smtClean="0">
                <a:latin typeface="Times New Roman" panose="02020603050405020304" pitchFamily="18" charset="0"/>
                <a:cs typeface="Times New Roman" panose="02020603050405020304" pitchFamily="18" charset="0"/>
              </a:rPr>
              <a:t>Fig. Zero </a:t>
            </a:r>
            <a:r>
              <a:rPr lang="en-US" dirty="0">
                <a:latin typeface="Times New Roman" panose="02020603050405020304" pitchFamily="18" charset="0"/>
                <a:cs typeface="Times New Roman" panose="02020603050405020304" pitchFamily="18" charset="0"/>
              </a:rPr>
              <a:t>trust architectures for secure multi-tenant </a:t>
            </a:r>
            <a:r>
              <a:rPr lang="en-US" dirty="0" smtClean="0">
                <a:latin typeface="Times New Roman" panose="02020603050405020304" pitchFamily="18" charset="0"/>
                <a:cs typeface="Times New Roman" panose="02020603050405020304" pitchFamily="18" charset="0"/>
              </a:rPr>
              <a:t>cloud environments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49621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00350"/>
          </a:xfrm>
          <a:solidFill>
            <a:schemeClr val="accent6">
              <a:lumMod val="40000"/>
              <a:lumOff val="60000"/>
            </a:schemeClr>
          </a:solidFill>
        </p:spPr>
        <p:txBody>
          <a:bodyPr>
            <a:normAutofit/>
          </a:bodyPr>
          <a:lstStyle/>
          <a:p>
            <a:r>
              <a:rPr lang="en-US" sz="3600" b="1" dirty="0" smtClean="0">
                <a:latin typeface="Times New Roman" panose="02020603050405020304" pitchFamily="18" charset="0"/>
                <a:cs typeface="Times New Roman" panose="02020603050405020304" pitchFamily="18" charset="0"/>
              </a:rPr>
              <a:t>                                  Architecture</a:t>
            </a:r>
            <a:endParaRPr lang="en-US" sz="3600" b="1" dirty="0">
              <a:latin typeface="Times New Roman" panose="02020603050405020304" pitchFamily="18" charset="0"/>
              <a:cs typeface="Times New Roman" panose="02020603050405020304" pitchFamily="18" charset="0"/>
            </a:endParaRPr>
          </a:p>
        </p:txBody>
      </p:sp>
      <p:sp>
        <p:nvSpPr>
          <p:cNvPr id="4" name="Rectangle 1"/>
          <p:cNvSpPr>
            <a:spLocks noGrp="1" noChangeArrowheads="1"/>
          </p:cNvSpPr>
          <p:nvPr>
            <p:ph idx="1"/>
          </p:nvPr>
        </p:nvSpPr>
        <p:spPr bwMode="auto">
          <a:xfrm>
            <a:off x="957469" y="1202247"/>
            <a:ext cx="10158454"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just" defTabSz="914400" rtl="0" eaLnBrk="0" fontAlgn="base" latinLnBrk="0" hangingPunct="0">
              <a:lnSpc>
                <a:spcPct val="150000"/>
              </a:lnSpc>
              <a:spcBef>
                <a:spcPct val="0"/>
              </a:spcBef>
              <a:spcAft>
                <a:spcPct val="0"/>
              </a:spcAft>
              <a:buClrTx/>
              <a:buSzTx/>
              <a:buFont typeface="Courier New" panose="02070309020205020404" pitchFamily="49" charset="0"/>
              <a:buChar char="o"/>
              <a:tabLst/>
            </a:pPr>
            <a:r>
              <a:rPr kumimoji="0" lang="en-US" altLang="en-US"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The </a:t>
            </a:r>
            <a:r>
              <a:rPr kumimoji="0" lang="en-US" altLang="en-US"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Identity and Access Management </a:t>
            </a:r>
            <a:r>
              <a:rPr kumimoji="0" lang="en-US" altLang="en-US"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(IAM) framework ensures secure and dynamic user authentication through role-based (RBAC) and attribute-based access control (ABAC), integrating with directory services and supporting federated identity protocols like SAML and OAuth. </a:t>
            </a:r>
          </a:p>
          <a:p>
            <a:pPr marR="0" lvl="0" algn="just" defTabSz="914400" rtl="0" eaLnBrk="0" fontAlgn="base" latinLnBrk="0" hangingPunct="0">
              <a:lnSpc>
                <a:spcPct val="150000"/>
              </a:lnSpc>
              <a:spcBef>
                <a:spcPct val="0"/>
              </a:spcBef>
              <a:spcAft>
                <a:spcPct val="0"/>
              </a:spcAft>
              <a:buClrTx/>
              <a:buSzTx/>
              <a:buFont typeface="Courier New" panose="02070309020205020404" pitchFamily="49" charset="0"/>
              <a:buChar char="o"/>
              <a:tabLst/>
            </a:pPr>
            <a:r>
              <a:rPr kumimoji="0" lang="en-US" altLang="en-US"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Authentication services</a:t>
            </a:r>
            <a:r>
              <a:rPr kumimoji="0" lang="en-US" altLang="en-US"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including MFA, biometrics, and contextual access controls, enhance verification.</a:t>
            </a:r>
            <a:r>
              <a:rPr kumimoji="0" lang="en-US" altLang="en-US" sz="1600" b="0" i="0" u="none" strike="noStrike" cap="none" normalizeH="0" dirty="0" smtClean="0">
                <a:ln>
                  <a:noFill/>
                </a:ln>
                <a:solidFill>
                  <a:schemeClr val="tx1"/>
                </a:solidFill>
                <a:effectLst/>
                <a:latin typeface="Times New Roman" panose="02020603050405020304" pitchFamily="18" charset="0"/>
                <a:cs typeface="Times New Roman" panose="02020603050405020304" pitchFamily="18" charset="0"/>
              </a:rPr>
              <a:t> </a:t>
            </a:r>
          </a:p>
          <a:p>
            <a:pPr marR="0" lvl="0" algn="just" defTabSz="914400" rtl="0" eaLnBrk="0" fontAlgn="base" latinLnBrk="0" hangingPunct="0">
              <a:lnSpc>
                <a:spcPct val="150000"/>
              </a:lnSpc>
              <a:spcBef>
                <a:spcPct val="0"/>
              </a:spcBef>
              <a:spcAft>
                <a:spcPct val="0"/>
              </a:spcAft>
              <a:buClrTx/>
              <a:buSzTx/>
              <a:buFont typeface="Courier New" panose="02070309020205020404" pitchFamily="49" charset="0"/>
              <a:buChar char="o"/>
              <a:tabLst/>
            </a:pPr>
            <a:r>
              <a:rPr kumimoji="0" lang="en-US" altLang="en-US"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Policy Decision and Enforcement Points </a:t>
            </a:r>
            <a:r>
              <a:rPr kumimoji="0" lang="en-US" altLang="en-US"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(PDP &amp; PEP) enforce security policies based on contextual risk assessments, leveraging machine learning for anomaly detection and automated threat responses. </a:t>
            </a:r>
          </a:p>
          <a:p>
            <a:pPr marR="0" lvl="0" algn="just" defTabSz="914400" rtl="0" eaLnBrk="0" fontAlgn="base" latinLnBrk="0" hangingPunct="0">
              <a:lnSpc>
                <a:spcPct val="150000"/>
              </a:lnSpc>
              <a:spcBef>
                <a:spcPct val="0"/>
              </a:spcBef>
              <a:spcAft>
                <a:spcPct val="0"/>
              </a:spcAft>
              <a:buClrTx/>
              <a:buSzTx/>
              <a:buFont typeface="Courier New" panose="02070309020205020404" pitchFamily="49" charset="0"/>
              <a:buChar char="o"/>
              <a:tabLst/>
            </a:pPr>
            <a:r>
              <a:rPr kumimoji="0" lang="en-US" altLang="en-US"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 </a:t>
            </a:r>
            <a:r>
              <a:rPr kumimoji="0" lang="en-US" altLang="en-US" sz="16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blockchain</a:t>
            </a:r>
            <a:r>
              <a:rPr kumimoji="0" lang="en-US" altLang="en-US"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layer </a:t>
            </a:r>
            <a:r>
              <a:rPr kumimoji="0" lang="en-US" altLang="en-US"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ensures data integrity, secure audit trails, and tamper-proof access logs using distributed ledger technology and cryptographic hashing.</a:t>
            </a:r>
          </a:p>
          <a:p>
            <a:pPr marR="0" lvl="0" algn="just" defTabSz="914400" rtl="0" eaLnBrk="0" fontAlgn="base" latinLnBrk="0" hangingPunct="0">
              <a:lnSpc>
                <a:spcPct val="150000"/>
              </a:lnSpc>
              <a:spcBef>
                <a:spcPct val="0"/>
              </a:spcBef>
              <a:spcAft>
                <a:spcPct val="0"/>
              </a:spcAft>
              <a:buClrTx/>
              <a:buSzTx/>
              <a:buFont typeface="Courier New" panose="02070309020205020404" pitchFamily="49" charset="0"/>
              <a:buChar char="o"/>
              <a:tabLst/>
            </a:pPr>
            <a:r>
              <a:rPr kumimoji="0" lang="en-US" altLang="en-US"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Secure cloud resources </a:t>
            </a:r>
            <a:r>
              <a:rPr kumimoji="0" lang="en-US" altLang="en-US"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are protected through micro-segmentation and continuous monitoring within a multi-tenant environment.</a:t>
            </a:r>
          </a:p>
          <a:p>
            <a:pPr lvl="0" algn="just" eaLnBrk="0" fontAlgn="base" hangingPunct="0">
              <a:lnSpc>
                <a:spcPct val="150000"/>
              </a:lnSpc>
              <a:spcBef>
                <a:spcPct val="0"/>
              </a:spcBef>
              <a:spcAft>
                <a:spcPct val="0"/>
              </a:spcAft>
              <a:buFont typeface="Courier New" panose="02070309020205020404" pitchFamily="49" charset="0"/>
              <a:buChar char="o"/>
            </a:pPr>
            <a:r>
              <a:rPr lang="en-US" altLang="en-US" sz="1600" b="1" dirty="0" smtClean="0">
                <a:latin typeface="Times New Roman" panose="02020603050405020304" pitchFamily="18" charset="0"/>
                <a:cs typeface="Times New Roman" panose="02020603050405020304" pitchFamily="18" charset="0"/>
              </a:rPr>
              <a:t>Homomorphic Encryption </a:t>
            </a:r>
            <a:r>
              <a:rPr lang="en-US" sz="1600" dirty="0">
                <a:latin typeface="Times New Roman" panose="02020603050405020304" pitchFamily="18" charset="0"/>
                <a:cs typeface="Times New Roman" panose="02020603050405020304" pitchFamily="18" charset="0"/>
              </a:rPr>
              <a:t>a type of encryption that lets you perform calculations on encrypted data </a:t>
            </a:r>
            <a:r>
              <a:rPr lang="en-US" sz="1600" dirty="0" smtClean="0">
                <a:latin typeface="Times New Roman" panose="02020603050405020304" pitchFamily="18" charset="0"/>
                <a:cs typeface="Times New Roman" panose="02020603050405020304" pitchFamily="18" charset="0"/>
              </a:rPr>
              <a:t>without decrypting </a:t>
            </a:r>
            <a:r>
              <a:rPr lang="en-US" sz="1600" dirty="0">
                <a:latin typeface="Times New Roman" panose="02020603050405020304" pitchFamily="18" charset="0"/>
                <a:cs typeface="Times New Roman" panose="02020603050405020304" pitchFamily="18" charset="0"/>
              </a:rPr>
              <a:t>it first.</a:t>
            </a:r>
            <a:endParaRPr lang="en-US" altLang="en-US" sz="1600" b="1" dirty="0" smtClean="0">
              <a:latin typeface="Times New Roman" panose="02020603050405020304" pitchFamily="18" charset="0"/>
              <a:cs typeface="Times New Roman" panose="02020603050405020304" pitchFamily="18" charset="0"/>
            </a:endParaRPr>
          </a:p>
          <a:p>
            <a:pPr marR="0" lvl="0" algn="just" defTabSz="914400" rtl="0" eaLnBrk="0" fontAlgn="base" latinLnBrk="0" hangingPunct="0">
              <a:lnSpc>
                <a:spcPct val="150000"/>
              </a:lnSpc>
              <a:spcBef>
                <a:spcPct val="0"/>
              </a:spcBef>
              <a:spcAft>
                <a:spcPct val="0"/>
              </a:spcAft>
              <a:buClrTx/>
              <a:buSzTx/>
              <a:buFont typeface="Courier New" panose="02070309020205020404" pitchFamily="49" charset="0"/>
              <a:buChar char="o"/>
              <a:tabLst/>
            </a:pPr>
            <a:endParaRPr kumimoji="0" lang="en-US" altLang="en-US"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36020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32154"/>
          </a:xfrm>
          <a:solidFill>
            <a:schemeClr val="accent6">
              <a:lumMod val="40000"/>
              <a:lumOff val="60000"/>
            </a:schemeClr>
          </a:solidFill>
        </p:spPr>
        <p:txBody>
          <a:bodyPr>
            <a:normAutofit/>
          </a:bodyPr>
          <a:lstStyle/>
          <a:p>
            <a:r>
              <a:rPr lang="en-US" sz="3200" dirty="0" smtClean="0">
                <a:latin typeface="Times New Roman" panose="02020603050405020304" pitchFamily="18" charset="0"/>
                <a:cs typeface="Times New Roman" panose="02020603050405020304" pitchFamily="18" charset="0"/>
              </a:rPr>
              <a:t>                                      </a:t>
            </a:r>
            <a:r>
              <a:rPr lang="en-US" sz="3600" b="1" dirty="0" smtClean="0">
                <a:latin typeface="Times New Roman" panose="02020603050405020304" pitchFamily="18" charset="0"/>
                <a:cs typeface="Times New Roman" panose="02020603050405020304" pitchFamily="18" charset="0"/>
              </a:rPr>
              <a:t>Advantages</a:t>
            </a:r>
            <a:endParaRPr lang="en-US" sz="3600" b="1" dirty="0">
              <a:latin typeface="Times New Roman" panose="02020603050405020304" pitchFamily="18" charset="0"/>
              <a:cs typeface="Times New Roman" panose="02020603050405020304" pitchFamily="18" charset="0"/>
            </a:endParaRPr>
          </a:p>
        </p:txBody>
      </p:sp>
      <p:sp>
        <p:nvSpPr>
          <p:cNvPr id="4" name="Rectangle 1"/>
          <p:cNvSpPr>
            <a:spLocks noGrp="1" noChangeArrowheads="1"/>
          </p:cNvSpPr>
          <p:nvPr>
            <p:ph idx="1"/>
          </p:nvPr>
        </p:nvSpPr>
        <p:spPr bwMode="auto">
          <a:xfrm>
            <a:off x="941566" y="1794270"/>
            <a:ext cx="10174358" cy="37414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lvl="0" indent="0" algn="just" eaLnBrk="0" fontAlgn="base" hangingPunct="0">
              <a:lnSpc>
                <a:spcPct val="150000"/>
              </a:lnSpc>
              <a:spcBef>
                <a:spcPct val="0"/>
              </a:spcBef>
              <a:spcAft>
                <a:spcPct val="0"/>
              </a:spcAft>
              <a:buNone/>
            </a:pPr>
            <a:r>
              <a:rPr lang="en-US" sz="1600" dirty="0">
                <a:latin typeface="Times New Roman" panose="02020603050405020304" pitchFamily="18" charset="0"/>
                <a:cs typeface="Times New Roman" panose="02020603050405020304" pitchFamily="18" charset="0"/>
              </a:rPr>
              <a:t>Implementing ZTA within multi-tenant cloud ecosystems yields multifaceted benefits: </a:t>
            </a:r>
            <a:endParaRPr lang="en-US" altLang="en-US" sz="1600" b="1" dirty="0">
              <a:latin typeface="Times New Roman" panose="02020603050405020304" pitchFamily="18" charset="0"/>
              <a:cs typeface="Times New Roman" panose="02020603050405020304" pitchFamily="18" charset="0"/>
            </a:endParaRPr>
          </a:p>
          <a:p>
            <a:pPr lvl="0" algn="just" eaLnBrk="0" fontAlgn="base" hangingPunct="0">
              <a:lnSpc>
                <a:spcPct val="150000"/>
              </a:lnSpc>
              <a:spcBef>
                <a:spcPct val="0"/>
              </a:spcBef>
              <a:spcAft>
                <a:spcPct val="0"/>
              </a:spcAft>
              <a:buFont typeface="Courier New" panose="02070309020205020404" pitchFamily="49" charset="0"/>
              <a:buChar char="o"/>
            </a:pPr>
            <a:r>
              <a:rPr lang="en-US" altLang="en-US" sz="1600" dirty="0">
                <a:latin typeface="Times New Roman" panose="02020603050405020304" pitchFamily="18" charset="0"/>
                <a:cs typeface="Times New Roman" panose="02020603050405020304" pitchFamily="18" charset="0"/>
              </a:rPr>
              <a:t>The IAM framework enhances security by eliminating implicit trust, reducing insider threats, and preventing lateral movement through continuous monitoring and micro-segmentation</a:t>
            </a:r>
            <a:r>
              <a:rPr lang="en-US" altLang="en-US" sz="1600" dirty="0" smtClean="0">
                <a:latin typeface="Times New Roman" panose="02020603050405020304" pitchFamily="18" charset="0"/>
                <a:cs typeface="Times New Roman" panose="02020603050405020304" pitchFamily="18" charset="0"/>
              </a:rPr>
              <a:t>.</a:t>
            </a:r>
          </a:p>
          <a:p>
            <a:pPr lvl="0" algn="just" eaLnBrk="0" fontAlgn="base" hangingPunct="0">
              <a:lnSpc>
                <a:spcPct val="150000"/>
              </a:lnSpc>
              <a:spcBef>
                <a:spcPct val="0"/>
              </a:spcBef>
              <a:spcAft>
                <a:spcPct val="0"/>
              </a:spcAft>
              <a:buFont typeface="Courier New" panose="02070309020205020404" pitchFamily="49" charset="0"/>
              <a:buChar char="o"/>
            </a:pPr>
            <a:r>
              <a:rPr lang="en-US" altLang="en-US" sz="1600" dirty="0" smtClean="0">
                <a:latin typeface="Times New Roman" panose="02020603050405020304" pitchFamily="18" charset="0"/>
                <a:cs typeface="Times New Roman" panose="02020603050405020304" pitchFamily="18" charset="0"/>
              </a:rPr>
              <a:t> </a:t>
            </a:r>
            <a:r>
              <a:rPr lang="en-US" altLang="en-US" sz="1600" dirty="0">
                <a:latin typeface="Times New Roman" panose="02020603050405020304" pitchFamily="18" charset="0"/>
                <a:cs typeface="Times New Roman" panose="02020603050405020304" pitchFamily="18" charset="0"/>
              </a:rPr>
              <a:t>It is highly </a:t>
            </a:r>
            <a:r>
              <a:rPr lang="en-US" altLang="en-US" sz="1600" b="1" dirty="0">
                <a:latin typeface="Times New Roman" panose="02020603050405020304" pitchFamily="18" charset="0"/>
                <a:cs typeface="Times New Roman" panose="02020603050405020304" pitchFamily="18" charset="0"/>
              </a:rPr>
              <a:t>scalable</a:t>
            </a:r>
            <a:r>
              <a:rPr lang="en-US" altLang="en-US" sz="1600" dirty="0">
                <a:latin typeface="Times New Roman" panose="02020603050405020304" pitchFamily="18" charset="0"/>
                <a:cs typeface="Times New Roman" panose="02020603050405020304" pitchFamily="18" charset="0"/>
              </a:rPr>
              <a:t>, integrating seamlessly with existing cloud services while maintaining security </a:t>
            </a:r>
            <a:r>
              <a:rPr lang="en-US" altLang="en-US" sz="1600" dirty="0" smtClean="0">
                <a:latin typeface="Times New Roman" panose="02020603050405020304" pitchFamily="18" charset="0"/>
                <a:cs typeface="Times New Roman" panose="02020603050405020304" pitchFamily="18" charset="0"/>
              </a:rPr>
              <a:t>effectiveness.</a:t>
            </a:r>
          </a:p>
          <a:p>
            <a:pPr lvl="0" algn="just" eaLnBrk="0" fontAlgn="base" hangingPunct="0">
              <a:lnSpc>
                <a:spcPct val="150000"/>
              </a:lnSpc>
              <a:spcBef>
                <a:spcPct val="0"/>
              </a:spcBef>
              <a:spcAft>
                <a:spcPct val="0"/>
              </a:spcAft>
              <a:buFont typeface="Courier New" panose="02070309020205020404" pitchFamily="49" charset="0"/>
              <a:buChar char="o"/>
            </a:pPr>
            <a:r>
              <a:rPr lang="en-US" altLang="en-US" sz="1600" b="1" dirty="0" smtClean="0">
                <a:latin typeface="Times New Roman" panose="02020603050405020304" pitchFamily="18" charset="0"/>
                <a:cs typeface="Times New Roman" panose="02020603050405020304" pitchFamily="18" charset="0"/>
              </a:rPr>
              <a:t>Transparency </a:t>
            </a:r>
            <a:r>
              <a:rPr lang="en-US" altLang="en-US" sz="1600" b="1" dirty="0">
                <a:latin typeface="Times New Roman" panose="02020603050405020304" pitchFamily="18" charset="0"/>
                <a:cs typeface="Times New Roman" panose="02020603050405020304" pitchFamily="18" charset="0"/>
              </a:rPr>
              <a:t>and auditability</a:t>
            </a:r>
            <a:r>
              <a:rPr lang="en-US" altLang="en-US" sz="1600" dirty="0">
                <a:latin typeface="Times New Roman" panose="02020603050405020304" pitchFamily="18" charset="0"/>
                <a:cs typeface="Times New Roman" panose="02020603050405020304" pitchFamily="18" charset="0"/>
              </a:rPr>
              <a:t> are ensured through </a:t>
            </a:r>
            <a:r>
              <a:rPr lang="en-US" altLang="en-US" sz="1600" dirty="0" err="1">
                <a:latin typeface="Times New Roman" panose="02020603050405020304" pitchFamily="18" charset="0"/>
                <a:cs typeface="Times New Roman" panose="02020603050405020304" pitchFamily="18" charset="0"/>
              </a:rPr>
              <a:t>blockchain</a:t>
            </a:r>
            <a:r>
              <a:rPr lang="en-US" altLang="en-US" sz="1600" dirty="0">
                <a:latin typeface="Times New Roman" panose="02020603050405020304" pitchFamily="18" charset="0"/>
                <a:cs typeface="Times New Roman" panose="02020603050405020304" pitchFamily="18" charset="0"/>
              </a:rPr>
              <a:t>-based immutable audit logs, aiding compliance with regulations like GDPR, HIPAA, and CCPA. </a:t>
            </a:r>
            <a:endParaRPr lang="en-US" altLang="en-US" sz="1600" dirty="0" smtClean="0">
              <a:latin typeface="Times New Roman" panose="02020603050405020304" pitchFamily="18" charset="0"/>
              <a:cs typeface="Times New Roman" panose="02020603050405020304" pitchFamily="18" charset="0"/>
            </a:endParaRPr>
          </a:p>
          <a:p>
            <a:pPr lvl="0" algn="just" eaLnBrk="0" fontAlgn="base" hangingPunct="0">
              <a:lnSpc>
                <a:spcPct val="150000"/>
              </a:lnSpc>
              <a:spcBef>
                <a:spcPct val="0"/>
              </a:spcBef>
              <a:spcAft>
                <a:spcPct val="0"/>
              </a:spcAft>
              <a:buFont typeface="Courier New" panose="02070309020205020404" pitchFamily="49" charset="0"/>
              <a:buChar char="o"/>
            </a:pPr>
            <a:r>
              <a:rPr lang="en-US" altLang="en-US" sz="1600" b="1" dirty="0" smtClean="0">
                <a:latin typeface="Times New Roman" panose="02020603050405020304" pitchFamily="18" charset="0"/>
                <a:cs typeface="Times New Roman" panose="02020603050405020304" pitchFamily="18" charset="0"/>
              </a:rPr>
              <a:t>Operational </a:t>
            </a:r>
            <a:r>
              <a:rPr lang="en-US" altLang="en-US" sz="1600" b="1" dirty="0">
                <a:latin typeface="Times New Roman" panose="02020603050405020304" pitchFamily="18" charset="0"/>
                <a:cs typeface="Times New Roman" panose="02020603050405020304" pitchFamily="18" charset="0"/>
              </a:rPr>
              <a:t>efficiency</a:t>
            </a:r>
            <a:r>
              <a:rPr lang="en-US" altLang="en-US" sz="1600" dirty="0">
                <a:latin typeface="Times New Roman" panose="02020603050405020304" pitchFamily="18" charset="0"/>
                <a:cs typeface="Times New Roman" panose="02020603050405020304" pitchFamily="18" charset="0"/>
              </a:rPr>
              <a:t> is improved via </a:t>
            </a:r>
            <a:r>
              <a:rPr lang="en-US" altLang="en-US" sz="1600" dirty="0" smtClean="0">
                <a:latin typeface="Times New Roman" panose="02020603050405020304" pitchFamily="18" charset="0"/>
                <a:cs typeface="Times New Roman" panose="02020603050405020304" pitchFamily="18" charset="0"/>
              </a:rPr>
              <a:t>automatic adjustments</a:t>
            </a:r>
            <a:r>
              <a:rPr lang="en-US" altLang="en-US" sz="1600" dirty="0">
                <a:latin typeface="Times New Roman" panose="02020603050405020304" pitchFamily="18" charset="0"/>
                <a:cs typeface="Times New Roman" panose="02020603050405020304" pitchFamily="18" charset="0"/>
              </a:rPr>
              <a:t>, reducing administrative effort and improving incident response. on and real-time </a:t>
            </a:r>
            <a:r>
              <a:rPr lang="en-US" altLang="en-US" sz="1600" dirty="0" smtClean="0">
                <a:latin typeface="Times New Roman" panose="02020603050405020304" pitchFamily="18" charset="0"/>
                <a:cs typeface="Times New Roman" panose="02020603050405020304" pitchFamily="18" charset="0"/>
              </a:rPr>
              <a:t>policy.</a:t>
            </a:r>
          </a:p>
          <a:p>
            <a:pPr lvl="0" algn="just" eaLnBrk="0" fontAlgn="base" hangingPunct="0">
              <a:lnSpc>
                <a:spcPct val="150000"/>
              </a:lnSpc>
              <a:spcBef>
                <a:spcPct val="0"/>
              </a:spcBef>
              <a:spcAft>
                <a:spcPct val="0"/>
              </a:spcAft>
              <a:buFont typeface="Courier New" panose="02070309020205020404" pitchFamily="49" charset="0"/>
              <a:buChar char="o"/>
            </a:pPr>
            <a:r>
              <a:rPr lang="en-US" altLang="en-US" sz="1600" dirty="0" smtClean="0">
                <a:latin typeface="Times New Roman" panose="02020603050405020304" pitchFamily="18" charset="0"/>
                <a:cs typeface="Times New Roman" panose="02020603050405020304" pitchFamily="18" charset="0"/>
              </a:rPr>
              <a:t> </a:t>
            </a:r>
            <a:r>
              <a:rPr lang="en-US" altLang="en-US" sz="1600" b="1" dirty="0">
                <a:latin typeface="Times New Roman" panose="02020603050405020304" pitchFamily="18" charset="0"/>
                <a:cs typeface="Times New Roman" panose="02020603050405020304" pitchFamily="18" charset="0"/>
              </a:rPr>
              <a:t>Resilience</a:t>
            </a:r>
            <a:r>
              <a:rPr lang="en-US" altLang="en-US" sz="1600" dirty="0">
                <a:latin typeface="Times New Roman" panose="02020603050405020304" pitchFamily="18" charset="0"/>
                <a:cs typeface="Times New Roman" panose="02020603050405020304" pitchFamily="18" charset="0"/>
              </a:rPr>
              <a:t> is strengthened by </a:t>
            </a:r>
            <a:r>
              <a:rPr lang="en-US" altLang="en-US" sz="1600" dirty="0" err="1">
                <a:latin typeface="Times New Roman" panose="02020603050405020304" pitchFamily="18" charset="0"/>
                <a:cs typeface="Times New Roman" panose="02020603050405020304" pitchFamily="18" charset="0"/>
              </a:rPr>
              <a:t>blockchain's</a:t>
            </a:r>
            <a:r>
              <a:rPr lang="en-US" altLang="en-US" sz="1600" dirty="0">
                <a:latin typeface="Times New Roman" panose="02020603050405020304" pitchFamily="18" charset="0"/>
                <a:cs typeface="Times New Roman" panose="02020603050405020304" pitchFamily="18" charset="0"/>
              </a:rPr>
              <a:t> decentralized nature and Zero Trust Architecture (ZTA), safeguarding against </a:t>
            </a:r>
            <a:r>
              <a:rPr lang="en-US" altLang="en-US" sz="1600" dirty="0" err="1">
                <a:latin typeface="Times New Roman" panose="02020603050405020304" pitchFamily="18" charset="0"/>
                <a:cs typeface="Times New Roman" panose="02020603050405020304" pitchFamily="18" charset="0"/>
              </a:rPr>
              <a:t>DDoS</a:t>
            </a:r>
            <a:r>
              <a:rPr lang="en-US" altLang="en-US" sz="1600" dirty="0">
                <a:latin typeface="Times New Roman" panose="02020603050405020304" pitchFamily="18" charset="0"/>
                <a:cs typeface="Times New Roman" panose="02020603050405020304" pitchFamily="18" charset="0"/>
              </a:rPr>
              <a:t> attacks and Advanced Persistent Threats (APTs).</a:t>
            </a:r>
          </a:p>
        </p:txBody>
      </p:sp>
    </p:spTree>
    <p:extLst>
      <p:ext uri="{BB962C8B-B14F-4D97-AF65-F5344CB8AC3E}">
        <p14:creationId xmlns:p14="http://schemas.microsoft.com/office/powerpoint/2010/main" val="64609375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00350"/>
          </a:xfrm>
          <a:solidFill>
            <a:schemeClr val="accent6">
              <a:lumMod val="40000"/>
              <a:lumOff val="60000"/>
            </a:schemeClr>
          </a:solidFill>
        </p:spPr>
        <p:txBody>
          <a:bodyPr>
            <a:normAutofit/>
          </a:bodyPr>
          <a:lstStyle/>
          <a:p>
            <a:r>
              <a:rPr lang="en-US" sz="3200" dirty="0" smtClean="0">
                <a:latin typeface="Times New Roman" panose="02020603050405020304" pitchFamily="18" charset="0"/>
                <a:cs typeface="Times New Roman" panose="02020603050405020304" pitchFamily="18" charset="0"/>
              </a:rPr>
              <a:t>                                       </a:t>
            </a:r>
            <a:r>
              <a:rPr lang="en-US" sz="3600" b="1" dirty="0" smtClean="0">
                <a:latin typeface="Times New Roman" panose="02020603050405020304" pitchFamily="18" charset="0"/>
                <a:cs typeface="Times New Roman" panose="02020603050405020304" pitchFamily="18" charset="0"/>
              </a:rPr>
              <a:t>Conclusion</a:t>
            </a:r>
            <a:endParaRPr lang="en-US" sz="3600" b="1" dirty="0">
              <a:latin typeface="Times New Roman" panose="02020603050405020304" pitchFamily="18" charset="0"/>
              <a:cs typeface="Times New Roman" panose="02020603050405020304" pitchFamily="18" charset="0"/>
            </a:endParaRPr>
          </a:p>
        </p:txBody>
      </p:sp>
      <p:sp>
        <p:nvSpPr>
          <p:cNvPr id="5" name="Rectangle 2"/>
          <p:cNvSpPr>
            <a:spLocks noGrp="1" noChangeArrowheads="1"/>
          </p:cNvSpPr>
          <p:nvPr>
            <p:ph idx="1"/>
          </p:nvPr>
        </p:nvSpPr>
        <p:spPr bwMode="auto">
          <a:xfrm>
            <a:off x="1021080" y="1715100"/>
            <a:ext cx="9729083"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5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R="0" lvl="0" algn="just" defTabSz="914400" rtl="0" eaLnBrk="0" fontAlgn="base" latinLnBrk="0" hangingPunct="0">
              <a:lnSpc>
                <a:spcPct val="150000"/>
              </a:lnSpc>
              <a:spcBef>
                <a:spcPct val="0"/>
              </a:spcBef>
              <a:spcAft>
                <a:spcPct val="0"/>
              </a:spcAft>
              <a:buClrTx/>
              <a:buSzTx/>
              <a:buFont typeface="Courier New" panose="02070309020205020404" pitchFamily="49" charset="0"/>
              <a:buChar char="o"/>
              <a:tabLst/>
            </a:pPr>
            <a:r>
              <a:rPr kumimoji="0" lang="en-US" altLang="en-US"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Integrating Zero Trust principles with technologies like IAM and </a:t>
            </a:r>
            <a:r>
              <a:rPr kumimoji="0" lang="en-US" altLang="en-US" sz="18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blockchain</a:t>
            </a:r>
            <a:r>
              <a:rPr kumimoji="0" lang="en-US" altLang="en-US"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revolutionizes security in multi-tenant cloud environments . </a:t>
            </a:r>
          </a:p>
          <a:p>
            <a:pPr marR="0" lvl="0" algn="just" defTabSz="914400" rtl="0" eaLnBrk="0" fontAlgn="base" latinLnBrk="0" hangingPunct="0">
              <a:lnSpc>
                <a:spcPct val="150000"/>
              </a:lnSpc>
              <a:spcBef>
                <a:spcPct val="0"/>
              </a:spcBef>
              <a:spcAft>
                <a:spcPct val="0"/>
              </a:spcAft>
              <a:buClrTx/>
              <a:buSzTx/>
              <a:buFont typeface="Courier New" panose="02070309020205020404" pitchFamily="49" charset="0"/>
              <a:buChar char="o"/>
              <a:tabLst/>
            </a:pPr>
            <a:r>
              <a:rPr kumimoji="0" lang="en-US" altLang="en-US"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This approach enhances resilience and anticipates emerging threats by eliminating implicit trust and enforcing strict verification . </a:t>
            </a:r>
          </a:p>
          <a:p>
            <a:pPr marR="0" lvl="0" algn="just" defTabSz="914400" rtl="0" eaLnBrk="0" fontAlgn="base" latinLnBrk="0" hangingPunct="0">
              <a:lnSpc>
                <a:spcPct val="150000"/>
              </a:lnSpc>
              <a:spcBef>
                <a:spcPct val="0"/>
              </a:spcBef>
              <a:spcAft>
                <a:spcPct val="0"/>
              </a:spcAft>
              <a:buClrTx/>
              <a:buSzTx/>
              <a:buFont typeface="Courier New" panose="02070309020205020404" pitchFamily="49" charset="0"/>
              <a:buChar char="o"/>
              <a:tabLst/>
            </a:pPr>
            <a:r>
              <a:rPr kumimoji="0" lang="en-US" altLang="en-US"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The result is adaptive and robust cloud infrastructures </a:t>
            </a:r>
          </a:p>
        </p:txBody>
      </p:sp>
    </p:spTree>
    <p:extLst>
      <p:ext uri="{BB962C8B-B14F-4D97-AF65-F5344CB8AC3E}">
        <p14:creationId xmlns:p14="http://schemas.microsoft.com/office/powerpoint/2010/main" val="36303596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9762" y="412834"/>
            <a:ext cx="10515600" cy="700350"/>
          </a:xfrm>
          <a:solidFill>
            <a:schemeClr val="accent6">
              <a:lumMod val="40000"/>
              <a:lumOff val="60000"/>
            </a:schemeClr>
          </a:solidFill>
        </p:spPr>
        <p:txBody>
          <a:bodyPr>
            <a:normAutofit/>
          </a:bodyPr>
          <a:lstStyle/>
          <a:p>
            <a:r>
              <a:rPr lang="en-US" sz="3200" dirty="0" smtClean="0">
                <a:latin typeface="Times New Roman" panose="02020603050405020304" pitchFamily="18" charset="0"/>
                <a:cs typeface="Times New Roman" panose="02020603050405020304" pitchFamily="18" charset="0"/>
              </a:rPr>
              <a:t>                                        </a:t>
            </a:r>
            <a:r>
              <a:rPr lang="en-US" sz="3600" b="1" dirty="0" smtClean="0">
                <a:latin typeface="Times New Roman" panose="02020603050405020304" pitchFamily="18" charset="0"/>
                <a:cs typeface="Times New Roman" panose="02020603050405020304" pitchFamily="18" charset="0"/>
              </a:rPr>
              <a:t>Reference</a:t>
            </a:r>
            <a:endParaRPr lang="en-US" sz="36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fontScale="62500" lnSpcReduction="20000"/>
          </a:bodyPr>
          <a:lstStyle/>
          <a:p>
            <a:pPr marL="514350" indent="-514350" algn="just">
              <a:buFont typeface="+mj-lt"/>
              <a:buAutoNum type="arabicPeriod"/>
            </a:pPr>
            <a:r>
              <a:rPr lang="en-US" dirty="0" smtClean="0">
                <a:latin typeface="Times New Roman" panose="02020603050405020304" pitchFamily="18" charset="0"/>
                <a:cs typeface="Times New Roman" panose="02020603050405020304" pitchFamily="18" charset="0"/>
              </a:rPr>
              <a:t>Rose, S., </a:t>
            </a:r>
            <a:r>
              <a:rPr lang="en-US" dirty="0" err="1" smtClean="0">
                <a:latin typeface="Times New Roman" panose="02020603050405020304" pitchFamily="18" charset="0"/>
                <a:cs typeface="Times New Roman" panose="02020603050405020304" pitchFamily="18" charset="0"/>
              </a:rPr>
              <a:t>Borchert</a:t>
            </a:r>
            <a:r>
              <a:rPr lang="en-US" dirty="0" smtClean="0">
                <a:latin typeface="Times New Roman" panose="02020603050405020304" pitchFamily="18" charset="0"/>
                <a:cs typeface="Times New Roman" panose="02020603050405020304" pitchFamily="18" charset="0"/>
              </a:rPr>
              <a:t>, O., Mitchell, S., &amp; Connelly, S. (2020). Zero Trust Architecture. NIST Special Publication 800-207.</a:t>
            </a:r>
          </a:p>
          <a:p>
            <a:pPr marL="514350" indent="-514350" algn="just">
              <a:buFont typeface="+mj-lt"/>
              <a:buAutoNum type="arabicPeriod"/>
            </a:pPr>
            <a:r>
              <a:rPr lang="en-US" dirty="0" smtClean="0">
                <a:latin typeface="Times New Roman" panose="02020603050405020304" pitchFamily="18" charset="0"/>
                <a:cs typeface="Times New Roman" panose="02020603050405020304" pitchFamily="18" charset="0"/>
              </a:rPr>
              <a:t> Kumar, A., &amp; Singh, R. (2021). Identity and Access Management in Zero Trust Environments. Journal of Cybersecurity.</a:t>
            </a:r>
          </a:p>
          <a:p>
            <a:pPr marL="514350" indent="-514350" algn="just">
              <a:buFont typeface="+mj-lt"/>
              <a:buAutoNum type="arabicPeriod"/>
            </a:pPr>
            <a:r>
              <a:rPr lang="en-US" dirty="0" err="1" smtClean="0">
                <a:latin typeface="Times New Roman" panose="02020603050405020304" pitchFamily="18" charset="0"/>
                <a:cs typeface="Times New Roman" panose="02020603050405020304" pitchFamily="18" charset="0"/>
              </a:rPr>
              <a:t>Nakamoto</a:t>
            </a:r>
            <a:r>
              <a:rPr lang="en-US" dirty="0" smtClean="0">
                <a:latin typeface="Times New Roman" panose="02020603050405020304" pitchFamily="18" charset="0"/>
                <a:cs typeface="Times New Roman" panose="02020603050405020304" pitchFamily="18" charset="0"/>
              </a:rPr>
              <a:t>, S. (2008). Bitcoin: A Peer-to Peer Electronic Cash System. 4. </a:t>
            </a:r>
            <a:r>
              <a:rPr lang="en-US" dirty="0" err="1" smtClean="0">
                <a:latin typeface="Times New Roman" panose="02020603050405020304" pitchFamily="18" charset="0"/>
                <a:cs typeface="Times New Roman" panose="02020603050405020304" pitchFamily="18" charset="0"/>
              </a:rPr>
              <a:t>Zyskind</a:t>
            </a:r>
            <a:r>
              <a:rPr lang="en-US" dirty="0" smtClean="0">
                <a:latin typeface="Times New Roman" panose="02020603050405020304" pitchFamily="18" charset="0"/>
                <a:cs typeface="Times New Roman" panose="02020603050405020304" pitchFamily="18" charset="0"/>
              </a:rPr>
              <a:t>, G., Nathan, O., &amp; </a:t>
            </a:r>
            <a:r>
              <a:rPr lang="en-US" dirty="0" err="1" smtClean="0">
                <a:latin typeface="Times New Roman" panose="02020603050405020304" pitchFamily="18" charset="0"/>
                <a:cs typeface="Times New Roman" panose="02020603050405020304" pitchFamily="18" charset="0"/>
              </a:rPr>
              <a:t>Pentland</a:t>
            </a:r>
            <a:r>
              <a:rPr lang="en-US" dirty="0" smtClean="0">
                <a:latin typeface="Times New Roman" panose="02020603050405020304" pitchFamily="18" charset="0"/>
                <a:cs typeface="Times New Roman" panose="02020603050405020304" pitchFamily="18" charset="0"/>
              </a:rPr>
              <a:t>, A. (2015).</a:t>
            </a:r>
          </a:p>
          <a:p>
            <a:pPr marL="514350" indent="-514350" algn="just">
              <a:buFont typeface="+mj-lt"/>
              <a:buAutoNum type="arabicPeriod"/>
            </a:pPr>
            <a:r>
              <a:rPr lang="en-US" dirty="0" smtClean="0">
                <a:latin typeface="Times New Roman" panose="02020603050405020304" pitchFamily="18" charset="0"/>
                <a:cs typeface="Times New Roman" panose="02020603050405020304" pitchFamily="18" charset="0"/>
              </a:rPr>
              <a:t> Decentralizing Privacy: Using </a:t>
            </a:r>
            <a:r>
              <a:rPr lang="en-US" dirty="0" err="1" smtClean="0">
                <a:latin typeface="Times New Roman" panose="02020603050405020304" pitchFamily="18" charset="0"/>
                <a:cs typeface="Times New Roman" panose="02020603050405020304" pitchFamily="18" charset="0"/>
              </a:rPr>
              <a:t>Blockchain</a:t>
            </a:r>
            <a:r>
              <a:rPr lang="en-US" dirty="0" smtClean="0">
                <a:latin typeface="Times New Roman" panose="02020603050405020304" pitchFamily="18" charset="0"/>
                <a:cs typeface="Times New Roman" panose="02020603050405020304" pitchFamily="18" charset="0"/>
              </a:rPr>
              <a:t> to Protect Personal Data. IEEE Security &amp; Privacy Workshops. </a:t>
            </a:r>
          </a:p>
          <a:p>
            <a:pPr marL="514350" indent="-514350" algn="just">
              <a:buFont typeface="+mj-lt"/>
              <a:buAutoNum type="arabicPeriod"/>
            </a:pPr>
            <a:r>
              <a:rPr lang="en-US" dirty="0" smtClean="0">
                <a:latin typeface="Times New Roman" panose="02020603050405020304" pitchFamily="18" charset="0"/>
                <a:cs typeface="Times New Roman" panose="02020603050405020304" pitchFamily="18" charset="0"/>
              </a:rPr>
              <a:t> Chen, X., Li, Y., &amp; Zhao, H. (2019). Implementing Zero Trust in Hybrid Cloud Environments. Cloud Computing Journal.</a:t>
            </a:r>
          </a:p>
          <a:p>
            <a:pPr marL="514350" indent="-514350" algn="just">
              <a:buFont typeface="+mj-lt"/>
              <a:buAutoNum type="arabicPeriod"/>
            </a:pPr>
            <a:r>
              <a:rPr lang="en-US" dirty="0" smtClean="0">
                <a:latin typeface="Times New Roman" panose="02020603050405020304" pitchFamily="18" charset="0"/>
                <a:cs typeface="Times New Roman" panose="02020603050405020304" pitchFamily="18" charset="0"/>
              </a:rPr>
              <a:t>Wang, L., Zhang, M., &amp; Xu, J. (2022). Adaptive Security Models for Multi Tenant Cloud Infrastructures. International Journal of Information Security.</a:t>
            </a:r>
          </a:p>
          <a:p>
            <a:pPr marL="514350" indent="-514350" algn="just">
              <a:buFont typeface="+mj-lt"/>
              <a:buAutoNum type="arabicPeriod"/>
            </a:pPr>
            <a:r>
              <a:rPr lang="en-US" dirty="0" smtClean="0">
                <a:latin typeface="Times New Roman" panose="02020603050405020304" pitchFamily="18" charset="0"/>
                <a:cs typeface="Times New Roman" panose="02020603050405020304" pitchFamily="18" charset="0"/>
              </a:rPr>
              <a:t> Johnson, P., &amp; Lee, D. (2020). Comparative Security Analysis: Zero Trust vs. Perimeter-Based Models. Cyber Defense Review.</a:t>
            </a:r>
          </a:p>
          <a:p>
            <a:pPr marL="514350" indent="-514350" algn="just">
              <a:buFont typeface="+mj-lt"/>
              <a:buAutoNum type="arabicPeriod"/>
            </a:pPr>
            <a:r>
              <a:rPr lang="en-US" dirty="0" smtClean="0">
                <a:latin typeface="Times New Roman" panose="02020603050405020304" pitchFamily="18" charset="0"/>
                <a:cs typeface="Times New Roman" panose="02020603050405020304" pitchFamily="18" charset="0"/>
              </a:rPr>
              <a:t> Patel, S., Gupta, N., &amp; Rao, M. (2021). Regulatory Compliance in Zero Trust Architectures. Journal of Data Protection and Privacy. ... (Additional references will be included to meet the required threshold of over 20 scholarly sources.)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420231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9762" y="412834"/>
            <a:ext cx="10515600" cy="700350"/>
          </a:xfrm>
          <a:solidFill>
            <a:schemeClr val="accent6">
              <a:lumMod val="40000"/>
              <a:lumOff val="60000"/>
            </a:schemeClr>
          </a:solidFill>
        </p:spPr>
        <p:txBody>
          <a:bodyPr>
            <a:normAutofit/>
          </a:bodyPr>
          <a:lstStyle/>
          <a:p>
            <a:r>
              <a:rPr lang="en-US" sz="3200" dirty="0" smtClean="0">
                <a:latin typeface="Times New Roman" panose="02020603050405020304" pitchFamily="18" charset="0"/>
                <a:cs typeface="Times New Roman" panose="02020603050405020304" pitchFamily="18" charset="0"/>
              </a:rPr>
              <a:t>                                       </a:t>
            </a:r>
            <a:endParaRPr lang="en-US" sz="3600" b="1" dirty="0">
              <a:latin typeface="Times New Roman" panose="02020603050405020304" pitchFamily="18" charset="0"/>
              <a:cs typeface="Times New Roman" panose="02020603050405020304" pitchFamily="18" charset="0"/>
            </a:endParaRPr>
          </a:p>
        </p:txBody>
      </p:sp>
      <p:pic>
        <p:nvPicPr>
          <p:cNvPr id="4" name="Content Placeholder 3"/>
          <p:cNvPicPr>
            <a:picLocks noGrp="1" noChangeAspect="1"/>
          </p:cNvPicPr>
          <p:nvPr>
            <p:ph idx="1"/>
          </p:nvPr>
        </p:nvPicPr>
        <p:blipFill>
          <a:blip r:embed="rId2"/>
          <a:stretch>
            <a:fillRect/>
          </a:stretch>
        </p:blipFill>
        <p:spPr>
          <a:xfrm>
            <a:off x="909762" y="1176793"/>
            <a:ext cx="10515599" cy="5000170"/>
          </a:xfrm>
          <a:prstGeom prst="rect">
            <a:avLst/>
          </a:prstGeom>
        </p:spPr>
      </p:pic>
    </p:spTree>
    <p:extLst>
      <p:ext uri="{BB962C8B-B14F-4D97-AF65-F5344CB8AC3E}">
        <p14:creationId xmlns:p14="http://schemas.microsoft.com/office/powerpoint/2010/main" val="276098165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5033</TotalTime>
  <Words>1023</Words>
  <Application>Microsoft Office PowerPoint</Application>
  <PresentationFormat>Widescreen</PresentationFormat>
  <Paragraphs>75</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Calibri Light</vt:lpstr>
      <vt:lpstr>Courier New</vt:lpstr>
      <vt:lpstr>Times New Roman</vt:lpstr>
      <vt:lpstr>Office Theme</vt:lpstr>
      <vt:lpstr>PowerPoint Presentation</vt:lpstr>
      <vt:lpstr>                                       Outline</vt:lpstr>
      <vt:lpstr>                                      Introduction</vt:lpstr>
      <vt:lpstr>                              Why Need Of Security?</vt:lpstr>
      <vt:lpstr>                                     Objective</vt:lpstr>
      <vt:lpstr>                             Literature Survey</vt:lpstr>
      <vt:lpstr>                          Architecture Diagram</vt:lpstr>
      <vt:lpstr>                                  Architecture</vt:lpstr>
      <vt:lpstr>                                      Advantages</vt:lpstr>
      <vt:lpstr>                                       Conclusion</vt:lpstr>
      <vt:lpstr>                                        Reference</vt:lpstr>
      <vt:lpst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Tital</dc:title>
  <dc:creator>user</dc:creator>
  <cp:lastModifiedBy>user</cp:lastModifiedBy>
  <cp:revision>39</cp:revision>
  <dcterms:created xsi:type="dcterms:W3CDTF">2025-03-03T14:09:49Z</dcterms:created>
  <dcterms:modified xsi:type="dcterms:W3CDTF">2025-03-08T06:46:17Z</dcterms:modified>
</cp:coreProperties>
</file>