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58" r:id="rId3"/>
    <p:sldId id="261" r:id="rId4"/>
    <p:sldId id="262" r:id="rId5"/>
    <p:sldId id="263" r:id="rId6"/>
    <p:sldId id="264" r:id="rId7"/>
    <p:sldId id="265" r:id="rId8"/>
    <p:sldId id="266" r:id="rId9"/>
    <p:sldId id="267" r:id="rId10"/>
    <p:sldId id="268" r:id="rId11"/>
    <p:sldId id="26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6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qwe\Documents\grapha(AutoRecovered)(AutoRecovered).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Sheet1!$D$4261</c:f>
              <c:strCache>
                <c:ptCount val="1"/>
                <c:pt idx="0">
                  <c:v>Percentage (%)</c:v>
                </c:pt>
              </c:strCache>
            </c:strRef>
          </c:tx>
          <c:spPr>
            <a:solidFill>
              <a:schemeClr val="accent1"/>
            </a:solidFill>
            <a:ln>
              <a:noFill/>
            </a:ln>
            <a:effectLst/>
          </c:spPr>
          <c:invertIfNegative val="0"/>
          <c:cat>
            <c:multiLvlStrRef>
              <c:f>Sheet1!$B$4262:$C$4274</c:f>
              <c:multiLvlStrCache>
                <c:ptCount val="13"/>
                <c:lvl>
                  <c:pt idx="0">
                    <c:v>Male</c:v>
                  </c:pt>
                  <c:pt idx="1">
                    <c:v>Female</c:v>
                  </c:pt>
                  <c:pt idx="2">
                    <c:v>Below 24 Years</c:v>
                  </c:pt>
                  <c:pt idx="3">
                    <c:v>24-38 Years</c:v>
                  </c:pt>
                  <c:pt idx="4">
                    <c:v>Above 38 Years</c:v>
                  </c:pt>
                  <c:pt idx="5">
                    <c:v>Students</c:v>
                  </c:pt>
                  <c:pt idx="6">
                    <c:v>Housewife</c:v>
                  </c:pt>
                  <c:pt idx="7">
                    <c:v>Salaried</c:v>
                  </c:pt>
                  <c:pt idx="8">
                    <c:v>Professional</c:v>
                  </c:pt>
                  <c:pt idx="9">
                    <c:v>Business/Self-Employed</c:v>
                  </c:pt>
                  <c:pt idx="10">
                    <c:v>Below Rs. 50,000</c:v>
                  </c:pt>
                  <c:pt idx="11">
                    <c:v>Rs. 50,000-1,00,000</c:v>
                  </c:pt>
                  <c:pt idx="12">
                    <c:v>Above 1,00,000</c:v>
                  </c:pt>
                </c:lvl>
                <c:lvl>
                  <c:pt idx="0">
                    <c:v>Gender</c:v>
                  </c:pt>
                  <c:pt idx="2">
                    <c:v>Age (years)</c:v>
                  </c:pt>
                  <c:pt idx="5">
                    <c:v>Occupation</c:v>
                  </c:pt>
                  <c:pt idx="10">
                    <c:v>Monthly Income</c:v>
                  </c:pt>
                </c:lvl>
              </c:multiLvlStrCache>
            </c:multiLvlStrRef>
          </c:cat>
          <c:val>
            <c:numRef>
              <c:f>Sheet1!$D$4262:$D$4274</c:f>
              <c:numCache>
                <c:formatCode>General</c:formatCode>
                <c:ptCount val="13"/>
                <c:pt idx="0">
                  <c:v>61</c:v>
                </c:pt>
                <c:pt idx="1">
                  <c:v>39</c:v>
                </c:pt>
                <c:pt idx="2">
                  <c:v>29.5</c:v>
                </c:pt>
                <c:pt idx="3">
                  <c:v>40</c:v>
                </c:pt>
                <c:pt idx="4">
                  <c:v>30.5</c:v>
                </c:pt>
                <c:pt idx="5">
                  <c:v>24.5</c:v>
                </c:pt>
                <c:pt idx="6">
                  <c:v>22.5</c:v>
                </c:pt>
                <c:pt idx="7">
                  <c:v>20</c:v>
                </c:pt>
                <c:pt idx="8">
                  <c:v>21</c:v>
                </c:pt>
                <c:pt idx="9">
                  <c:v>12</c:v>
                </c:pt>
                <c:pt idx="10">
                  <c:v>28</c:v>
                </c:pt>
                <c:pt idx="11">
                  <c:v>39.5</c:v>
                </c:pt>
                <c:pt idx="12">
                  <c:v>32.5</c:v>
                </c:pt>
              </c:numCache>
            </c:numRef>
          </c:val>
          <c:extLst>
            <c:ext xmlns:c16="http://schemas.microsoft.com/office/drawing/2014/chart" uri="{C3380CC4-5D6E-409C-BE32-E72D297353CC}">
              <c16:uniqueId val="{00000000-D78D-4578-A910-C083E31EC61F}"/>
            </c:ext>
          </c:extLst>
        </c:ser>
        <c:dLbls>
          <c:showLegendKey val="0"/>
          <c:showVal val="0"/>
          <c:showCatName val="0"/>
          <c:showSerName val="0"/>
          <c:showPercent val="0"/>
          <c:showBubbleSize val="0"/>
        </c:dLbls>
        <c:gapWidth val="75"/>
        <c:overlap val="-25"/>
        <c:axId val="1446454783"/>
        <c:axId val="1439923487"/>
      </c:barChart>
      <c:catAx>
        <c:axId val="144645478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1439923487"/>
        <c:crosses val="autoZero"/>
        <c:auto val="1"/>
        <c:lblAlgn val="ctr"/>
        <c:lblOffset val="100"/>
        <c:noMultiLvlLbl val="0"/>
      </c:catAx>
      <c:valAx>
        <c:axId val="143992348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1446454783"/>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2088477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4081778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3079324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25F325-B5B8-4F3D-8950-29B86E67C225}" type="datetimeFigureOut">
              <a:rPr lang="en-IN" smtClean="0"/>
              <a:t>10-12-2024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2236278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25F325-B5B8-4F3D-8950-29B86E67C225}" type="datetimeFigureOut">
              <a:rPr lang="en-IN" smtClean="0"/>
              <a:t>10-12-2024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1022169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25F325-B5B8-4F3D-8950-29B86E67C225}" type="datetimeFigureOut">
              <a:rPr lang="en-IN" smtClean="0"/>
              <a:t>10-12-2024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2319052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25F325-B5B8-4F3D-8950-29B86E67C225}" type="datetimeFigureOut">
              <a:rPr lang="en-IN" smtClean="0"/>
              <a:t>10-12-2024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2761240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25F325-B5B8-4F3D-8950-29B86E67C225}" type="datetimeFigureOut">
              <a:rPr lang="en-IN" smtClean="0"/>
              <a:t>10-12-2024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1303147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C25F325-B5B8-4F3D-8950-29B86E67C225}" type="datetimeFigureOut">
              <a:rPr lang="en-IN" smtClean="0"/>
              <a:t>10-12-2024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210260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1655295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705458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2167963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36461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1273789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4366802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25F325-B5B8-4F3D-8950-29B86E67C225}" type="datetimeFigureOut">
              <a:rPr lang="en-IN" smtClean="0"/>
              <a:t>10-12-2024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5374265-9EA7-46F7-A7D9-07464D42E81E}" type="slidenum">
              <a:rPr lang="en-IN" smtClean="0"/>
              <a:t>‹#›</a:t>
            </a:fld>
            <a:endParaRPr lang="en-IN"/>
          </a:p>
        </p:txBody>
      </p:sp>
    </p:spTree>
    <p:extLst>
      <p:ext uri="{BB962C8B-B14F-4D97-AF65-F5344CB8AC3E}">
        <p14:creationId xmlns:p14="http://schemas.microsoft.com/office/powerpoint/2010/main" val="1615998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C25F325-B5B8-4F3D-8950-29B86E67C225}" type="datetimeFigureOut">
              <a:rPr lang="en-IN" smtClean="0"/>
              <a:t>10-12-2024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5374265-9EA7-46F7-A7D9-07464D42E81E}" type="slidenum">
              <a:rPr lang="en-IN" smtClean="0"/>
              <a:t>‹#›</a:t>
            </a:fld>
            <a:endParaRPr lang="en-IN"/>
          </a:p>
        </p:txBody>
      </p:sp>
    </p:spTree>
    <p:extLst>
      <p:ext uri="{BB962C8B-B14F-4D97-AF65-F5344CB8AC3E}">
        <p14:creationId xmlns:p14="http://schemas.microsoft.com/office/powerpoint/2010/main" val="405725872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C3FDB6-B207-095D-4B99-4E77A41C9FC5}"/>
              </a:ext>
            </a:extLst>
          </p:cNvPr>
          <p:cNvSpPr txBox="1"/>
          <p:nvPr/>
        </p:nvSpPr>
        <p:spPr>
          <a:xfrm>
            <a:off x="776748" y="1199607"/>
            <a:ext cx="9799320" cy="2229393"/>
          </a:xfrm>
          <a:prstGeom prst="rect">
            <a:avLst/>
          </a:prstGeom>
          <a:noFill/>
        </p:spPr>
        <p:txBody>
          <a:bodyPr wrap="square">
            <a:spAutoFit/>
          </a:bodyPr>
          <a:lstStyle/>
          <a:p>
            <a:pPr algn="ctr">
              <a:lnSpc>
                <a:spcPct val="150000"/>
              </a:lnSpc>
              <a:spcAft>
                <a:spcPts val="800"/>
              </a:spcAft>
            </a:pPr>
            <a:r>
              <a:rPr lang="en-IN" sz="3200" b="1" dirty="0">
                <a:effectLst/>
                <a:latin typeface="Times New Roman" panose="02020603050405020304" pitchFamily="18" charset="0"/>
                <a:ea typeface="Calibri" panose="020F0502020204030204" pitchFamily="34" charset="0"/>
                <a:cs typeface="Mangal" panose="02040503050203030202" pitchFamily="18" charset="0"/>
              </a:rPr>
              <a:t>INVESTIGATING THE INFLUENCE OF ARTIFICIAL INTELLIGENCE ON CUSTOMER SATISFACTION IN THE E-COMMERCE SECTOR</a:t>
            </a:r>
            <a:endParaRPr lang="en-IN" sz="1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TextBox 3">
            <a:extLst>
              <a:ext uri="{FF2B5EF4-FFF2-40B4-BE49-F238E27FC236}">
                <a16:creationId xmlns:a16="http://schemas.microsoft.com/office/drawing/2014/main" id="{50EB8AB0-872D-13DE-931E-0D5814B746E3}"/>
              </a:ext>
            </a:extLst>
          </p:cNvPr>
          <p:cNvSpPr txBox="1"/>
          <p:nvPr/>
        </p:nvSpPr>
        <p:spPr>
          <a:xfrm>
            <a:off x="8288594" y="4730446"/>
            <a:ext cx="3619008" cy="1855893"/>
          </a:xfrm>
          <a:prstGeom prst="rect">
            <a:avLst/>
          </a:prstGeom>
          <a:noFill/>
        </p:spPr>
        <p:txBody>
          <a:bodyPr wrap="square">
            <a:spAutoFit/>
          </a:bodyPr>
          <a:lstStyle/>
          <a:p>
            <a:pPr marL="0" marR="0" algn="r">
              <a:lnSpc>
                <a:spcPct val="107000"/>
              </a:lnSpc>
              <a:spcBef>
                <a:spcPts val="0"/>
              </a:spcBef>
              <a:spcAft>
                <a:spcPts val="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Vivek </a:t>
            </a:r>
            <a:r>
              <a:rPr lang="en-IN" sz="1800" b="1" dirty="0" err="1">
                <a:effectLst/>
                <a:latin typeface="Times New Roman" panose="02020603050405020304" pitchFamily="18" charset="0"/>
                <a:ea typeface="Calibri" panose="020F0502020204030204" pitchFamily="34" charset="0"/>
                <a:cs typeface="Mangal" panose="02040503050203030202" pitchFamily="18" charset="0"/>
              </a:rPr>
              <a:t>Pashine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Research Scholar</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1800" dirty="0" err="1">
                <a:effectLst/>
                <a:latin typeface="Times New Roman" panose="02020603050405020304" pitchFamily="18" charset="0"/>
                <a:ea typeface="Calibri" panose="020F0502020204030204" pitchFamily="34" charset="0"/>
                <a:cs typeface="Mangal" panose="02040503050203030202" pitchFamily="18" charset="0"/>
              </a:rPr>
              <a:t>Mansarovar</a:t>
            </a:r>
            <a:r>
              <a:rPr lang="en-IN" sz="1800" dirty="0">
                <a:effectLst/>
                <a:latin typeface="Times New Roman" panose="02020603050405020304" pitchFamily="18" charset="0"/>
                <a:ea typeface="Calibri" panose="020F0502020204030204" pitchFamily="34" charset="0"/>
                <a:cs typeface="Mangal" panose="02040503050203030202" pitchFamily="18" charset="0"/>
              </a:rPr>
              <a:t> Global University</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Dr </a:t>
            </a:r>
            <a:r>
              <a:rPr lang="en-IN" sz="1800" b="1" dirty="0" err="1">
                <a:effectLst/>
                <a:latin typeface="Times New Roman" panose="02020603050405020304" pitchFamily="18" charset="0"/>
                <a:ea typeface="Calibri" panose="020F0502020204030204" pitchFamily="34" charset="0"/>
                <a:cs typeface="Mangal" panose="02040503050203030202" pitchFamily="18" charset="0"/>
              </a:rPr>
              <a:t>Shaifali</a:t>
            </a:r>
            <a:r>
              <a:rPr lang="en-IN" sz="1800" b="1" dirty="0">
                <a:effectLst/>
                <a:latin typeface="Times New Roman" panose="02020603050405020304" pitchFamily="18" charset="0"/>
                <a:ea typeface="Calibri" panose="020F0502020204030204" pitchFamily="34" charset="0"/>
                <a:cs typeface="Mangal" panose="02040503050203030202" pitchFamily="18" charset="0"/>
              </a:rPr>
              <a:t> Tripathi</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Guide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1800" dirty="0" err="1">
                <a:effectLst/>
                <a:latin typeface="Times New Roman" panose="02020603050405020304" pitchFamily="18" charset="0"/>
                <a:ea typeface="Calibri" panose="020F0502020204030204" pitchFamily="34" charset="0"/>
                <a:cs typeface="Mangal" panose="02040503050203030202" pitchFamily="18" charset="0"/>
              </a:rPr>
              <a:t>Mansarovar</a:t>
            </a:r>
            <a:r>
              <a:rPr lang="en-IN" sz="1800" dirty="0">
                <a:effectLst/>
                <a:latin typeface="Times New Roman" panose="02020603050405020304" pitchFamily="18" charset="0"/>
                <a:ea typeface="Calibri" panose="020F0502020204030204" pitchFamily="34" charset="0"/>
                <a:cs typeface="Mangal" panose="02040503050203030202" pitchFamily="18" charset="0"/>
              </a:rPr>
              <a:t> Global University</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79627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A32897-8702-DD86-A2B5-98A1A0CE6950}"/>
              </a:ext>
            </a:extLst>
          </p:cNvPr>
          <p:cNvSpPr txBox="1"/>
          <p:nvPr/>
        </p:nvSpPr>
        <p:spPr>
          <a:xfrm>
            <a:off x="2579370" y="186342"/>
            <a:ext cx="6103620" cy="781111"/>
          </a:xfrm>
          <a:prstGeom prst="rect">
            <a:avLst/>
          </a:prstGeom>
          <a:noFill/>
        </p:spPr>
        <p:txBody>
          <a:bodyPr wrap="square">
            <a:spAutoFit/>
          </a:bodyPr>
          <a:lstStyle/>
          <a:p>
            <a:pPr lvl="0"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5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B2AAA24E-4C4B-9BD4-4C90-76AA2F7B4BD5}"/>
              </a:ext>
            </a:extLst>
          </p:cNvPr>
          <p:cNvSpPr txBox="1"/>
          <p:nvPr/>
        </p:nvSpPr>
        <p:spPr>
          <a:xfrm>
            <a:off x="339090" y="922763"/>
            <a:ext cx="11471910" cy="7716471"/>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Technological development, especially in AI, has revolutionized the tremendous growth of the e-commerce industry. Companies are using simulated intelligence technology to facilitate increased customer satisfaction, optimize operations, and to meet the mounting expectations of customers. </a:t>
            </a:r>
            <a:endParaRPr lang="en-IN"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Mangal" panose="02040503050203030202" pitchFamily="18" charset="0"/>
              </a:rPr>
              <a:t>Overview of Artificial Intelligence in E-Commerce</a:t>
            </a: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AI and SI are something that have turned game-changers in the sector of e-commerce by uprooting the traditional business practices and the contact with the clients. </a:t>
            </a:r>
            <a:endParaRPr lang="en-IN"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Mangal" panose="02040503050203030202" pitchFamily="18" charset="0"/>
              </a:rPr>
              <a:t>Customer Satisfaction in E-Commerce</a:t>
            </a:r>
            <a:endParaRPr lang="en-IN" sz="24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This would mean that customer satisfaction is the most crucial factor that determines profitability and sustainability of any kind of business venture in the e-commerce industry. </a:t>
            </a:r>
          </a:p>
          <a:p>
            <a:pPr marL="285750" indent="-285750" algn="just">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Mangal" panose="02040503050203030202" pitchFamily="18" charset="0"/>
              </a:rPr>
              <a:t>The Role of AI in Enhancing Customer Experience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Computer-based intelligence, otherwise known as artificial intelligence, changes the way clients are served in many firms but particularly online businesses. </a:t>
            </a:r>
            <a:endParaRPr lang="en-IN"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endParaRPr lang="en-IN" sz="1800" dirty="0">
              <a:effectLst/>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endParaRPr lang="en-IN" dirty="0">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Aft>
                <a:spcPts val="800"/>
              </a:spcAft>
            </a:pPr>
            <a:endParaRPr lang="en-IN"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endParaRPr lang="en-IN" sz="180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22585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158464-F57B-E2BC-8DE9-ECC74E5669A6}"/>
              </a:ext>
            </a:extLst>
          </p:cNvPr>
          <p:cNvSpPr txBox="1"/>
          <p:nvPr/>
        </p:nvSpPr>
        <p:spPr>
          <a:xfrm>
            <a:off x="1356360" y="259080"/>
            <a:ext cx="8549640" cy="781111"/>
          </a:xfrm>
          <a:prstGeom prst="rect">
            <a:avLst/>
          </a:prstGeom>
          <a:noFill/>
        </p:spPr>
        <p:txBody>
          <a:bodyPr wrap="square">
            <a:spAutoFit/>
          </a:bodyPr>
          <a:lstStyle/>
          <a:p>
            <a:pPr lvl="1"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OBJECTIVES OF THE STUDY </a:t>
            </a:r>
            <a:endParaRPr lang="en-IN" sz="5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F6FD880-57BB-AF12-B974-77FD565CBD2F}"/>
              </a:ext>
            </a:extLst>
          </p:cNvPr>
          <p:cNvSpPr txBox="1"/>
          <p:nvPr/>
        </p:nvSpPr>
        <p:spPr>
          <a:xfrm>
            <a:off x="308610" y="1639177"/>
            <a:ext cx="10100310" cy="96680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To identify the elements influencing artificial intelligence's role in revolutionizing the e-commerce industry. </a:t>
            </a:r>
            <a:endParaRPr lang="en-IN" sz="24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07000"/>
              </a:lnSpc>
              <a:spcAft>
                <a:spcPts val="800"/>
              </a:spcAft>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To assess how AI-enabled retailer services affect online retailers' customer satisfaction. </a:t>
            </a:r>
            <a:endParaRPr lang="en-IN" sz="24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92782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66A380-0F4C-BD84-5645-88F667AE2309}"/>
              </a:ext>
            </a:extLst>
          </p:cNvPr>
          <p:cNvSpPr txBox="1"/>
          <p:nvPr/>
        </p:nvSpPr>
        <p:spPr>
          <a:xfrm>
            <a:off x="1005840" y="262542"/>
            <a:ext cx="9662160" cy="781111"/>
          </a:xfrm>
          <a:prstGeom prst="rect">
            <a:avLst/>
          </a:prstGeom>
          <a:noFill/>
        </p:spPr>
        <p:txBody>
          <a:bodyPr wrap="square">
            <a:spAutoFit/>
          </a:bodyPr>
          <a:lstStyle/>
          <a:p>
            <a:pPr lvl="0"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LITERATURE REVIEW</a:t>
            </a:r>
            <a:endParaRPr lang="en-IN" sz="5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A8AD689-6A41-F031-9D36-2216D5CB00D0}"/>
              </a:ext>
            </a:extLst>
          </p:cNvPr>
          <p:cNvSpPr txBox="1"/>
          <p:nvPr/>
        </p:nvSpPr>
        <p:spPr>
          <a:xfrm>
            <a:off x="293370" y="1247478"/>
            <a:ext cx="11243310" cy="5028364"/>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1800" b="1" dirty="0">
                <a:effectLst/>
                <a:latin typeface="Times New Roman" panose="02020603050405020304" pitchFamily="18" charset="0"/>
                <a:ea typeface="Calibri" panose="020F0502020204030204" pitchFamily="34" charset="0"/>
              </a:rPr>
              <a:t>Srivastava (2021)</a:t>
            </a:r>
            <a:r>
              <a:rPr lang="en-IN" sz="1800" dirty="0">
                <a:effectLst/>
                <a:latin typeface="Times New Roman" panose="02020603050405020304" pitchFamily="18" charset="0"/>
                <a:ea typeface="Calibri" panose="020F0502020204030204" pitchFamily="34" charset="0"/>
              </a:rPr>
              <a:t> explains how artificial intelligence technology can help to transform e-commerce. The author says that artificial intelligence has been applied in various areas such as chatbots, recommendation engines, and predictive analytics, showing how these cuts across the improvement of efficiency in supply chains and customization of consumer interactions. </a:t>
            </a:r>
          </a:p>
          <a:p>
            <a:pPr marL="285750" indent="-285750" algn="just">
              <a:lnSpc>
                <a:spcPct val="150000"/>
              </a:lnSpc>
              <a:buFont typeface="Wingdings" panose="05000000000000000000" pitchFamily="2" charset="2"/>
              <a:buChar char="q"/>
            </a:pPr>
            <a:r>
              <a:rPr lang="en-IN" sz="1800" b="1" dirty="0" err="1">
                <a:effectLst/>
                <a:latin typeface="Times New Roman" panose="02020603050405020304" pitchFamily="18" charset="0"/>
                <a:ea typeface="Calibri" panose="020F0502020204030204" pitchFamily="34" charset="0"/>
              </a:rPr>
              <a:t>Trawnih</a:t>
            </a:r>
            <a:r>
              <a:rPr lang="en-IN" sz="1800" b="1" dirty="0">
                <a:effectLst/>
                <a:latin typeface="Times New Roman" panose="02020603050405020304" pitchFamily="18" charset="0"/>
                <a:ea typeface="Calibri" panose="020F0502020204030204" pitchFamily="34" charset="0"/>
              </a:rPr>
              <a:t> et al. (2022) a</a:t>
            </a:r>
            <a:r>
              <a:rPr lang="en-IN" sz="1800" dirty="0">
                <a:effectLst/>
                <a:latin typeface="Times New Roman" panose="02020603050405020304" pitchFamily="18" charset="0"/>
                <a:ea typeface="Calibri" panose="020F0502020204030204" pitchFamily="34" charset="0"/>
              </a:rPr>
              <a:t>nalyze how consumers perceive and interact with the artificial intelligence technology applied in e-commerce to simulated intelligent applications. The authors recognize key factors such as perceived utility, ease of use, and trust in technology pertinent to the achievement of client acceptance of artificial intelligence products through either qualitative and/or quantitative research. </a:t>
            </a:r>
          </a:p>
          <a:p>
            <a:pPr marL="285750" indent="-285750" algn="just">
              <a:lnSpc>
                <a:spcPct val="150000"/>
              </a:lnSpc>
              <a:buFont typeface="Wingdings" panose="05000000000000000000" pitchFamily="2" charset="2"/>
              <a:buChar char="q"/>
            </a:pPr>
            <a:r>
              <a:rPr lang="en-IN" sz="1800" b="1" dirty="0">
                <a:effectLst/>
                <a:latin typeface="Times New Roman" panose="02020603050405020304" pitchFamily="18" charset="0"/>
                <a:ea typeface="Calibri" panose="020F0502020204030204" pitchFamily="34" charset="0"/>
              </a:rPr>
              <a:t>Wamba (2022)</a:t>
            </a:r>
            <a:r>
              <a:rPr lang="en-IN" sz="1800" dirty="0">
                <a:effectLst/>
                <a:latin typeface="Times New Roman" panose="02020603050405020304" pitchFamily="18" charset="0"/>
                <a:ea typeface="Calibri" panose="020F0502020204030204" pitchFamily="34" charset="0"/>
              </a:rPr>
              <a:t> discusses the effects of the receipt of simulated intelligence on organizational performance and its broader implications. The paper proposes a conceptual model emphasizing how organizational agility, along with customer-readiness, mediate the nexus between performance outcomes and assimilation of computer-based intelligence. </a:t>
            </a:r>
            <a:endParaRPr lang="en-IN" dirty="0"/>
          </a:p>
        </p:txBody>
      </p:sp>
    </p:spTree>
    <p:extLst>
      <p:ext uri="{BB962C8B-B14F-4D97-AF65-F5344CB8AC3E}">
        <p14:creationId xmlns:p14="http://schemas.microsoft.com/office/powerpoint/2010/main" val="1262272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943B83-4388-3F70-8826-769DF0CEDEAA}"/>
              </a:ext>
            </a:extLst>
          </p:cNvPr>
          <p:cNvSpPr txBox="1"/>
          <p:nvPr/>
        </p:nvSpPr>
        <p:spPr>
          <a:xfrm>
            <a:off x="2442210" y="201582"/>
            <a:ext cx="6103620" cy="781111"/>
          </a:xfrm>
          <a:prstGeom prst="rect">
            <a:avLst/>
          </a:prstGeom>
          <a:noFill/>
        </p:spPr>
        <p:txBody>
          <a:bodyPr wrap="square">
            <a:spAutoFit/>
          </a:bodyPr>
          <a:lstStyle/>
          <a:p>
            <a:pPr lvl="0"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METHODOLOGY</a:t>
            </a:r>
            <a:endParaRPr lang="en-IN" sz="4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BB815BF9-1DA0-30AC-9617-922C54633CB1}"/>
              </a:ext>
            </a:extLst>
          </p:cNvPr>
          <p:cNvSpPr txBox="1"/>
          <p:nvPr/>
        </p:nvSpPr>
        <p:spPr>
          <a:xfrm>
            <a:off x="369570" y="1146282"/>
            <a:ext cx="11380470" cy="5616153"/>
          </a:xfrm>
          <a:prstGeom prst="rect">
            <a:avLst/>
          </a:prstGeom>
          <a:noFill/>
        </p:spPr>
        <p:txBody>
          <a:bodyPr wrap="square">
            <a:spAutoFit/>
          </a:bodyPr>
          <a:lstStyle/>
          <a:p>
            <a:pPr marL="742950" lvl="1" indent="-285750" algn="just">
              <a:lnSpc>
                <a:spcPct val="107000"/>
              </a:lnSpc>
              <a:spcAft>
                <a:spcPts val="800"/>
              </a:spcAft>
              <a:buFont typeface="+mj-lt"/>
              <a:buAutoNum type="arabicPeriod"/>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 Research Design</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Customers who use retail services directly and ultimately are the focus of this study's primary data collection. The information was gathered using the survey approach. </a:t>
            </a:r>
          </a:p>
          <a:p>
            <a:pPr marL="285750" indent="-285750" algn="just">
              <a:lnSpc>
                <a:spcPct val="150000"/>
              </a:lnSpc>
              <a:spcAft>
                <a:spcPts val="800"/>
              </a:spcAft>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Research is quantitative in nature. Because it approximates scientific research, the deduction approach is seen as more acceptable in this study than the inductive one.</a:t>
            </a:r>
          </a:p>
          <a:p>
            <a:pPr marL="742950" lvl="1" indent="-285750" algn="just">
              <a:lnSpc>
                <a:spcPct val="107000"/>
              </a:lnSpc>
              <a:spcAft>
                <a:spcPts val="800"/>
              </a:spcAft>
              <a:buFont typeface="+mj-lt"/>
              <a:buAutoNum type="arabicPeriod"/>
            </a:pPr>
            <a:r>
              <a:rPr lang="en-IN" b="1" dirty="0">
                <a:effectLst/>
                <a:latin typeface="Times New Roman" panose="02020603050405020304" pitchFamily="18" charset="0"/>
                <a:ea typeface="Calibri" panose="020F0502020204030204" pitchFamily="34" charset="0"/>
                <a:cs typeface="Times New Roman" panose="02020603050405020304" pitchFamily="18" charset="0"/>
              </a:rPr>
              <a:t>Sample Size and Source of Data</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methods "Exploratory Factor Analysis" and "Multiple Regression Analysis" are employed in this composition. It is commonly believed that a minimum of ten respondents per statement or item is required for factor analysis. </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nSpc>
                <a:spcPct val="150000"/>
              </a:lnSpc>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recommended base sample size for multiple regression is N ≥ 104 + m, where m is the number of predictors.</a:t>
            </a:r>
            <a:r>
              <a:rPr lang="en-IN" sz="1800" dirty="0">
                <a:effectLst/>
                <a:latin typeface="Times New Roman" panose="02020603050405020304" pitchFamily="18" charset="0"/>
                <a:ea typeface="Calibri" panose="020F0502020204030204" pitchFamily="34" charset="0"/>
              </a:rPr>
              <a:t> The base sample size needed for this study is 104+4 = 108 because it has four predictors (after being clarified using component analysis). </a:t>
            </a:r>
          </a:p>
          <a:p>
            <a:pPr marL="285750" indent="-285750">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According to assertions (20) in this case, 143 or 57 responses are needed. The data was gathered from 200 clients, meeting the fundamental needs of both CFA and EFA.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53885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D7DDF2-96B4-1498-230D-F163F10E4D32}"/>
              </a:ext>
            </a:extLst>
          </p:cNvPr>
          <p:cNvSpPr txBox="1"/>
          <p:nvPr/>
        </p:nvSpPr>
        <p:spPr>
          <a:xfrm>
            <a:off x="716280" y="277782"/>
            <a:ext cx="9707880" cy="781111"/>
          </a:xfrm>
          <a:prstGeom prst="rect">
            <a:avLst/>
          </a:prstGeom>
          <a:noFill/>
        </p:spPr>
        <p:txBody>
          <a:bodyPr wrap="square">
            <a:spAutoFit/>
          </a:bodyPr>
          <a:lstStyle/>
          <a:p>
            <a:pPr lvl="1"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HYPOTHESIS OF THE STUDY</a:t>
            </a:r>
            <a:endParaRPr lang="en-IN" sz="4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CAA42EB-7644-A7E5-7595-39BA090944E1}"/>
              </a:ext>
            </a:extLst>
          </p:cNvPr>
          <p:cNvSpPr txBox="1"/>
          <p:nvPr/>
        </p:nvSpPr>
        <p:spPr>
          <a:xfrm>
            <a:off x="506730" y="1433582"/>
            <a:ext cx="10679430" cy="2017668"/>
          </a:xfrm>
          <a:prstGeom prst="rect">
            <a:avLst/>
          </a:prstGeom>
          <a:noFill/>
        </p:spPr>
        <p:txBody>
          <a:bodyPr wrap="square">
            <a:spAutoFit/>
          </a:bodyPr>
          <a:lstStyle/>
          <a:p>
            <a:pPr marL="285750" indent="-285750" algn="just">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Mangal" panose="02040503050203030202" pitchFamily="18" charset="0"/>
              </a:rPr>
              <a:t>Ha</a:t>
            </a:r>
            <a:r>
              <a:rPr lang="en-IN" sz="1800" b="1" baseline="-25000" dirty="0">
                <a:effectLst/>
                <a:latin typeface="Times New Roman" panose="02020603050405020304" pitchFamily="18" charset="0"/>
                <a:ea typeface="Calibri" panose="020F0502020204030204" pitchFamily="34" charset="0"/>
                <a:cs typeface="Mangal" panose="02040503050203030202" pitchFamily="18" charset="0"/>
              </a:rPr>
              <a:t>1</a:t>
            </a:r>
            <a:r>
              <a:rPr lang="en-IN" sz="1800" dirty="0">
                <a:effectLst/>
                <a:latin typeface="Times New Roman" panose="02020603050405020304" pitchFamily="18" charset="0"/>
                <a:ea typeface="Calibri" panose="020F0502020204030204" pitchFamily="34" charset="0"/>
                <a:cs typeface="Mangal" panose="02040503050203030202" pitchFamily="18" charset="0"/>
              </a:rPr>
              <a:t> Customer satisfaction is positively impacted by AI-based product recommendations. </a:t>
            </a:r>
            <a:endParaRPr lang="en-IN" sz="24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Mangal" panose="02040503050203030202" pitchFamily="18" charset="0"/>
              </a:rPr>
              <a:t>Ha</a:t>
            </a:r>
            <a:r>
              <a:rPr lang="en-IN" sz="1800" b="1" baseline="-25000" dirty="0">
                <a:effectLst/>
                <a:latin typeface="Times New Roman" panose="02020603050405020304" pitchFamily="18" charset="0"/>
                <a:ea typeface="Calibri" panose="020F0502020204030204" pitchFamily="34" charset="0"/>
                <a:cs typeface="Mangal" panose="02040503050203030202" pitchFamily="18" charset="0"/>
              </a:rPr>
              <a:t>2</a:t>
            </a:r>
            <a:r>
              <a:rPr lang="en-IN" sz="1800" baseline="-250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Customer satisfaction is positively impacted by personalized purchasing experiences.</a:t>
            </a:r>
            <a:endParaRPr lang="en-IN" sz="24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Mangal" panose="02040503050203030202" pitchFamily="18" charset="0"/>
              </a:rPr>
              <a:t>Ha</a:t>
            </a:r>
            <a:r>
              <a:rPr lang="en-IN" sz="1800" b="1" baseline="-25000" dirty="0">
                <a:effectLst/>
                <a:latin typeface="Times New Roman" panose="02020603050405020304" pitchFamily="18" charset="0"/>
                <a:ea typeface="Calibri" panose="020F0502020204030204" pitchFamily="34" charset="0"/>
                <a:cs typeface="Mangal" panose="02040503050203030202" pitchFamily="18" charset="0"/>
              </a:rPr>
              <a:t>3</a:t>
            </a:r>
            <a:r>
              <a:rPr lang="en-IN" sz="1800" baseline="-250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cs typeface="Mangal" panose="02040503050203030202" pitchFamily="18" charset="0"/>
              </a:rPr>
              <a:t>Customer satisfaction is positively impacted by convenience.</a:t>
            </a:r>
            <a:endParaRPr lang="en-IN" sz="2400"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Wingdings" panose="05000000000000000000" pitchFamily="2" charset="2"/>
              <a:buChar char="Ø"/>
            </a:pPr>
            <a:r>
              <a:rPr lang="en-IN" sz="1800" b="1" dirty="0">
                <a:effectLst/>
                <a:latin typeface="Times New Roman" panose="02020603050405020304" pitchFamily="18" charset="0"/>
                <a:ea typeface="Calibri" panose="020F0502020204030204" pitchFamily="34" charset="0"/>
                <a:cs typeface="Mangal" panose="02040503050203030202" pitchFamily="18" charset="0"/>
              </a:rPr>
              <a:t>Ha</a:t>
            </a:r>
            <a:r>
              <a:rPr lang="en-IN" sz="1800" b="1" baseline="-25000" dirty="0">
                <a:effectLst/>
                <a:latin typeface="Times New Roman" panose="02020603050405020304" pitchFamily="18" charset="0"/>
                <a:ea typeface="Calibri" panose="020F0502020204030204" pitchFamily="34" charset="0"/>
                <a:cs typeface="Mangal" panose="02040503050203030202" pitchFamily="18" charset="0"/>
              </a:rPr>
              <a:t>4</a:t>
            </a:r>
            <a:r>
              <a:rPr lang="en-IN" sz="1800" dirty="0">
                <a:effectLst/>
                <a:latin typeface="Times New Roman" panose="02020603050405020304" pitchFamily="18" charset="0"/>
                <a:ea typeface="Calibri" panose="020F0502020204030204" pitchFamily="34" charset="0"/>
                <a:cs typeface="Mangal" panose="02040503050203030202" pitchFamily="18" charset="0"/>
              </a:rPr>
              <a:t> Chatbots and instant interaction have a favourably impact on customer satisfaction.</a:t>
            </a:r>
            <a:endParaRPr lang="en-IN" sz="24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8408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70FB92-46B2-D9FD-BAFC-181328C12C2A}"/>
              </a:ext>
            </a:extLst>
          </p:cNvPr>
          <p:cNvSpPr txBox="1"/>
          <p:nvPr/>
        </p:nvSpPr>
        <p:spPr>
          <a:xfrm>
            <a:off x="1238250" y="140622"/>
            <a:ext cx="9384030" cy="781111"/>
          </a:xfrm>
          <a:prstGeom prst="rect">
            <a:avLst/>
          </a:prstGeom>
          <a:noFill/>
        </p:spPr>
        <p:txBody>
          <a:bodyPr wrap="square">
            <a:spAutoFit/>
          </a:bodyPr>
          <a:lstStyle/>
          <a:p>
            <a:pPr lvl="0"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DATA ANALYSIS AND RESULTS </a:t>
            </a:r>
            <a:endParaRPr lang="en-IN" sz="44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4" name="Table 3">
            <a:extLst>
              <a:ext uri="{FF2B5EF4-FFF2-40B4-BE49-F238E27FC236}">
                <a16:creationId xmlns:a16="http://schemas.microsoft.com/office/drawing/2014/main" id="{DFBBF346-CDD9-7C68-B6E8-75AF5ACD26B0}"/>
              </a:ext>
            </a:extLst>
          </p:cNvPr>
          <p:cNvGraphicFramePr>
            <a:graphicFrameLocks noGrp="1"/>
          </p:cNvGraphicFramePr>
          <p:nvPr>
            <p:extLst>
              <p:ext uri="{D42A27DB-BD31-4B8C-83A1-F6EECF244321}">
                <p14:modId xmlns:p14="http://schemas.microsoft.com/office/powerpoint/2010/main" val="1695406577"/>
              </p:ext>
            </p:extLst>
          </p:nvPr>
        </p:nvGraphicFramePr>
        <p:xfrm>
          <a:off x="266383" y="953670"/>
          <a:ext cx="3802697" cy="4206240"/>
        </p:xfrm>
        <a:graphic>
          <a:graphicData uri="http://schemas.openxmlformats.org/drawingml/2006/table">
            <a:tbl>
              <a:tblPr firstRow="1" firstCol="1" bandRow="1">
                <a:tableStyleId>{284E427A-3D55-4303-BF80-6455036E1DE7}</a:tableStyleId>
              </a:tblPr>
              <a:tblGrid>
                <a:gridCol w="1425257">
                  <a:extLst>
                    <a:ext uri="{9D8B030D-6E8A-4147-A177-3AD203B41FA5}">
                      <a16:colId xmlns:a16="http://schemas.microsoft.com/office/drawing/2014/main" val="3247688432"/>
                    </a:ext>
                  </a:extLst>
                </a:gridCol>
                <a:gridCol w="1127760">
                  <a:extLst>
                    <a:ext uri="{9D8B030D-6E8A-4147-A177-3AD203B41FA5}">
                      <a16:colId xmlns:a16="http://schemas.microsoft.com/office/drawing/2014/main" val="3143978686"/>
                    </a:ext>
                  </a:extLst>
                </a:gridCol>
                <a:gridCol w="1249680">
                  <a:extLst>
                    <a:ext uri="{9D8B030D-6E8A-4147-A177-3AD203B41FA5}">
                      <a16:colId xmlns:a16="http://schemas.microsoft.com/office/drawing/2014/main" val="1145799511"/>
                    </a:ext>
                  </a:extLst>
                </a:gridCol>
              </a:tblGrid>
              <a:tr h="154668">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Variables</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Respondents</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Percentage (%)</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04077487"/>
                  </a:ext>
                </a:extLst>
              </a:tr>
              <a:tr h="154668">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Gender</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pPr>
                      <a:endParaRPr lang="en-IN"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0000"/>
                        </a:lnSpc>
                      </a:pPr>
                      <a:endParaRPr lang="en-IN" sz="120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60477310"/>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Male</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122</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61.0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6950443"/>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Female</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78</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39.0</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58708944"/>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Total </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100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9457708"/>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Age (years)</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pPr>
                      <a:endParaRPr lang="en-IN"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0000"/>
                        </a:lnSpc>
                      </a:pPr>
                      <a:endParaRPr lang="en-IN" sz="120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17825671"/>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Below 24 Years</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59</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29.5</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27645960"/>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24-38 Years</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80</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40.0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14956802"/>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Above 38 Years</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61</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30.5</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7469645"/>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Total </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100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52305490"/>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Occupation</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pPr>
                      <a:endParaRPr lang="en-IN" sz="12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0000"/>
                        </a:lnSpc>
                      </a:pPr>
                      <a:endParaRPr lang="en-IN" sz="120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95806126"/>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Students</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49</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24.5</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90639137"/>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Housewife</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45</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22.5</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47756274"/>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Salaried</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40</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57229313"/>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Professional</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42</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21.0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97804238"/>
                  </a:ext>
                </a:extLst>
              </a:tr>
              <a:tr h="309337">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Business/Self-Employed</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24</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12.0</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58891374"/>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Total </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100</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36566310"/>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Monthly Income</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pPr>
                      <a:endParaRPr lang="en-IN" sz="120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0000"/>
                        </a:lnSpc>
                      </a:pPr>
                      <a:endParaRPr lang="en-IN" sz="1200" dirty="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44328310"/>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Below Rs. 50,000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56</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28.0</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20003893"/>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Rs. 50,000-1,00,000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79</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39.5</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2114036"/>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Above 1,00,000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65</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32.5</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41887754"/>
                  </a:ext>
                </a:extLst>
              </a:tr>
              <a:tr h="154668">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Total </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a:effectLst/>
                          <a:latin typeface="Times New Roman" panose="02020603050405020304" pitchFamily="18" charset="0"/>
                          <a:cs typeface="Times New Roman" panose="02020603050405020304" pitchFamily="18" charset="0"/>
                        </a:rPr>
                        <a:t>200</a:t>
                      </a:r>
                      <a:endParaRPr lang="en-IN"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dirty="0">
                          <a:effectLst/>
                          <a:latin typeface="Times New Roman" panose="02020603050405020304" pitchFamily="18" charset="0"/>
                          <a:cs typeface="Times New Roman" panose="02020603050405020304" pitchFamily="18" charset="0"/>
                        </a:rPr>
                        <a:t>100</a:t>
                      </a:r>
                      <a:endParaRPr lang="en-IN"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7756795"/>
                  </a:ext>
                </a:extLst>
              </a:tr>
            </a:tbl>
          </a:graphicData>
        </a:graphic>
      </p:graphicFrame>
      <p:graphicFrame>
        <p:nvGraphicFramePr>
          <p:cNvPr id="5" name="Chart 4">
            <a:extLst>
              <a:ext uri="{FF2B5EF4-FFF2-40B4-BE49-F238E27FC236}">
                <a16:creationId xmlns:a16="http://schemas.microsoft.com/office/drawing/2014/main" id="{B88CEF06-0ADF-4454-AC85-CB746051720C}"/>
              </a:ext>
            </a:extLst>
          </p:cNvPr>
          <p:cNvGraphicFramePr/>
          <p:nvPr>
            <p:extLst>
              <p:ext uri="{D42A27DB-BD31-4B8C-83A1-F6EECF244321}">
                <p14:modId xmlns:p14="http://schemas.microsoft.com/office/powerpoint/2010/main" val="1469567349"/>
              </p:ext>
            </p:extLst>
          </p:nvPr>
        </p:nvGraphicFramePr>
        <p:xfrm>
          <a:off x="4480560" y="1082040"/>
          <a:ext cx="6720840" cy="3962400"/>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1EACB17D-1A39-D147-FBE9-FD7CB90B983C}"/>
              </a:ext>
            </a:extLst>
          </p:cNvPr>
          <p:cNvSpPr txBox="1"/>
          <p:nvPr/>
        </p:nvSpPr>
        <p:spPr>
          <a:xfrm>
            <a:off x="171450" y="5678594"/>
            <a:ext cx="11471910" cy="670440"/>
          </a:xfrm>
          <a:prstGeom prst="rect">
            <a:avLst/>
          </a:prstGeom>
          <a:noFill/>
        </p:spPr>
        <p:txBody>
          <a:bodyPr wrap="square">
            <a:spAutoFit/>
          </a:bodyPr>
          <a:lstStyle/>
          <a:p>
            <a:pPr marL="285750" indent="-285750" algn="just">
              <a:lnSpc>
                <a:spcPct val="107000"/>
              </a:lnSpc>
              <a:spcAft>
                <a:spcPts val="800"/>
              </a:spcAft>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EFA was used to reduce the amount of information in this study. To ascertain how different advantages of computer-based intelligence in online shopping affected customer satisfaction, multiple regression analysis was used. </a:t>
            </a:r>
            <a:endParaRPr lang="en-IN" sz="2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1" name="TextBox 10">
            <a:extLst>
              <a:ext uri="{FF2B5EF4-FFF2-40B4-BE49-F238E27FC236}">
                <a16:creationId xmlns:a16="http://schemas.microsoft.com/office/drawing/2014/main" id="{7802331E-FB54-D417-175A-A887A8AF927A}"/>
              </a:ext>
            </a:extLst>
          </p:cNvPr>
          <p:cNvSpPr txBox="1"/>
          <p:nvPr/>
        </p:nvSpPr>
        <p:spPr>
          <a:xfrm>
            <a:off x="-864870" y="5230782"/>
            <a:ext cx="6103620" cy="374077"/>
          </a:xfrm>
          <a:prstGeom prst="rect">
            <a:avLst/>
          </a:prstGeom>
          <a:noFill/>
        </p:spPr>
        <p:txBody>
          <a:bodyPr wrap="square">
            <a:spAutoFit/>
          </a:bodyPr>
          <a:lstStyle/>
          <a:p>
            <a:pPr algn="ctr">
              <a:lnSpc>
                <a:spcPct val="107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Table 1:</a:t>
            </a:r>
            <a:r>
              <a:rPr lang="en-IN" sz="1800" dirty="0">
                <a:effectLst/>
                <a:latin typeface="Times New Roman" panose="02020603050405020304" pitchFamily="18" charset="0"/>
                <a:ea typeface="Calibri" panose="020F0502020204030204" pitchFamily="34" charset="0"/>
                <a:cs typeface="Mangal" panose="02040503050203030202" pitchFamily="18" charset="0"/>
              </a:rPr>
              <a:t> Profile of the Respondent</a:t>
            </a:r>
            <a:endParaRPr lang="en-IN" sz="2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3" name="TextBox 12">
            <a:extLst>
              <a:ext uri="{FF2B5EF4-FFF2-40B4-BE49-F238E27FC236}">
                <a16:creationId xmlns:a16="http://schemas.microsoft.com/office/drawing/2014/main" id="{658F2670-DE1C-83C2-F7D4-5EBE85069985}"/>
              </a:ext>
            </a:extLst>
          </p:cNvPr>
          <p:cNvSpPr txBox="1"/>
          <p:nvPr/>
        </p:nvSpPr>
        <p:spPr>
          <a:xfrm>
            <a:off x="4549140" y="5230782"/>
            <a:ext cx="6537960" cy="374077"/>
          </a:xfrm>
          <a:prstGeom prst="rect">
            <a:avLst/>
          </a:prstGeom>
          <a:noFill/>
        </p:spPr>
        <p:txBody>
          <a:bodyPr wrap="square">
            <a:spAutoFit/>
          </a:bodyPr>
          <a:lstStyle/>
          <a:p>
            <a:pPr algn="ctr">
              <a:lnSpc>
                <a:spcPct val="107000"/>
              </a:lnSpc>
              <a:spcAft>
                <a:spcPts val="80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Figure 1:</a:t>
            </a:r>
            <a:r>
              <a:rPr lang="en-IN" sz="1800" dirty="0">
                <a:effectLst/>
                <a:latin typeface="Times New Roman" panose="02020603050405020304" pitchFamily="18" charset="0"/>
                <a:ea typeface="Calibri" panose="020F0502020204030204" pitchFamily="34" charset="0"/>
                <a:cs typeface="Mangal" panose="02040503050203030202" pitchFamily="18" charset="0"/>
              </a:rPr>
              <a:t> Graphically Representation of Profile of the Respondent</a:t>
            </a:r>
            <a:endParaRPr lang="en-IN" sz="24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844131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6E1FBEF-C0E1-165A-D1CF-99470978C647}"/>
              </a:ext>
            </a:extLst>
          </p:cNvPr>
          <p:cNvSpPr txBox="1"/>
          <p:nvPr/>
        </p:nvSpPr>
        <p:spPr>
          <a:xfrm>
            <a:off x="2335530" y="110142"/>
            <a:ext cx="6103620" cy="781111"/>
          </a:xfrm>
          <a:prstGeom prst="rect">
            <a:avLst/>
          </a:prstGeom>
          <a:noFill/>
        </p:spPr>
        <p:txBody>
          <a:bodyPr wrap="square">
            <a:spAutoFit/>
          </a:bodyPr>
          <a:lstStyle/>
          <a:p>
            <a:pPr lvl="0" algn="ctr">
              <a:lnSpc>
                <a:spcPct val="107000"/>
              </a:lnSpc>
              <a:spcAft>
                <a:spcPts val="800"/>
              </a:spcAft>
            </a:pPr>
            <a:r>
              <a:rPr lang="en-IN" sz="4400" b="1">
                <a:effectLst/>
                <a:latin typeface="Times New Roman" panose="02020603050405020304" pitchFamily="18" charset="0"/>
                <a:ea typeface="Calibri" panose="020F0502020204030204" pitchFamily="34" charset="0"/>
                <a:cs typeface="Mangal" panose="02040503050203030202" pitchFamily="18" charset="0"/>
              </a:rPr>
              <a:t>DISCUSSION</a:t>
            </a:r>
            <a:endParaRPr lang="en-IN" sz="4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682C874A-0F77-FB0C-DD42-8A2C50D6A694}"/>
              </a:ext>
            </a:extLst>
          </p:cNvPr>
          <p:cNvSpPr txBox="1"/>
          <p:nvPr/>
        </p:nvSpPr>
        <p:spPr>
          <a:xfrm>
            <a:off x="232410" y="961103"/>
            <a:ext cx="11258550" cy="5443863"/>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Online businesses have benefited from computer-based intelligence. Encouraging customers to have a flawless online shopping experience has become core to business operations.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It helps businesses better understand their clients, modify business plans or proposals, advance their operational activities, and streamline and provide meaning to the process.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The study has presented several statistics that demonstrate how artificial intelligence has significantly increased the value of businesses.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The development of simulated intelligence is a significant trend that aims to become more flexible and adaptive to human concept designs. Retailers now have additional opportunities to encourage wider engagement in the e-commerce industry because to artificial intelligence.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Retail businesses can use artificial intelligence to help their segmented clients see their products more visually when they become aware of additional search options on their commercial platforms. </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Perhaps the most common explanation for why eCommerce companies use simulated intelligence is to provide clients with a customized experience. </a:t>
            </a:r>
            <a:endParaRPr lang="en-IN" dirty="0"/>
          </a:p>
        </p:txBody>
      </p:sp>
    </p:spTree>
    <p:extLst>
      <p:ext uri="{BB962C8B-B14F-4D97-AF65-F5344CB8AC3E}">
        <p14:creationId xmlns:p14="http://schemas.microsoft.com/office/powerpoint/2010/main" val="359485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327D8AE-492A-F8F3-C978-9C677FBC33AC}"/>
              </a:ext>
            </a:extLst>
          </p:cNvPr>
          <p:cNvSpPr txBox="1"/>
          <p:nvPr/>
        </p:nvSpPr>
        <p:spPr>
          <a:xfrm>
            <a:off x="2244090" y="125382"/>
            <a:ext cx="6103620" cy="781111"/>
          </a:xfrm>
          <a:prstGeom prst="rect">
            <a:avLst/>
          </a:prstGeom>
          <a:noFill/>
        </p:spPr>
        <p:txBody>
          <a:bodyPr wrap="square">
            <a:spAutoFit/>
          </a:bodyPr>
          <a:lstStyle/>
          <a:p>
            <a:pPr lvl="0"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CONCLUSION</a:t>
            </a:r>
            <a:endParaRPr lang="en-IN" sz="4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5D8966C3-6E8E-EC97-597B-ABA6A20DA4A0}"/>
              </a:ext>
            </a:extLst>
          </p:cNvPr>
          <p:cNvSpPr txBox="1"/>
          <p:nvPr/>
        </p:nvSpPr>
        <p:spPr>
          <a:xfrm>
            <a:off x="262890" y="1084362"/>
            <a:ext cx="11304270" cy="5449377"/>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This study examines how artificial intelligence, or man-made intelligence, affects customer happiness in the e-commerce industry and finds that simulated intelligence is a game-changer that improves client experiences and boosts operational effectiveness. </a:t>
            </a:r>
            <a:endParaRPr lang="en-IN"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Personalized suggestions, chatbots, and advanced analytics are examples of man-made intelligence technologies that have been shown to have a major impact on customer pleasure and engagement.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Increased reliability and repeat business are the results of artificial intelligence's capacity to provide personalized solutions and fast support, which not only meets but often exceeds client expectations.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Online shoppers are generally more satisfied as a result of simulated intelligence-enabled retailers' offerings, which include AI-based product recommendations, personalized shopping experiences, chatbots, easy instant interaction, and customer satisfaction.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Finding out how simulated intelligence-enabled stores affect overall satisfaction with online purchasing and what factors influence the role of artificial intelligence in revolutionizing the e-retailing industry were the primary goals of the study.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08408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2EBACDD-DA2C-BE46-9A96-1AB54B2F1BAB}"/>
              </a:ext>
            </a:extLst>
          </p:cNvPr>
          <p:cNvSpPr txBox="1"/>
          <p:nvPr/>
        </p:nvSpPr>
        <p:spPr>
          <a:xfrm>
            <a:off x="2564130" y="216822"/>
            <a:ext cx="6103620" cy="781111"/>
          </a:xfrm>
          <a:prstGeom prst="rect">
            <a:avLst/>
          </a:prstGeom>
          <a:noFill/>
        </p:spPr>
        <p:txBody>
          <a:bodyPr wrap="square">
            <a:spAutoFit/>
          </a:bodyPr>
          <a:lstStyle/>
          <a:p>
            <a:pPr algn="ctr">
              <a:lnSpc>
                <a:spcPct val="107000"/>
              </a:lnSpc>
              <a:spcAft>
                <a:spcPts val="800"/>
              </a:spcAft>
            </a:pPr>
            <a:r>
              <a:rPr lang="en-IN" sz="4400" b="1"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44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070ACBF9-1968-D69B-1300-3AB14F6A6430}"/>
              </a:ext>
            </a:extLst>
          </p:cNvPr>
          <p:cNvSpPr txBox="1"/>
          <p:nvPr/>
        </p:nvSpPr>
        <p:spPr>
          <a:xfrm>
            <a:off x="247650" y="953925"/>
            <a:ext cx="11304270" cy="5449377"/>
          </a:xfrm>
          <a:prstGeom prst="rect">
            <a:avLst/>
          </a:prstGeom>
          <a:noFill/>
        </p:spPr>
        <p:txBody>
          <a:bodyPr wrap="square">
            <a:spAutoFit/>
          </a:bodyPr>
          <a:lstStyle/>
          <a:p>
            <a:pPr marL="342900" lvl="0" indent="-342900" algn="just">
              <a:lnSpc>
                <a:spcPct val="150000"/>
              </a:lnSpc>
              <a:buFont typeface="Wingdings" panose="05000000000000000000" pitchFamily="2" charset="2"/>
              <a:buChar char="ü"/>
            </a:pP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Appel, G., Grewal, L., Hadi, R. &amp; Stephen, A. T. (2020). The Future of social media In Marketing. Journal of the Academy of Marketing Science, 48(1),79-95. https://doi.org/10.1007/s11747-019-00695-1</a:t>
            </a:r>
            <a:endParaRPr lang="en-IN" sz="2400"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ü"/>
            </a:pP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Brill, T. M., Munoz, L., &amp; Miller, R. J. (2022). Siri, Alexa, and other digital assistants: a study of customer satisfaction with artificial intelligence applications. In The role of smart technologies in decision making (pp. 35-70). Routledge.</a:t>
            </a:r>
            <a:endParaRPr lang="en-IN" sz="2400"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ü"/>
            </a:pP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Chan, J. O. P. (2020). Digital Transformation in The Era of Big Data and Cloud Computing. International Journal of Intelligent Information Systems, 9(3),16-23,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doi</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10.11648/j.ijiis.20200903.11.</a:t>
            </a:r>
            <a:endParaRPr lang="en-IN" sz="2400"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ü"/>
            </a:pP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Davenport, T., Guha, A., Grewal, D. &amp;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Bressgott</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T. (2020). How Artificial Intelligence Will Change the Future of Marketing. Journal of the Academy of Marketing Science, 48(1), 24-42. https://doi.org/10.1007/s11747-019- 00696-0</a:t>
            </a:r>
            <a:endParaRPr lang="en-IN" sz="2400"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ü"/>
            </a:pP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Hong, W., Zheng, C., Wu, L., &amp; Pu, X. (2019). Analyzing the relationship between consumer satisfaction and fresh e-commerce logistics service using text mining techniques. Sustainability, 11(13), 3570.</a:t>
            </a:r>
            <a:endParaRPr lang="en-IN" sz="2400" i="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panose="05000000000000000000" pitchFamily="2" charset="2"/>
              <a:buChar char="ü"/>
            </a:pP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Ingaldi</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M., &amp;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Ulewicz</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R. (2019). How to make e-commerce more successful by use of Kano’s model to assess customer satisfaction in terms of sustainable development. Sustainability, 11(18), 4830.</a:t>
            </a:r>
            <a:endParaRPr lang="en-IN" sz="24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96203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EF4B76-1822-127B-93DA-BEBDA1FCE34D}"/>
              </a:ext>
            </a:extLst>
          </p:cNvPr>
          <p:cNvSpPr txBox="1"/>
          <p:nvPr/>
        </p:nvSpPr>
        <p:spPr>
          <a:xfrm>
            <a:off x="1859280" y="2655222"/>
            <a:ext cx="7448550" cy="781111"/>
          </a:xfrm>
          <a:prstGeom prst="rect">
            <a:avLst/>
          </a:prstGeom>
          <a:noFill/>
        </p:spPr>
        <p:txBody>
          <a:bodyPr wrap="square">
            <a:spAutoFit/>
          </a:bodyPr>
          <a:lstStyle/>
          <a:p>
            <a:pPr marL="318770" algn="ctr">
              <a:lnSpc>
                <a:spcPct val="107000"/>
              </a:lnSpc>
              <a:spcAft>
                <a:spcPts val="800"/>
              </a:spcAft>
            </a:pPr>
            <a:r>
              <a:rPr lang="en-IN" sz="4400" b="1" i="1" dirty="0">
                <a:effectLst/>
                <a:latin typeface="Times New Roman" panose="02020603050405020304" pitchFamily="18" charset="0"/>
                <a:ea typeface="Calibri" panose="020F0502020204030204" pitchFamily="34" charset="0"/>
                <a:cs typeface="Times New Roman" panose="02020603050405020304" pitchFamily="18" charset="0"/>
              </a:rPr>
              <a:t>THANK YOU </a:t>
            </a:r>
          </a:p>
        </p:txBody>
      </p:sp>
    </p:spTree>
    <p:extLst>
      <p:ext uri="{BB962C8B-B14F-4D97-AF65-F5344CB8AC3E}">
        <p14:creationId xmlns:p14="http://schemas.microsoft.com/office/powerpoint/2010/main" val="405366310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42</TotalTime>
  <Words>1344</Words>
  <Application>Microsoft Office PowerPoint</Application>
  <PresentationFormat>Widescreen</PresentationFormat>
  <Paragraphs>120</Paragraphs>
  <Slides>11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Arial</vt:lpstr>
      <vt:lpstr>Calibri</vt:lpstr>
      <vt:lpstr>Courier New</vt:lpstr>
      <vt:lpstr>Symbol</vt:lpstr>
      <vt:lpstr>Times New Roman</vt:lpstr>
      <vt:lpstr>Trebuchet MS</vt:lpstr>
      <vt:lpstr>Wingdings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cp:revision>
  <dcterms:created xsi:type="dcterms:W3CDTF">2024-12-10T11:13:07Z</dcterms:created>
  <dcterms:modified xsi:type="dcterms:W3CDTF">2024-12-10T12:09:22Z</dcterms:modified>
</cp:coreProperties>
</file>