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7" r:id="rId2"/>
    <p:sldId id="258" r:id="rId3"/>
    <p:sldId id="259" r:id="rId4"/>
    <p:sldId id="261" r:id="rId5"/>
    <p:sldId id="260" r:id="rId6"/>
    <p:sldId id="262" r:id="rId7"/>
    <p:sldId id="263" r:id="rId8"/>
    <p:sldId id="264" r:id="rId9"/>
    <p:sldId id="271" r:id="rId10"/>
    <p:sldId id="265" r:id="rId11"/>
    <p:sldId id="272"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8BF488-A059-4280-96BD-1304D9D36F3B}" type="datetimeFigureOut">
              <a:rPr lang="en-IN" smtClean="0"/>
              <a:t>07-08-2024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B90A1A-C3FF-4E26-82A3-0141211792F9}" type="slidenum">
              <a:rPr lang="en-IN" smtClean="0"/>
              <a:t>‹#›</a:t>
            </a:fld>
            <a:endParaRPr lang="en-IN"/>
          </a:p>
        </p:txBody>
      </p:sp>
    </p:spTree>
    <p:extLst>
      <p:ext uri="{BB962C8B-B14F-4D97-AF65-F5344CB8AC3E}">
        <p14:creationId xmlns:p14="http://schemas.microsoft.com/office/powerpoint/2010/main" val="3287612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FB90A1A-C3FF-4E26-82A3-0141211792F9}" type="slidenum">
              <a:rPr lang="en-IN" smtClean="0"/>
              <a:t>6</a:t>
            </a:fld>
            <a:endParaRPr lang="en-IN"/>
          </a:p>
        </p:txBody>
      </p:sp>
    </p:spTree>
    <p:extLst>
      <p:ext uri="{BB962C8B-B14F-4D97-AF65-F5344CB8AC3E}">
        <p14:creationId xmlns:p14="http://schemas.microsoft.com/office/powerpoint/2010/main" val="2936554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E5D17-6435-1864-9EB2-7C09805D01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B76A5FF-E7B5-C97E-2FC8-BE5C41EAA7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9657409-6CE7-C9F4-2A02-B7D4376A96D4}"/>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B58FB75-A365-0D84-A772-6B93BB7075A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12C87A-016C-2C82-F143-976A45150D7F}"/>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7380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5A15B-A86F-8080-E55A-CC5BEA00CBA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68C7A18-3094-8D6B-45B5-1B00FEDCE9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E3DEC8B-96FB-75FF-8A69-D9790E5AB7D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3884BF77-28C7-7268-58F8-7EB056CFAEB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850A7ED-437E-B2C9-DC0D-7C7A49667693}"/>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47779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86A53-73AF-63BF-5ADC-CB9D895476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4897EA3-5438-8BD2-8F96-C1E8301962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7BF91E-B577-8301-7C5E-A09DFAC3957D}"/>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DBD8A9C-FFA5-CB39-3AA2-9D736FFD9D0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D5502A7-7BA9-F69C-F234-355419369539}"/>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87723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4834F-3BE5-65F4-5407-36DA357398B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B5FA807-06C7-3A39-2004-0B4763270E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1668B96-7EF6-D872-65B5-58CE742C0A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C079E2B-E10B-B97A-39D7-AC0A0E6CADB6}"/>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E78E68A6-85C2-B2E6-1FD5-C2D1591ACE2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A6367CB-E343-3741-4B89-FD4FC0D120C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183618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B6FDB-34F4-6086-5E52-6FB12FDE629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EFB97D0-4957-245A-EAE7-4EC5D5F69B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C35355-1654-B024-293E-054595FD2C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9803C4D-90AE-39EB-0C29-7E2E4DDE88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6A2C6F-C138-298D-06D2-5D7E8807E2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F7E339F-F1E6-A8FE-AE17-9739C8886A45}"/>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8" name="Footer Placeholder 7">
            <a:extLst>
              <a:ext uri="{FF2B5EF4-FFF2-40B4-BE49-F238E27FC236}">
                <a16:creationId xmlns:a16="http://schemas.microsoft.com/office/drawing/2014/main" id="{7EEA7E09-27D9-92E6-2B97-739F08EF5FD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F6BE5241-751B-49B1-3080-ACC7499EC53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969849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294FD-B80D-36DB-3F9B-0F74F96F3FF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E94A06D-055B-5B05-A9C7-CA351E802B3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4" name="Footer Placeholder 3">
            <a:extLst>
              <a:ext uri="{FF2B5EF4-FFF2-40B4-BE49-F238E27FC236}">
                <a16:creationId xmlns:a16="http://schemas.microsoft.com/office/drawing/2014/main" id="{76094505-35AF-7639-C19E-09FE35F72FF3}"/>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011869A-A785-40E6-D4C2-2B09A6484C30}"/>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574016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25B9DC-EA18-DBF9-63A7-ADB8C5AEE5D2}"/>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3" name="Footer Placeholder 2">
            <a:extLst>
              <a:ext uri="{FF2B5EF4-FFF2-40B4-BE49-F238E27FC236}">
                <a16:creationId xmlns:a16="http://schemas.microsoft.com/office/drawing/2014/main" id="{F564D707-17B3-8B85-91AC-7E71AE47DBE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F58D474-296C-CDAA-7518-4B8A2D00652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2118824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4D049-D09F-9D79-20BC-FE714083D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6AC7AB2-43DB-F904-6212-C941B04672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5C7C7DE-2385-60F4-25A9-877FEC37F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8DC85A-69C5-4991-88A4-0B0BADBF2353}"/>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7189DEAA-4CD2-5622-45D3-5B4CA3E3E71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DAAAB81-AB1C-A7EB-60D1-8C46CDDA706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785007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53852-A379-979A-09E0-0A76442367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E21B567-AF4E-858F-D386-1D231D1A9E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152F03C1-4D4A-1AEA-583C-50531E107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95127B-FCEF-D028-1EBF-C2D920432F8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415ABC93-DC2F-E821-E8A3-E739DAC5C49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77337F-91BF-10E4-CF55-ED6FA9E2AD4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42436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82D7-92D9-A4E0-4209-DEDD7B979A4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B874AF7-AFDB-83C8-F90C-5F2266F6F6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86C0310-407D-7452-2881-708C3B5C667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F14E8F7-8517-58A1-F2CE-7E00E0F0E55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181468-DA13-FF57-5CB9-714F56B5A077}"/>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844982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B27DF8-462C-6E1B-1BCC-D7CDDA9F23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423F360-421A-BB83-D3EE-6FDE8FDAAF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E2A773B-EE5D-9930-B79C-4F087111190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B7181035-A24B-C0C7-0A68-C9AD377D62F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45F478F-CE5B-5C55-4416-DE5B7C7C833D}"/>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8608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F62B70-1594-64EF-1272-7CFCDD747A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8B7EDEF-92D5-5028-1D3F-B5237938F4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2080194-7E85-F749-2E20-F0786D05D3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98D7846-13E3-68DC-A6EB-06A106E36D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CDDD50C8-2DA9-5956-FA34-2651ABB61F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31D3B7-ED05-47EE-A97F-265DA5D16655}" type="slidenum">
              <a:rPr lang="en-IN" smtClean="0"/>
              <a:t>‹#›</a:t>
            </a:fld>
            <a:endParaRPr lang="en-IN"/>
          </a:p>
        </p:txBody>
      </p:sp>
    </p:spTree>
    <p:extLst>
      <p:ext uri="{BB962C8B-B14F-4D97-AF65-F5344CB8AC3E}">
        <p14:creationId xmlns:p14="http://schemas.microsoft.com/office/powerpoint/2010/main" val="3439424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F635F-8101-6647-366A-3D285D2C04B5}"/>
              </a:ext>
            </a:extLst>
          </p:cNvPr>
          <p:cNvSpPr>
            <a:spLocks noGrp="1"/>
          </p:cNvSpPr>
          <p:nvPr>
            <p:ph type="title"/>
          </p:nvPr>
        </p:nvSpPr>
        <p:spPr>
          <a:xfrm>
            <a:off x="838200" y="777107"/>
            <a:ext cx="10515600" cy="1325563"/>
          </a:xfrm>
        </p:spPr>
        <p:txBody>
          <a:bodyPr>
            <a:normAutofit fontScale="90000"/>
          </a:bodyPr>
          <a:lstStyle/>
          <a:p>
            <a:pPr algn="ctr"/>
            <a:r>
              <a:rPr lang="en-US" sz="2800" b="1" dirty="0">
                <a:effectLst/>
                <a:latin typeface="Times New Roman" panose="02020603050405020304" pitchFamily="18" charset="0"/>
                <a:ea typeface="Times New Roman" panose="02020603050405020304" pitchFamily="18" charset="0"/>
              </a:rPr>
              <a:t>Integrating Advanced Sensor Technologies in Embedded Systems: Techniques for Signal Processing, Data Fusion, Sensor Calibration, and Real-Time Analytics for Enhanced System Performance and Accuracy</a:t>
            </a:r>
            <a:endParaRPr lang="en-IN" sz="8800" dirty="0"/>
          </a:p>
        </p:txBody>
      </p:sp>
      <p:graphicFrame>
        <p:nvGraphicFramePr>
          <p:cNvPr id="9" name="Table 8">
            <a:extLst>
              <a:ext uri="{FF2B5EF4-FFF2-40B4-BE49-F238E27FC236}">
                <a16:creationId xmlns:a16="http://schemas.microsoft.com/office/drawing/2014/main" id="{2DF88F46-B593-1086-7448-9A2256A61B11}"/>
              </a:ext>
            </a:extLst>
          </p:cNvPr>
          <p:cNvGraphicFramePr>
            <a:graphicFrameLocks noGrp="1"/>
          </p:cNvGraphicFramePr>
          <p:nvPr>
            <p:extLst>
              <p:ext uri="{D42A27DB-BD31-4B8C-83A1-F6EECF244321}">
                <p14:modId xmlns:p14="http://schemas.microsoft.com/office/powerpoint/2010/main" val="3276376217"/>
              </p:ext>
            </p:extLst>
          </p:nvPr>
        </p:nvGraphicFramePr>
        <p:xfrm>
          <a:off x="3097488" y="3381270"/>
          <a:ext cx="5997024" cy="1412621"/>
        </p:xfrm>
        <a:graphic>
          <a:graphicData uri="http://schemas.openxmlformats.org/drawingml/2006/table">
            <a:tbl>
              <a:tblPr>
                <a:tableStyleId>{5C22544A-7EE6-4342-B048-85BDC9FD1C3A}</a:tableStyleId>
              </a:tblPr>
              <a:tblGrid>
                <a:gridCol w="5997024">
                  <a:extLst>
                    <a:ext uri="{9D8B030D-6E8A-4147-A177-3AD203B41FA5}">
                      <a16:colId xmlns:a16="http://schemas.microsoft.com/office/drawing/2014/main" val="2885166181"/>
                    </a:ext>
                  </a:extLst>
                </a:gridCol>
              </a:tblGrid>
              <a:tr h="0">
                <a:tc>
                  <a:txBody>
                    <a:bodyPr/>
                    <a:lstStyle/>
                    <a:p>
                      <a:pPr algn="ctr">
                        <a:lnSpc>
                          <a:spcPct val="115000"/>
                        </a:lnSpc>
                        <a:spcAft>
                          <a:spcPts val="1000"/>
                        </a:spcAft>
                      </a:pPr>
                      <a:r>
                        <a:rPr lang="en-US" sz="1800" b="1" dirty="0">
                          <a:effectLst/>
                          <a:latin typeface="Times New Roman" panose="02020603050405020304" pitchFamily="18" charset="0"/>
                          <a:cs typeface="Times New Roman" panose="02020603050405020304" pitchFamily="18" charset="0"/>
                        </a:rPr>
                        <a:t>D. Shekar Goud, Assistant Professor</a:t>
                      </a:r>
                      <a:endParaRPr lang="en-IN" sz="1800" b="1"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800" dirty="0">
                          <a:effectLst/>
                          <a:latin typeface="Times New Roman" panose="02020603050405020304" pitchFamily="18" charset="0"/>
                          <a:cs typeface="Times New Roman" panose="02020603050405020304" pitchFamily="18" charset="0"/>
                        </a:rPr>
                        <a:t>Department of Electronics and Communication Engineering</a:t>
                      </a:r>
                      <a:endParaRPr lang="en-IN" sz="1800" dirty="0">
                        <a:effectLst/>
                        <a:latin typeface="Times New Roman" panose="02020603050405020304" pitchFamily="18" charset="0"/>
                        <a:cs typeface="Times New Roman" panose="02020603050405020304" pitchFamily="18" charset="0"/>
                      </a:endParaRPr>
                    </a:p>
                    <a:p>
                      <a:pPr algn="ctr">
                        <a:lnSpc>
                          <a:spcPct val="115000"/>
                        </a:lnSpc>
                        <a:spcAft>
                          <a:spcPts val="1000"/>
                        </a:spcAft>
                      </a:pPr>
                      <a:r>
                        <a:rPr lang="en-US" sz="1800" dirty="0">
                          <a:effectLst/>
                          <a:latin typeface="Times New Roman" panose="02020603050405020304" pitchFamily="18" charset="0"/>
                          <a:cs typeface="Times New Roman" panose="02020603050405020304" pitchFamily="18" charset="0"/>
                        </a:rPr>
                        <a:t>Ellenki College of Engineering and Technology, Hyderabad</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8745" marR="118745" marT="118745" marB="118745"/>
                </a:tc>
                <a:extLst>
                  <a:ext uri="{0D108BD9-81ED-4DB2-BD59-A6C34878D82A}">
                    <a16:rowId xmlns:a16="http://schemas.microsoft.com/office/drawing/2014/main" val="144966374"/>
                  </a:ext>
                </a:extLst>
              </a:tr>
            </a:tbl>
          </a:graphicData>
        </a:graphic>
      </p:graphicFrame>
    </p:spTree>
    <p:extLst>
      <p:ext uri="{BB962C8B-B14F-4D97-AF65-F5344CB8AC3E}">
        <p14:creationId xmlns:p14="http://schemas.microsoft.com/office/powerpoint/2010/main" val="2396176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083AE-0D98-37C3-BAB4-65DF7290325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ABSTRACT</a:t>
            </a:r>
            <a:endParaRPr lang="en-IN" dirty="0"/>
          </a:p>
        </p:txBody>
      </p:sp>
      <p:sp>
        <p:nvSpPr>
          <p:cNvPr id="3" name="Content Placeholder 2">
            <a:extLst>
              <a:ext uri="{FF2B5EF4-FFF2-40B4-BE49-F238E27FC236}">
                <a16:creationId xmlns:a16="http://schemas.microsoft.com/office/drawing/2014/main" id="{E3DA6F7C-DD16-1F2D-F1B8-62B5DBCA7060}"/>
              </a:ext>
            </a:extLst>
          </p:cNvPr>
          <p:cNvSpPr>
            <a:spLocks noGrp="1"/>
          </p:cNvSpPr>
          <p:nvPr>
            <p:ph idx="1"/>
          </p:nvPr>
        </p:nvSpPr>
        <p:spPr/>
        <p:txBody>
          <a:bodyPr>
            <a:normAutofit fontScale="850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Integrating advanced sensor technologies into embedded systems is crucial for enhancing their performance and accuracy in diverse applications such as automotive, aerospace, healthcare, and industrial automation. Key to this integration are sophisticated techniques in signal processing, data fusion, sensor calibration, and real-time analytics. Signal processing methods like digital filtering, Fourier transforms, and wavelet analysis are essential for mitigating noise, extracting relevant features, and improving signal integrity. These techniques convert raw sensor outputs into usable data formats, facilitating accurate interpretation and decision-making. Data fusion, which involves integrating information from multiple sensors, is vital for enhancing the reliability and accuracy of system perception. Techniques such as Kalman filtering, Bayesian networks, and machine learning algorithms enable the synthesis of data from various sources, providing a comprehensive and accurate understanding of the monitored environment. In parallel, sensor calibration ensures consistent and accurate sensor readings over time through static and dynamic methods, including reference standards, automated routines, and adaptive algorithms that adjust parameters in real time. Proper calibration is crucial for maintaining precision and reliability, particularly in long-term deployments.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Real-time analytics is critical for processing and interpreting sensor data on-the-fly. Edge computing and real-time data processing frameworks enable immediate analysis and response by leveraging advancements in microcontroller capabilities, low-latency communication protocols, and efficient algorithms. These systems provide prompt and accurate insights, enhancing decision-making in time-sensitive applications. By integrating robust signal processing, data fusion, calibration, and real-time analytics, embedded systems achieve higher precision, reliability, and efficiency, leading to significant improvements in overall system performance. This paper aims to offer practical guidelines and insights for engineers and researchers in the field of embedded systems and sensor technology integration.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8841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17C28-E71D-C91A-57FA-734ACDA59BF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rPr>
              <a:t>INTRODUCTION</a:t>
            </a:r>
            <a:endParaRPr lang="en-IN" dirty="0"/>
          </a:p>
        </p:txBody>
      </p:sp>
      <p:sp>
        <p:nvSpPr>
          <p:cNvPr id="3" name="Content Placeholder 2">
            <a:extLst>
              <a:ext uri="{FF2B5EF4-FFF2-40B4-BE49-F238E27FC236}">
                <a16:creationId xmlns:a16="http://schemas.microsoft.com/office/drawing/2014/main" id="{1735B058-586A-7374-CA43-130D9C0C1B57}"/>
              </a:ext>
            </a:extLst>
          </p:cNvPr>
          <p:cNvSpPr>
            <a:spLocks noGrp="1"/>
          </p:cNvSpPr>
          <p:nvPr>
            <p:ph idx="1"/>
          </p:nvPr>
        </p:nvSpPr>
        <p:spPr/>
        <p:txBody>
          <a:bodyPr>
            <a:normAutofit fontScale="850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rapid advancement of sensor technologies has revolutionized the capabilities of embedded systems, enabling them to perform more complex tasks with greater precision and reliability. Embedded systems, which are specialized computing systems designed to perform dedicated functions, are increasingly reliant on a network of sensors to collect and process data from their environment. This reliance underscores the necessity for advanced techniques in signal processing, data fusion, sensor calibration, and real-time analytics to optimize the performance and accuracy of these systems.</a:t>
            </a: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Signal processing techniques are essential for converting raw sensor data into meaningful information. By employing methods such as digital filtering, Fourier transforms, and wavelet analysis, noise can be reduced, and relevant features can be extracted, thus enhancing the integrity of the sensor data. Effective signal processing is crucial for accurate data interpretation and subsequent decision-making processes.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Equally important is the integration of data from multiple sensors, known as data fusion. This process leverages techniques like Kalman filtering, Bayesian networks, and machine learning algorithms to synthesize information from diverse sources, resulting in a more comprehensive and accurate depiction of the monitored environment. Additionally, maintaining the accuracy of sensor readings through rigorous sensor calibration, both static and dynamic, ensures the long-term reliability and precision of the system. Real-time analytics further enhance the system’s capabilities by enabling immediate data processing and response, utilizing edge computing and advanced microcontroller functionalities. This integration of advanced sensor technologies and techniques is critical for the development of high-performance embedded systems across various industries.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280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ensors | Free Full-Text | Cyber&amp;ndash;Physical Distributed Intelligent  Motor Fault Detection">
            <a:extLst>
              <a:ext uri="{FF2B5EF4-FFF2-40B4-BE49-F238E27FC236}">
                <a16:creationId xmlns:a16="http://schemas.microsoft.com/office/drawing/2014/main" id="{41E1FE8A-93F1-1C0A-1091-5281B43FCD1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9678" y="1312113"/>
            <a:ext cx="7772643" cy="4233773"/>
          </a:xfrm>
          <a:prstGeom prst="rect">
            <a:avLst/>
          </a:prstGeom>
          <a:noFill/>
          <a:ln>
            <a:noFill/>
          </a:ln>
        </p:spPr>
      </p:pic>
    </p:spTree>
    <p:extLst>
      <p:ext uri="{BB962C8B-B14F-4D97-AF65-F5344CB8AC3E}">
        <p14:creationId xmlns:p14="http://schemas.microsoft.com/office/powerpoint/2010/main" val="3212255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5DF06-BBA8-1008-F45A-F935694A92BC}"/>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LITERATURE REVIEW</a:t>
            </a:r>
            <a:endParaRPr lang="en-IN" dirty="0"/>
          </a:p>
        </p:txBody>
      </p:sp>
      <p:sp>
        <p:nvSpPr>
          <p:cNvPr id="3" name="Content Placeholder 2">
            <a:extLst>
              <a:ext uri="{FF2B5EF4-FFF2-40B4-BE49-F238E27FC236}">
                <a16:creationId xmlns:a16="http://schemas.microsoft.com/office/drawing/2014/main" id="{B6A758F2-299C-28D6-D9D4-A79800C4F98D}"/>
              </a:ext>
            </a:extLst>
          </p:cNvPr>
          <p:cNvSpPr>
            <a:spLocks noGrp="1"/>
          </p:cNvSpPr>
          <p:nvPr>
            <p:ph idx="1"/>
          </p:nvPr>
        </p:nvSpPr>
        <p:spPr>
          <a:xfrm>
            <a:off x="838200" y="1402838"/>
            <a:ext cx="10515600" cy="4351338"/>
          </a:xfrm>
        </p:spPr>
        <p:txBody>
          <a:bodyPr>
            <a:noAutofit/>
          </a:bodyPr>
          <a:lstStyle/>
          <a:p>
            <a:pPr algn="just">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The integration of advanced sensor technologies into embedded systems has been the focus of extensive research, reflecting its critical role in enhancing system performance and accuracy. Signal processing, a foundational aspect of this integration, has seen significant advancements. Digital filtering, including finite impulse response (FIR) and infinite impulse response (IIR) filters, has been widely studied for its effectiveness in noise reduction and signal enhancement. Works by Mitra (2006) and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Ifeachor</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and Jervis (2002) have provided comprehensive frameworks for these techniques, emphasizing their applicability in real-time systems. Additionally, the use of Fourier transforms and wavelet analysis for feature extraction has been well-documented, with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Mallat's</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(1999) seminal work on wavelets offering deep insights into multiresolution signal analysis.</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Data fusion, another critical component, has evolved with the incorporation of sophisticated algorithms that enhance the reliability and accuracy of embedded systems. Kalman filtering, a recursive solution to the linear quadratic estimation problem, has been extensively researched and applied in various fields, including robotics and aerospace. </a:t>
            </a:r>
            <a:r>
              <a:rPr lang="en-US" sz="1400" dirty="0" err="1">
                <a:effectLst/>
                <a:latin typeface="Times New Roman" panose="02020603050405020304" pitchFamily="18" charset="0"/>
                <a:ea typeface="Times New Roman" panose="02020603050405020304" pitchFamily="18" charset="0"/>
                <a:cs typeface="Times New Roman" panose="02020603050405020304" pitchFamily="18" charset="0"/>
              </a:rPr>
              <a:t>Thrun</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et al. (2005) provide a thorough exploration of its application in probabilistic robotics. Bayesian networks, which offer a probabilistic graphical model for data fusion, have been explored by researchers like Pearl (1988) and Jensen (2001), who discuss their use in decision-making under uncertainty. More recently, machine learning algorithms have been employed for data fusion, leveraging large datasets to improve system accuracy and reliability. The works of Bishop (2006) and Murphy (2012) offer foundational knowledge on machine learning techniques applicable to sensor data fusion.</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Collectively, these studies underscore the importance of integrating advanced sensor technologies in embedded systems. The convergence of robust signal processing techniques, sophisticated data fusion algorithms, precise sensor calibration methods, and real-time analytics frameworks forms the backbone of modern high-performance embedded systems. This literature review highlights the progress made in each of these areas and sets the stage for further exploration and innovation in the field.</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818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31D0C-677E-B35A-AA89-C2FAB3BC17D8}"/>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rPr>
              <a:t>PROJECT OBJECTIVES</a:t>
            </a:r>
            <a:endParaRPr lang="en-IN" dirty="0"/>
          </a:p>
        </p:txBody>
      </p:sp>
      <p:sp>
        <p:nvSpPr>
          <p:cNvPr id="3" name="Content Placeholder 2">
            <a:extLst>
              <a:ext uri="{FF2B5EF4-FFF2-40B4-BE49-F238E27FC236}">
                <a16:creationId xmlns:a16="http://schemas.microsoft.com/office/drawing/2014/main" id="{636B3FA3-7E81-0DF1-0F7C-A8B6F574B16C}"/>
              </a:ext>
            </a:extLst>
          </p:cNvPr>
          <p:cNvSpPr>
            <a:spLocks noGrp="1"/>
          </p:cNvSpPr>
          <p:nvPr>
            <p:ph idx="1"/>
          </p:nvPr>
        </p:nvSpPr>
        <p:spPr>
          <a:xfrm>
            <a:off x="838200" y="1424572"/>
            <a:ext cx="10515600" cy="4351338"/>
          </a:xfrm>
        </p:spPr>
        <p:txBody>
          <a:bodyPr>
            <a:noAutofit/>
          </a:bodyPr>
          <a:lstStyle/>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Develop and implement advanced signal processing methods, including digital filtering, Fourier transforms, and wavelet analysis, to improve the accuracy and integrity of raw sensor data in embedded systems.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Investigate and apply sophisticated data fusion techniques such as Kalman filtering, Bayesian networks, and machine learning algorithms to integrate information from multiple sensors, enhancing the reliability and comprehensiveness of system data.</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Design and validate both static and dynamic calibration techniques to ensure the long-term accuracy and consistency of sensor readings, employing adaptive algorithms for real-time parameter adjustments.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Develop and integrate real-time analytics frameworks utilizing edge computing and advanced microcontroller capabilities to enable immediate processing, analysis, and response to sensor data, thereby improving decision-making in time-sensitive applications.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Conduct thorough testing and validation of the integrated system to assess improvements in performance and accuracy, ensuring that the enhancements in signal processing, data fusion, calibration, and real-time analytics translate into tangible benefits.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Compile and disseminate findings, methodologies, and best practices to offer practical guidelines for engineers and researchers working on the integration of advanced sensor technologies in embedded systems.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Identify and analyze potential applications of the enhanced embedded systems in various industries such as automotive, aerospace, healthcare, and industrial automation, demonstrating the practical benefits and adaptability of the developed techniques.</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20000"/>
              </a:lnSpc>
              <a:spcAft>
                <a:spcPts val="1000"/>
              </a:spcAf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Establish a foundation for ongoing research and development by identifying gaps in current knowledge and proposing new directions for future exploration in the field of advanced sensor technologies and embedded systems integration.</a:t>
            </a: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833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815F-88BC-085D-724F-98EF2E470F4E}"/>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dirty="0"/>
          </a:p>
        </p:txBody>
      </p:sp>
      <p:sp>
        <p:nvSpPr>
          <p:cNvPr id="3" name="Content Placeholder 2">
            <a:extLst>
              <a:ext uri="{FF2B5EF4-FFF2-40B4-BE49-F238E27FC236}">
                <a16:creationId xmlns:a16="http://schemas.microsoft.com/office/drawing/2014/main" id="{BD271729-5255-7FDC-760F-1EEB7BEEC76B}"/>
              </a:ext>
            </a:extLst>
          </p:cNvPr>
          <p:cNvSpPr>
            <a:spLocks noGrp="1"/>
          </p:cNvSpPr>
          <p:nvPr>
            <p:ph idx="1"/>
          </p:nvPr>
        </p:nvSpPr>
        <p:spPr>
          <a:xfrm>
            <a:off x="838200" y="1353677"/>
            <a:ext cx="11206316" cy="5139198"/>
          </a:xfrm>
        </p:spPr>
        <p:txBody>
          <a:bodyPr>
            <a:noAutofit/>
          </a:bodyPr>
          <a:lstStyle/>
          <a:p>
            <a:pPr algn="just">
              <a:lnSpc>
                <a:spcPct val="115000"/>
              </a:lnSpc>
              <a:spcAft>
                <a:spcPts val="100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1. Literature Review and Theoretical Framework</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 Conduct a comprehensive literature review to identify existing techniques and methodologies in signal processing, data fusion, sensor calibration, and real-time analytics. Develop a theoretical framework based on the findings to guide the design and implementation of advanced techniques in embedded systems.</a:t>
            </a:r>
            <a:endParaRPr lang="en-IN"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2. Design and Development of Signal Processing Algorithms</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 Identify and select appropriate signal processing techniques such as digital filtering, Fourier transforms, and wavelet analysis.   - Develop algorithms tailored to the specific requirements of embedded systems.   - Simulate and test these algorithms using software tools like MATLAB or Python to evaluate their effectiveness in noise reduction and feature extraction.</a:t>
            </a:r>
          </a:p>
          <a:p>
            <a:pPr algn="just">
              <a:lnSpc>
                <a:spcPct val="115000"/>
              </a:lnSpc>
              <a:spcAft>
                <a:spcPts val="100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3. Implementation of Data Fusion Techniques</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 Select suitable data fusion methods including Kalman filtering, Bayesian networks, and machine learning algorithms.   - Develop and implement these algorithms within an embedded system environment.   - Perform simulations to test the integration of multiple sensor data sources, assessing improvements in data reliability and accuracy.</a:t>
            </a:r>
            <a:endParaRPr lang="en-IN"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600" b="1" dirty="0">
                <a:effectLst/>
                <a:latin typeface="Times New Roman" panose="02020603050405020304" pitchFamily="18" charset="0"/>
                <a:ea typeface="Times New Roman" panose="02020603050405020304" pitchFamily="18" charset="0"/>
                <a:cs typeface="Times New Roman" panose="02020603050405020304" pitchFamily="18" charset="0"/>
              </a:rPr>
              <a:t>4. Development of Sensor Calibration Methods</a:t>
            </a:r>
            <a:r>
              <a:rPr lang="en-US" sz="1600" dirty="0">
                <a:effectLst/>
                <a:latin typeface="Times New Roman" panose="02020603050405020304" pitchFamily="18" charset="0"/>
                <a:ea typeface="Times New Roman" panose="02020603050405020304" pitchFamily="18" charset="0"/>
                <a:cs typeface="Times New Roman" panose="02020603050405020304" pitchFamily="18" charset="0"/>
              </a:rPr>
              <a:t>   - Design static and dynamic calibration protocols, incorporating both traditional reference standards and adaptive algorithms.   - Implement these calibration techniques in the embedded system.   - Conduct controlled experiments to validate the accuracy and consistency of sensor readings over time.</a:t>
            </a:r>
            <a:endParaRPr lang="en-IN" sz="1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endParaRPr lang="en-IN"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022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E05E-F44D-1DF0-A433-2DBE97176871}"/>
              </a:ext>
            </a:extLst>
          </p:cNvPr>
          <p:cNvSpPr>
            <a:spLocks noGrp="1"/>
          </p:cNvSpPr>
          <p:nvPr>
            <p:ph type="title"/>
          </p:nvPr>
        </p:nvSpPr>
        <p:spPr/>
        <p:txBody>
          <a:bodyPr>
            <a:normAutofit/>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sz="1800" dirty="0"/>
          </a:p>
        </p:txBody>
      </p:sp>
      <p:pic>
        <p:nvPicPr>
          <p:cNvPr id="4" name="Picture 3">
            <a:extLst>
              <a:ext uri="{FF2B5EF4-FFF2-40B4-BE49-F238E27FC236}">
                <a16:creationId xmlns:a16="http://schemas.microsoft.com/office/drawing/2014/main" id="{FB91C315-D078-1EBA-8619-9D8529FBF1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3193" y="1831028"/>
            <a:ext cx="8585613" cy="3195944"/>
          </a:xfrm>
          <a:prstGeom prst="rect">
            <a:avLst/>
          </a:prstGeom>
          <a:noFill/>
          <a:ln>
            <a:noFill/>
          </a:ln>
        </p:spPr>
      </p:pic>
    </p:spTree>
    <p:extLst>
      <p:ext uri="{BB962C8B-B14F-4D97-AF65-F5344CB8AC3E}">
        <p14:creationId xmlns:p14="http://schemas.microsoft.com/office/powerpoint/2010/main" val="2192319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815F-88BC-085D-724F-98EF2E470F4E}"/>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dirty="0"/>
          </a:p>
        </p:txBody>
      </p:sp>
      <p:sp>
        <p:nvSpPr>
          <p:cNvPr id="3" name="Content Placeholder 2">
            <a:extLst>
              <a:ext uri="{FF2B5EF4-FFF2-40B4-BE49-F238E27FC236}">
                <a16:creationId xmlns:a16="http://schemas.microsoft.com/office/drawing/2014/main" id="{BD271729-5255-7FDC-760F-1EEB7BEEC76B}"/>
              </a:ext>
            </a:extLst>
          </p:cNvPr>
          <p:cNvSpPr>
            <a:spLocks noGrp="1"/>
          </p:cNvSpPr>
          <p:nvPr>
            <p:ph idx="1"/>
          </p:nvPr>
        </p:nvSpPr>
        <p:spPr>
          <a:xfrm>
            <a:off x="838200" y="1353677"/>
            <a:ext cx="11206316" cy="5139198"/>
          </a:xfrm>
        </p:spPr>
        <p:txBody>
          <a:bodyPr>
            <a:noAutofit/>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5. Integration of Real-Time Analytics Frameworks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 Design real-time analytics frameworks utilizing edge computing concepts and advanced microcontroller capabilities.   - Develop algorithms for immediate data processing, analysis, and response.   - Integrate these frameworks into the embedded system and perform real-time testing to ensure low-latency and high-performance operation.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6. System Testing and Validation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 Develop a comprehensive testing plan to evaluate the overall system performance and accuracy.   - Conduct a series of controlled experiments and real-world tests to assess the effectiveness of the integrated techniques.   - Analyze the results to identify any areas for improvement and optimize the system accordingly.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7. Industry-Specific Application Analysis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 Identify potential applications in various industries such as automotive, aerospace, healthcare, and industrial automation.   - Develop case studies or prototypes to demonstrate the practical benefits of the enhanced embedded systems.   - Collaborate with industry partners to validate the system in real-world scenarios.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4299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C8450-5372-1206-8ADE-CEC7AAE4286A}"/>
              </a:ext>
            </a:extLst>
          </p:cNvPr>
          <p:cNvSpPr>
            <a:spLocks noGrp="1"/>
          </p:cNvSpPr>
          <p:nvPr>
            <p:ph type="title"/>
          </p:nvPr>
        </p:nvSpPr>
        <p:spPr/>
        <p:txBody>
          <a:bodyPr>
            <a:normAutofit/>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TECHNICAL ANALYSIS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85AFAB1-D6DA-00AD-6E12-B54E87EC6F5F}"/>
              </a:ext>
            </a:extLst>
          </p:cNvPr>
          <p:cNvSpPr txBox="1"/>
          <p:nvPr/>
        </p:nvSpPr>
        <p:spPr>
          <a:xfrm>
            <a:off x="838200" y="1490630"/>
            <a:ext cx="10146890" cy="4726230"/>
          </a:xfrm>
          <a:prstGeom prst="rect">
            <a:avLst/>
          </a:prstGeom>
          <a:noFill/>
        </p:spPr>
        <p:txBody>
          <a:bodyPr wrap="square">
            <a:spAutoFit/>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Signal Processing: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project leverages advanced signal processing techniques, such as digital filtering, Fourier transforms, and wavelet analysis, to improve the quality of raw sensor data. These methods are critical for mitigating noise and extracting relevant features, ensuring that the data fed into the system is both accurate and reliable.</a:t>
            </a:r>
          </a:p>
          <a:p>
            <a:pPr algn="just">
              <a:lnSpc>
                <a:spcPct val="115000"/>
              </a:lnSpc>
              <a:spcAft>
                <a:spcPts val="1000"/>
              </a:spcAft>
            </a:pP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Data Fusion: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integration of data from multiple sensors is addressed through the use of Kalman filtering, Bayesian networks, and machine learning algorithms. These techniques enable the synthesis of diverse data sources, providing a more comprehensive and accurate picture of the monitored environment.</a:t>
            </a:r>
          </a:p>
          <a:p>
            <a:pPr algn="just">
              <a:lnSpc>
                <a:spcPct val="115000"/>
              </a:lnSpc>
              <a:spcAft>
                <a:spcPts val="1000"/>
              </a:spcAft>
            </a:pP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Real-Time Analytics: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implementation of real-time analytics frameworks utilizing edge computing and advanced microcontroller capabilities is crucial for immediate data processing and decision-making. These frameworks are designed to handle the low-latency requirements of real-time applications, enabling the system to quickly analyze sensor data and respond appropriately. </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66716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C8450-5372-1206-8ADE-CEC7AAE4286A}"/>
              </a:ext>
            </a:extLst>
          </p:cNvPr>
          <p:cNvSpPr>
            <a:spLocks noGrp="1"/>
          </p:cNvSpPr>
          <p:nvPr>
            <p:ph type="title"/>
          </p:nvPr>
        </p:nvSpPr>
        <p:spPr/>
        <p:txBody>
          <a:bodyPr>
            <a:normAutofit/>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TECHNICAL ANALYSIS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85AFAB1-D6DA-00AD-6E12-B54E87EC6F5F}"/>
              </a:ext>
            </a:extLst>
          </p:cNvPr>
          <p:cNvSpPr txBox="1"/>
          <p:nvPr/>
        </p:nvSpPr>
        <p:spPr>
          <a:xfrm>
            <a:off x="838200" y="1402139"/>
            <a:ext cx="10146890" cy="1022459"/>
          </a:xfrm>
          <a:prstGeom prst="rect">
            <a:avLst/>
          </a:prstGeom>
          <a:noFill/>
        </p:spPr>
        <p:txBody>
          <a:bodyPr wrap="square">
            <a:spAutoFit/>
          </a:bodyPr>
          <a:lstStyle/>
          <a:p>
            <a:pPr algn="just">
              <a:lnSpc>
                <a:spcPct val="115000"/>
              </a:lnSpc>
              <a:spcAft>
                <a:spcPts val="100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Sensor Calibration: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To maintain accuracy over time, both static and dynamic calibration methods are employed. Static calibration involves the use of reference standards in controlled environments, while dynamic calibration adapts sensor parameters in real-time based on changing conditions.</a:t>
            </a:r>
          </a:p>
        </p:txBody>
      </p:sp>
      <p:pic>
        <p:nvPicPr>
          <p:cNvPr id="3" name="Picture 2" descr="Industrial camera model positioned on an effector for automated tool center  point calibration | Scientific Reports">
            <a:extLst>
              <a:ext uri="{FF2B5EF4-FFF2-40B4-BE49-F238E27FC236}">
                <a16:creationId xmlns:a16="http://schemas.microsoft.com/office/drawing/2014/main" id="{B3078D43-D219-F6C4-AC69-C175B8E2453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2209" y="2813100"/>
            <a:ext cx="4547581" cy="2889609"/>
          </a:xfrm>
          <a:prstGeom prst="rect">
            <a:avLst/>
          </a:prstGeom>
          <a:noFill/>
          <a:ln>
            <a:noFill/>
          </a:ln>
        </p:spPr>
      </p:pic>
    </p:spTree>
    <p:extLst>
      <p:ext uri="{BB962C8B-B14F-4D97-AF65-F5344CB8AC3E}">
        <p14:creationId xmlns:p14="http://schemas.microsoft.com/office/powerpoint/2010/main" val="1584742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2199-69ED-2EB7-F140-5B138CA2E9F5}"/>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dirty="0"/>
          </a:p>
        </p:txBody>
      </p:sp>
      <p:sp>
        <p:nvSpPr>
          <p:cNvPr id="3" name="Content Placeholder 2">
            <a:extLst>
              <a:ext uri="{FF2B5EF4-FFF2-40B4-BE49-F238E27FC236}">
                <a16:creationId xmlns:a16="http://schemas.microsoft.com/office/drawing/2014/main" id="{2729116C-A051-BF76-901F-0D8D581EBA91}"/>
              </a:ext>
            </a:extLst>
          </p:cNvPr>
          <p:cNvSpPr>
            <a:spLocks noGrp="1"/>
          </p:cNvSpPr>
          <p:nvPr>
            <p:ph idx="1"/>
          </p:nvPr>
        </p:nvSpPr>
        <p:spPr>
          <a:xfrm>
            <a:off x="838200" y="1412669"/>
            <a:ext cx="10515600" cy="5214273"/>
          </a:xfrm>
        </p:spPr>
        <p:txBody>
          <a:bodyPr>
            <a:normAutofit fontScale="850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integration of advanced sensor technologies in embedded systems represents a significant leap forward in enhancing system performance and accuracy across a variety of applications. Through the implementation of sophisticated signal processing techniques, robust data fusion algorithms, precise sensor calibration methods, and real-time analytics frameworks, this project has demonstrated substantial improvements in the reliability, precision, and efficiency of embedded systems.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Signal processing techniques such as digital filtering, Fourier transforms, and wavelet analysis have proven essential for mitigating noise and extracting valuable features from raw sensor data, thereby ensuring data integrity from the outset. The deployment of advanced data fusion methods, including Kalman filtering, Bayesian networks, and machine learning algorithms, has enabled the synthesis of diverse sensor inputs, resulting in a more comprehensive and accurate environmental understanding. Additionally, the incorporation of both static and dynamic sensor calibration techniques has maintained the long-term accuracy and consistency of sensor readings, adapting to changing conditions in real-time.</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real-time analytics frameworks, leveraging edge computing and advanced microcontroller capabilities, have facilitated immediate data processing and responsive decision-making. This has been particularly beneficial for time-sensitive applications, where prompt and accurate responses are critical. The thorough testing and validation of these integrated techniques have confirmed their effectiveness, paving the way for their application in industries such as automotive, aerospace, healthcare, and industrial automation.</a:t>
            </a: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conclusion, this project has successfully addressed the challenges associated with integrating advanced sensor technologies into embedded systems. By providing practical guidelines and insights, it offers valuable resources for engineers and researchers, fostering ongoing innovation in this field. The advancements achieved through this project have the potential to drive significant improvements in embedded system performance and accuracy, underscoring the importance of continued research and development in this area.</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8050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Mitra, S. K. (2006). Digital Signal Processing: A Computer-Based Approach. McGraw-Hill.</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Ifeachor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C., &amp; Jervis, B. W. (2002). Digital Signal Processing: A Practical Approach. Prentice Hall.</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Mallat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 (1999). A Wavelet Tour of Signal Processing. Academic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Thrun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Burgard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W., &amp; Fox, D. (2005). Probabilistic Robotics. MIT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Pearl, J. (1988). Probabilistic Reasoning in Intelligent Systems: Networks of Plausible Inference. Morgan Kaufmann.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Jensen, F. V. (2001). Bayesian Networks and Decision Graphs. Springer.</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Bishop, C. M. (2006). Pattern Recognition and Machine Learning. Springer.</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Murphy, K. P. (2012). Machine Learning: A Probabilistic Perspective. MIT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El-</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Diasty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 &amp;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Pagiatakis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 D. (2008). Calibration of MEMS-Based Inertial Sensors for Integrated Positioning, Navigation and Mapping Systems. Sensors, 8(3), 1662-1701.</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Shi, W., Cao, J., Zhang, Q., Li, Y., &amp; Xu, L. (2016). Edge Computing: Vision and Challenges. IEEE Internet of Things Journal, 3(5), 637-646.</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Gershenson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C., Fernández, N., &amp;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Terán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 (2004). Algorithmic Mechanisms of Real-Time Information Processing in Networked Embedded Systems. International Journal of Systems Science, 35(3), 145-156.</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Mitra, S. K., &amp; Kaiser, J. F. (1993). Handbook for Digital Signal Processing. Wiley-</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Interscience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Bar-Shalom, Y., &amp;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Fortmann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 E. (1988). Tracking and Data Association. Academic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0788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Welch, G., &amp; Bishop, G. (1995). An Introduction to the Kalman Filter. University of North Carolina at Chapel Hill.</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Van Trees, H. L. (2001). Detection, Estimation, and Modulation Theory, Part I. Wiley-</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Interscience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Carr, S. (2005). An Introduction to Neural Networks. MIT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Ren, L., Zhu, Y., &amp; Shen, H. (2019). Dynamic Calibration of Inertial Sensors Using Adaptive Algorithms. IEEE Transactions on Instrumentation and Measurement, 68(8), 2860-2870.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Solmaz</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G., &amp;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Özgüner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Ü. (2015). Sensor Fusion for Autonomous Vehicles Using Bayesian Networks. IEEE Transactions on Intelligent Vehicles, 1(1), 107-118.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Cormen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 H.,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Leiserson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C. E., Rivest, R. L., &amp; Stein, C. (2009). Introduction to Algorithms. MIT Press.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Karypis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G., &amp; Kumar, V. (1998). Fast and High-Quality Multilevel Scheme for Partitioning Irregular Graphs. SIAM Journal on Scientific Computing, 20(1), 359-392.</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Koch, K.-R. (1999). Parameter Estimation and Hypothesis Testing in Linear Models. Springer.</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Titterton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 H., &amp; Weston, J. L. (2004). Strapdown Inertial Navigation Technology. IET.</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Zhao, F., &amp; Guibas, L. (2004). Wireless Sensor Networks: An Information Processing Approach. Morgan Kaufmann.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Bormann, R., Jordan, F., Li, Z.,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Hammes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J., &amp;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Hägele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 (2015). Room Segmentation: Survey, Implementation, and Analysis. In Proceedings of the 2015 IEEE International Conference on Robotics and Automation (ICRA), 1019-1026.</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Luo, R. C., &amp; Kay, M. G. (1989).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Multisensor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Integration and Fusion in Intelligent Systems. IEEE Transactions on Systems, Man, and Cybernetics, 19(5), 901-931.</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788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2874</Words>
  <Application>Microsoft Office PowerPoint</Application>
  <PresentationFormat>Widescreen</PresentationFormat>
  <Paragraphs>75</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Integrating Advanced Sensor Technologies in Embedded Systems: Techniques for Signal Processing, Data Fusion, Sensor Calibration, and Real-Time Analytics for Enhanced System Performance and Accuracy</vt:lpstr>
      <vt:lpstr>ABSTRACT</vt:lpstr>
      <vt:lpstr>INTRODUCTION</vt:lpstr>
      <vt:lpstr>PowerPoint Presentation</vt:lpstr>
      <vt:lpstr>LITERATURE REVIEW</vt:lpstr>
      <vt:lpstr>PROJECT OBJECTIVES</vt:lpstr>
      <vt:lpstr>METHODOLOGY</vt:lpstr>
      <vt:lpstr>METHODOLOGY</vt:lpstr>
      <vt:lpstr>METHODOLOGY</vt:lpstr>
      <vt:lpstr>TECHNICAL ANALYSIS</vt:lpstr>
      <vt:lpstr>TECHNICAL ANALYSIS</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Asif Ali</dc:creator>
  <cp:lastModifiedBy>Asif Ali</cp:lastModifiedBy>
  <cp:revision>7</cp:revision>
  <dcterms:created xsi:type="dcterms:W3CDTF">2024-08-07T13:17:02Z</dcterms:created>
  <dcterms:modified xsi:type="dcterms:W3CDTF">2024-08-07T14:15:49Z</dcterms:modified>
</cp:coreProperties>
</file>