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Canva Sans Bold" panose="020B0604020202020204" charset="0"/>
      <p:regular r:id="rId14"/>
    </p:embeddedFont>
    <p:embeddedFont>
      <p:font typeface="Nunito Semi-Bold" panose="020B0604020202020204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1" d="100"/>
          <a:sy n="61" d="100"/>
        </p:scale>
        <p:origin x="78" y="37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neeta johri" userId="af13ddd60aeaa04a" providerId="LiveId" clId="{6EBA85C3-387D-48A3-8CA5-42036A915615}"/>
    <pc:docChg chg="undo custSel modSld">
      <pc:chgData name="vineeta johri" userId="af13ddd60aeaa04a" providerId="LiveId" clId="{6EBA85C3-387D-48A3-8CA5-42036A915615}" dt="2026-02-20T11:38:44.474" v="244" actId="1076"/>
      <pc:docMkLst>
        <pc:docMk/>
      </pc:docMkLst>
      <pc:sldChg chg="modSp mod modNotesTx">
        <pc:chgData name="vineeta johri" userId="af13ddd60aeaa04a" providerId="LiveId" clId="{6EBA85C3-387D-48A3-8CA5-42036A915615}" dt="2026-02-20T11:33:04.352" v="126" actId="1076"/>
        <pc:sldMkLst>
          <pc:docMk/>
          <pc:sldMk cId="0" sldId="256"/>
        </pc:sldMkLst>
        <pc:spChg chg="mod">
          <ac:chgData name="vineeta johri" userId="af13ddd60aeaa04a" providerId="LiveId" clId="{6EBA85C3-387D-48A3-8CA5-42036A915615}" dt="2026-02-20T11:33:04.352" v="126" actId="1076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vineeta johri" userId="af13ddd60aeaa04a" providerId="LiveId" clId="{6EBA85C3-387D-48A3-8CA5-42036A915615}" dt="2026-02-20T11:34:45.812" v="172" actId="113"/>
        <pc:sldMkLst>
          <pc:docMk/>
          <pc:sldMk cId="0" sldId="259"/>
        </pc:sldMkLst>
        <pc:spChg chg="mod">
          <ac:chgData name="vineeta johri" userId="af13ddd60aeaa04a" providerId="LiveId" clId="{6EBA85C3-387D-48A3-8CA5-42036A915615}" dt="2026-02-20T11:34:45.812" v="172" actId="113"/>
          <ac:spMkLst>
            <pc:docMk/>
            <pc:sldMk cId="0" sldId="259"/>
            <ac:spMk id="4" creationId="{00000000-0000-0000-0000-000000000000}"/>
          </ac:spMkLst>
        </pc:spChg>
      </pc:sldChg>
      <pc:sldChg chg="modSp mod">
        <pc:chgData name="vineeta johri" userId="af13ddd60aeaa04a" providerId="LiveId" clId="{6EBA85C3-387D-48A3-8CA5-42036A915615}" dt="2026-02-20T11:35:06.183" v="177" actId="20577"/>
        <pc:sldMkLst>
          <pc:docMk/>
          <pc:sldMk cId="0" sldId="260"/>
        </pc:sldMkLst>
        <pc:spChg chg="mod">
          <ac:chgData name="vineeta johri" userId="af13ddd60aeaa04a" providerId="LiveId" clId="{6EBA85C3-387D-48A3-8CA5-42036A915615}" dt="2026-02-20T11:35:06.183" v="177" actId="20577"/>
          <ac:spMkLst>
            <pc:docMk/>
            <pc:sldMk cId="0" sldId="260"/>
            <ac:spMk id="2" creationId="{00000000-0000-0000-0000-000000000000}"/>
          </ac:spMkLst>
        </pc:spChg>
      </pc:sldChg>
      <pc:sldChg chg="modSp mod">
        <pc:chgData name="vineeta johri" userId="af13ddd60aeaa04a" providerId="LiveId" clId="{6EBA85C3-387D-48A3-8CA5-42036A915615}" dt="2026-02-20T11:36:00.180" v="196" actId="14100"/>
        <pc:sldMkLst>
          <pc:docMk/>
          <pc:sldMk cId="0" sldId="261"/>
        </pc:sldMkLst>
        <pc:spChg chg="mod">
          <ac:chgData name="vineeta johri" userId="af13ddd60aeaa04a" providerId="LiveId" clId="{6EBA85C3-387D-48A3-8CA5-42036A915615}" dt="2026-02-20T11:35:53.230" v="195" actId="1076"/>
          <ac:spMkLst>
            <pc:docMk/>
            <pc:sldMk cId="0" sldId="261"/>
            <ac:spMk id="2" creationId="{00000000-0000-0000-0000-000000000000}"/>
          </ac:spMkLst>
        </pc:spChg>
        <pc:spChg chg="mod">
          <ac:chgData name="vineeta johri" userId="af13ddd60aeaa04a" providerId="LiveId" clId="{6EBA85C3-387D-48A3-8CA5-42036A915615}" dt="2026-02-20T11:36:00.180" v="196" actId="14100"/>
          <ac:spMkLst>
            <pc:docMk/>
            <pc:sldMk cId="0" sldId="261"/>
            <ac:spMk id="3" creationId="{00000000-0000-0000-0000-000000000000}"/>
          </ac:spMkLst>
        </pc:spChg>
      </pc:sldChg>
      <pc:sldChg chg="modSp mod">
        <pc:chgData name="vineeta johri" userId="af13ddd60aeaa04a" providerId="LiveId" clId="{6EBA85C3-387D-48A3-8CA5-42036A915615}" dt="2026-02-20T11:36:23.048" v="210" actId="1076"/>
        <pc:sldMkLst>
          <pc:docMk/>
          <pc:sldMk cId="0" sldId="262"/>
        </pc:sldMkLst>
        <pc:spChg chg="mod">
          <ac:chgData name="vineeta johri" userId="af13ddd60aeaa04a" providerId="LiveId" clId="{6EBA85C3-387D-48A3-8CA5-42036A915615}" dt="2026-02-20T11:36:19.219" v="209" actId="1076"/>
          <ac:spMkLst>
            <pc:docMk/>
            <pc:sldMk cId="0" sldId="262"/>
            <ac:spMk id="2" creationId="{00000000-0000-0000-0000-000000000000}"/>
          </ac:spMkLst>
        </pc:spChg>
        <pc:spChg chg="mod">
          <ac:chgData name="vineeta johri" userId="af13ddd60aeaa04a" providerId="LiveId" clId="{6EBA85C3-387D-48A3-8CA5-42036A915615}" dt="2026-02-20T11:36:23.048" v="210" actId="1076"/>
          <ac:spMkLst>
            <pc:docMk/>
            <pc:sldMk cId="0" sldId="262"/>
            <ac:spMk id="3" creationId="{00000000-0000-0000-0000-000000000000}"/>
          </ac:spMkLst>
        </pc:spChg>
      </pc:sldChg>
      <pc:sldChg chg="modSp mod">
        <pc:chgData name="vineeta johri" userId="af13ddd60aeaa04a" providerId="LiveId" clId="{6EBA85C3-387D-48A3-8CA5-42036A915615}" dt="2026-02-20T11:37:29.935" v="230" actId="20577"/>
        <pc:sldMkLst>
          <pc:docMk/>
          <pc:sldMk cId="0" sldId="263"/>
        </pc:sldMkLst>
        <pc:spChg chg="mod">
          <ac:chgData name="vineeta johri" userId="af13ddd60aeaa04a" providerId="LiveId" clId="{6EBA85C3-387D-48A3-8CA5-42036A915615}" dt="2026-02-20T11:36:49.847" v="212" actId="1076"/>
          <ac:spMkLst>
            <pc:docMk/>
            <pc:sldMk cId="0" sldId="263"/>
            <ac:spMk id="2" creationId="{00000000-0000-0000-0000-000000000000}"/>
          </ac:spMkLst>
        </pc:spChg>
        <pc:spChg chg="mod">
          <ac:chgData name="vineeta johri" userId="af13ddd60aeaa04a" providerId="LiveId" clId="{6EBA85C3-387D-48A3-8CA5-42036A915615}" dt="2026-02-20T11:37:29.935" v="230" actId="20577"/>
          <ac:spMkLst>
            <pc:docMk/>
            <pc:sldMk cId="0" sldId="263"/>
            <ac:spMk id="3" creationId="{00000000-0000-0000-0000-000000000000}"/>
          </ac:spMkLst>
        </pc:spChg>
      </pc:sldChg>
      <pc:sldChg chg="addSp delSp modSp mod">
        <pc:chgData name="vineeta johri" userId="af13ddd60aeaa04a" providerId="LiveId" clId="{6EBA85C3-387D-48A3-8CA5-42036A915615}" dt="2026-02-20T11:38:44.474" v="244" actId="1076"/>
        <pc:sldMkLst>
          <pc:docMk/>
          <pc:sldMk cId="0" sldId="264"/>
        </pc:sldMkLst>
        <pc:spChg chg="add del mod">
          <ac:chgData name="vineeta johri" userId="af13ddd60aeaa04a" providerId="LiveId" clId="{6EBA85C3-387D-48A3-8CA5-42036A915615}" dt="2026-02-20T11:38:38.904" v="243" actId="1076"/>
          <ac:spMkLst>
            <pc:docMk/>
            <pc:sldMk cId="0" sldId="264"/>
            <ac:spMk id="2" creationId="{00000000-0000-0000-0000-000000000000}"/>
          </ac:spMkLst>
        </pc:spChg>
        <pc:spChg chg="mod">
          <ac:chgData name="vineeta johri" userId="af13ddd60aeaa04a" providerId="LiveId" clId="{6EBA85C3-387D-48A3-8CA5-42036A915615}" dt="2026-02-20T11:38:44.474" v="244" actId="1076"/>
          <ac:spMkLst>
            <pc:docMk/>
            <pc:sldMk cId="0" sldId="264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7260D2-A29A-4CDD-87FB-9B23B6BC573F}" type="datetimeFigureOut">
              <a:rPr lang="en-IN" smtClean="0"/>
              <a:t>20-02-2026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B2A5C-FE6F-4EB0-9DD6-8CB97E784DA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6229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0B2A5C-FE6F-4EB0-9DD6-8CB97E784DA6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98924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856448" y="98816"/>
            <a:ext cx="6431552" cy="10188184"/>
            <a:chOff x="0" y="0"/>
            <a:chExt cx="996416" cy="157841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96416" cy="1578416"/>
            </a:xfrm>
            <a:custGeom>
              <a:avLst/>
              <a:gdLst/>
              <a:ahLst/>
              <a:cxnLst/>
              <a:rect l="l" t="t" r="r" b="b"/>
              <a:pathLst>
                <a:path w="996416" h="1578416">
                  <a:moveTo>
                    <a:pt x="0" y="0"/>
                  </a:moveTo>
                  <a:lnTo>
                    <a:pt x="996416" y="0"/>
                  </a:lnTo>
                  <a:lnTo>
                    <a:pt x="996416" y="1578416"/>
                  </a:lnTo>
                  <a:lnTo>
                    <a:pt x="0" y="1578416"/>
                  </a:lnTo>
                  <a:close/>
                </a:path>
              </a:pathLst>
            </a:custGeom>
            <a:blipFill>
              <a:blip r:embed="rId3"/>
              <a:stretch>
                <a:fillRect l="-29204" r="-29204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2033931" y="2786722"/>
            <a:ext cx="8647104" cy="1517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434"/>
              </a:lnSpc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152400" y="1485900"/>
            <a:ext cx="11627093" cy="64377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2"/>
              </a:lnSpc>
              <a:spcBef>
                <a:spcPct val="0"/>
              </a:spcBef>
            </a:pPr>
            <a:r>
              <a:rPr lang="en-US" sz="400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International Conference- AIRTTKC 2026</a:t>
            </a:r>
          </a:p>
          <a:p>
            <a:pPr algn="ctr">
              <a:lnSpc>
                <a:spcPts val="5602"/>
              </a:lnSpc>
              <a:spcBef>
                <a:spcPct val="0"/>
              </a:spcBef>
            </a:pPr>
            <a:endParaRPr lang="en-US" sz="4001" b="1" dirty="0">
              <a:solidFill>
                <a:srgbClr val="000000"/>
              </a:solidFill>
              <a:latin typeface="Nunito Semi-Bold"/>
              <a:ea typeface="Nunito Semi-Bold"/>
              <a:cs typeface="Nunito Semi-Bold"/>
              <a:sym typeface="Nunito Semi-Bold"/>
            </a:endParaRPr>
          </a:p>
          <a:p>
            <a:pPr algn="ctr">
              <a:lnSpc>
                <a:spcPts val="5602"/>
              </a:lnSpc>
              <a:spcBef>
                <a:spcPct val="0"/>
              </a:spcBef>
            </a:pPr>
            <a:r>
              <a:rPr lang="en-US" sz="400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Computational Intelligence–Driven In Silico Drug Discovery for Targeting Human Tau Protein in Alzheimer’s Disease </a:t>
            </a:r>
          </a:p>
          <a:p>
            <a:pPr algn="ctr">
              <a:lnSpc>
                <a:spcPts val="5602"/>
              </a:lnSpc>
              <a:spcBef>
                <a:spcPct val="0"/>
              </a:spcBef>
            </a:pPr>
            <a:r>
              <a:rPr lang="en-US" sz="400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Presenter</a:t>
            </a:r>
          </a:p>
          <a:p>
            <a:pPr algn="ctr">
              <a:lnSpc>
                <a:spcPts val="5602"/>
              </a:lnSpc>
              <a:spcBef>
                <a:spcPct val="0"/>
              </a:spcBef>
            </a:pPr>
            <a:r>
              <a:rPr lang="en-US" sz="400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Vineeta Johri</a:t>
            </a:r>
          </a:p>
          <a:p>
            <a:pPr algn="ctr">
              <a:lnSpc>
                <a:spcPts val="5602"/>
              </a:lnSpc>
              <a:spcBef>
                <a:spcPct val="0"/>
              </a:spcBef>
            </a:pPr>
            <a:r>
              <a:rPr lang="en-US" sz="400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 Research Scholar, Department of Biotechnology, NIMS University, Jaipur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69769" y="8953440"/>
            <a:ext cx="2310232" cy="2180019"/>
          </a:xfrm>
          <a:custGeom>
            <a:avLst/>
            <a:gdLst/>
            <a:ahLst/>
            <a:cxnLst/>
            <a:rect l="l" t="t" r="r" b="b"/>
            <a:pathLst>
              <a:path w="2310232" h="2180019">
                <a:moveTo>
                  <a:pt x="0" y="0"/>
                </a:moveTo>
                <a:lnTo>
                  <a:pt x="2310232" y="0"/>
                </a:lnTo>
                <a:lnTo>
                  <a:pt x="2310232" y="2180018"/>
                </a:lnTo>
                <a:lnTo>
                  <a:pt x="0" y="21800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9941698" y="285281"/>
            <a:ext cx="8346302" cy="9902904"/>
            <a:chOff x="0" y="0"/>
            <a:chExt cx="1293061" cy="153421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293061" cy="1534219"/>
            </a:xfrm>
            <a:custGeom>
              <a:avLst/>
              <a:gdLst/>
              <a:ahLst/>
              <a:cxnLst/>
              <a:rect l="l" t="t" r="r" b="b"/>
              <a:pathLst>
                <a:path w="1293061" h="1534219">
                  <a:moveTo>
                    <a:pt x="0" y="0"/>
                  </a:moveTo>
                  <a:lnTo>
                    <a:pt x="1293061" y="0"/>
                  </a:lnTo>
                  <a:lnTo>
                    <a:pt x="1293061" y="1534219"/>
                  </a:lnTo>
                  <a:lnTo>
                    <a:pt x="0" y="1534219"/>
                  </a:lnTo>
                  <a:close/>
                </a:path>
              </a:pathLst>
            </a:custGeom>
            <a:blipFill>
              <a:blip r:embed="rId4"/>
              <a:stretch>
                <a:fillRect l="-9325" r="-9325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0" y="952500"/>
            <a:ext cx="9520684" cy="8772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Alzheimer’s Disease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endParaRPr lang="en-US" sz="4130" b="1">
              <a:solidFill>
                <a:srgbClr val="000000"/>
              </a:solidFill>
              <a:latin typeface="Nunito Semi-Bold"/>
              <a:ea typeface="Nunito Semi-Bold"/>
              <a:cs typeface="Nunito Semi-Bold"/>
              <a:sym typeface="Nunito Semi-Bold"/>
            </a:endParaRP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Progressive neurodegenerative disorder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Leading cause of dementia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Pathological hallmarks: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Amyloid-β plaques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Tau protein aggregation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Common signs include memory decline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Early diagnosis supports better care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endParaRPr lang="en-US" sz="4130" b="1">
              <a:solidFill>
                <a:srgbClr val="000000"/>
              </a:solidFill>
              <a:latin typeface="Nunito Semi-Bold"/>
              <a:ea typeface="Nunito Semi-Bold"/>
              <a:cs typeface="Nunito Semi-Bold"/>
              <a:sym typeface="Nunito Semi-Bold"/>
            </a:endParaRPr>
          </a:p>
          <a:p>
            <a:pPr algn="ctr">
              <a:lnSpc>
                <a:spcPts val="5782"/>
              </a:lnSpc>
              <a:spcBef>
                <a:spcPct val="0"/>
              </a:spcBef>
            </a:pPr>
            <a:endParaRPr lang="en-US" sz="4130" b="1">
              <a:solidFill>
                <a:srgbClr val="000000"/>
              </a:solidFill>
              <a:latin typeface="Nunito Semi-Bold"/>
              <a:ea typeface="Nunito Semi-Bold"/>
              <a:cs typeface="Nunito Semi-Bold"/>
              <a:sym typeface="Nunito Semi-Bold"/>
            </a:endParaRPr>
          </a:p>
          <a:p>
            <a:pPr algn="ctr">
              <a:lnSpc>
                <a:spcPts val="5782"/>
              </a:lnSpc>
              <a:spcBef>
                <a:spcPct val="0"/>
              </a:spcBef>
            </a:pPr>
            <a:endParaRPr lang="en-US" sz="4130" b="1">
              <a:solidFill>
                <a:srgbClr val="000000"/>
              </a:solidFill>
              <a:latin typeface="Nunito Semi-Bold"/>
              <a:ea typeface="Nunito Semi-Bold"/>
              <a:cs typeface="Nunito Semi-Bold"/>
              <a:sym typeface="Nunito Semi-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3868824" cy="10287000"/>
            <a:chOff x="0" y="0"/>
            <a:chExt cx="1018950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18950" cy="2709333"/>
            </a:xfrm>
            <a:custGeom>
              <a:avLst/>
              <a:gdLst/>
              <a:ahLst/>
              <a:cxnLst/>
              <a:rect l="l" t="t" r="r" b="b"/>
              <a:pathLst>
                <a:path w="1018950" h="2709333">
                  <a:moveTo>
                    <a:pt x="0" y="0"/>
                  </a:moveTo>
                  <a:lnTo>
                    <a:pt x="1018950" y="0"/>
                  </a:lnTo>
                  <a:lnTo>
                    <a:pt x="1018950" y="2709333"/>
                  </a:lnTo>
                  <a:lnTo>
                    <a:pt x="0" y="2709333"/>
                  </a:lnTo>
                  <a:close/>
                </a:path>
              </a:pathLst>
            </a:custGeom>
            <a:gradFill rotWithShape="1">
              <a:gsLst>
                <a:gs pos="0">
                  <a:srgbClr val="FFF7AD">
                    <a:alpha val="100000"/>
                  </a:srgbClr>
                </a:gs>
                <a:gs pos="100000">
                  <a:srgbClr val="FFA9F9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1018950" cy="27379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85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1028700"/>
            <a:ext cx="6097515" cy="6303506"/>
            <a:chOff x="0" y="0"/>
            <a:chExt cx="1142476" cy="118107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142476" cy="1181072"/>
            </a:xfrm>
            <a:custGeom>
              <a:avLst/>
              <a:gdLst/>
              <a:ahLst/>
              <a:cxnLst/>
              <a:rect l="l" t="t" r="r" b="b"/>
              <a:pathLst>
                <a:path w="1142476" h="1181072">
                  <a:moveTo>
                    <a:pt x="0" y="0"/>
                  </a:moveTo>
                  <a:lnTo>
                    <a:pt x="1142476" y="0"/>
                  </a:lnTo>
                  <a:lnTo>
                    <a:pt x="1142476" y="1181072"/>
                  </a:lnTo>
                  <a:lnTo>
                    <a:pt x="0" y="1181072"/>
                  </a:lnTo>
                  <a:close/>
                </a:path>
              </a:pathLst>
            </a:custGeom>
            <a:blipFill>
              <a:blip r:embed="rId2"/>
              <a:stretch>
                <a:fillRect l="-1689" r="-1689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7" name="TextBox 7"/>
          <p:cNvSpPr txBox="1"/>
          <p:nvPr/>
        </p:nvSpPr>
        <p:spPr>
          <a:xfrm>
            <a:off x="6251233" y="1764474"/>
            <a:ext cx="11844486" cy="44435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82"/>
              </a:lnSpc>
              <a:spcBef>
                <a:spcPct val="0"/>
              </a:spcBef>
            </a:pPr>
            <a:r>
              <a:rPr lang="en-US" sz="5058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Why Target Tau Protein?</a:t>
            </a:r>
          </a:p>
          <a:p>
            <a:pPr algn="ctr">
              <a:lnSpc>
                <a:spcPts val="7082"/>
              </a:lnSpc>
              <a:spcBef>
                <a:spcPct val="0"/>
              </a:spcBef>
            </a:pPr>
            <a:r>
              <a:rPr lang="en-US" sz="5058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Microtubule-associated protein</a:t>
            </a:r>
          </a:p>
          <a:p>
            <a:pPr algn="ctr">
              <a:lnSpc>
                <a:spcPts val="7082"/>
              </a:lnSpc>
              <a:spcBef>
                <a:spcPct val="0"/>
              </a:spcBef>
            </a:pPr>
            <a:r>
              <a:rPr lang="en-US" sz="5058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Hyperphosphorylation → aggregation</a:t>
            </a:r>
          </a:p>
          <a:p>
            <a:pPr algn="ctr">
              <a:lnSpc>
                <a:spcPts val="7082"/>
              </a:lnSpc>
              <a:spcBef>
                <a:spcPct val="0"/>
              </a:spcBef>
            </a:pPr>
            <a:r>
              <a:rPr lang="en-US" sz="5058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Neurofibrillary tangles</a:t>
            </a:r>
          </a:p>
          <a:p>
            <a:pPr algn="ctr">
              <a:lnSpc>
                <a:spcPts val="7082"/>
              </a:lnSpc>
              <a:spcBef>
                <a:spcPct val="0"/>
              </a:spcBef>
            </a:pPr>
            <a:r>
              <a:rPr lang="en-US" sz="5058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Strong correlation with cognitive decline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509671" y="284818"/>
            <a:ext cx="7778329" cy="8825503"/>
            <a:chOff x="0" y="0"/>
            <a:chExt cx="1293061" cy="146714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93061" cy="1467142"/>
            </a:xfrm>
            <a:custGeom>
              <a:avLst/>
              <a:gdLst/>
              <a:ahLst/>
              <a:cxnLst/>
              <a:rect l="l" t="t" r="r" b="b"/>
              <a:pathLst>
                <a:path w="1293061" h="1467142">
                  <a:moveTo>
                    <a:pt x="0" y="0"/>
                  </a:moveTo>
                  <a:lnTo>
                    <a:pt x="1293061" y="0"/>
                  </a:lnTo>
                  <a:lnTo>
                    <a:pt x="1293061" y="1467142"/>
                  </a:lnTo>
                  <a:lnTo>
                    <a:pt x="0" y="1467142"/>
                  </a:lnTo>
                  <a:close/>
                </a:path>
              </a:pathLst>
            </a:custGeom>
            <a:blipFill>
              <a:blip r:embed="rId2"/>
              <a:stretch>
                <a:fillRect l="-6731" r="-6731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533400" y="1794787"/>
            <a:ext cx="9567470" cy="58055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14"/>
              </a:lnSpc>
              <a:spcBef>
                <a:spcPct val="0"/>
              </a:spcBef>
            </a:pPr>
            <a:r>
              <a:rPr lang="en-US" sz="4652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 Why We Need AI</a:t>
            </a:r>
          </a:p>
          <a:p>
            <a:pPr algn="ctr">
              <a:lnSpc>
                <a:spcPts val="6514"/>
              </a:lnSpc>
              <a:spcBef>
                <a:spcPct val="0"/>
              </a:spcBef>
            </a:pPr>
            <a:r>
              <a:rPr lang="en-US" sz="4652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Traditional drug discovery is slow</a:t>
            </a:r>
          </a:p>
          <a:p>
            <a:pPr algn="ctr">
              <a:lnSpc>
                <a:spcPts val="6514"/>
              </a:lnSpc>
              <a:spcBef>
                <a:spcPct val="0"/>
              </a:spcBef>
            </a:pPr>
            <a:r>
              <a:rPr lang="en-US" sz="4652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High experimental cost</a:t>
            </a:r>
          </a:p>
          <a:p>
            <a:pPr algn="ctr">
              <a:lnSpc>
                <a:spcPts val="6514"/>
              </a:lnSpc>
              <a:spcBef>
                <a:spcPct val="0"/>
              </a:spcBef>
            </a:pPr>
            <a:r>
              <a:rPr lang="en-US" sz="4652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Low success rate</a:t>
            </a:r>
          </a:p>
          <a:p>
            <a:pPr algn="ctr">
              <a:lnSpc>
                <a:spcPts val="6514"/>
              </a:lnSpc>
              <a:spcBef>
                <a:spcPct val="0"/>
              </a:spcBef>
            </a:pPr>
            <a:r>
              <a:rPr lang="en-US" sz="4652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Need:</a:t>
            </a:r>
          </a:p>
          <a:p>
            <a:pPr algn="ctr">
              <a:lnSpc>
                <a:spcPts val="6514"/>
              </a:lnSpc>
              <a:spcBef>
                <a:spcPct val="0"/>
              </a:spcBef>
            </a:pPr>
            <a:r>
              <a:rPr lang="en-US" sz="4652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AI-driven computational screening</a:t>
            </a:r>
          </a:p>
          <a:p>
            <a:pPr algn="ctr">
              <a:lnSpc>
                <a:spcPts val="6514"/>
              </a:lnSpc>
              <a:spcBef>
                <a:spcPct val="0"/>
              </a:spcBef>
            </a:pPr>
            <a:r>
              <a:rPr lang="en-US" sz="4652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Automated compound prioritization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-76200" y="800100"/>
            <a:ext cx="18288000" cy="7629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32"/>
              </a:lnSpc>
              <a:spcBef>
                <a:spcPct val="0"/>
              </a:spcBef>
            </a:pPr>
            <a:r>
              <a:rPr lang="en-US" sz="4737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Aim &amp; Objectives</a:t>
            </a:r>
          </a:p>
          <a:p>
            <a:pPr algn="ctr">
              <a:lnSpc>
                <a:spcPts val="5932"/>
              </a:lnSpc>
              <a:spcBef>
                <a:spcPct val="0"/>
              </a:spcBef>
            </a:pPr>
            <a:r>
              <a:rPr lang="en-US" sz="4237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Aim:</a:t>
            </a:r>
          </a:p>
          <a:p>
            <a:pPr algn="ctr">
              <a:lnSpc>
                <a:spcPts val="5932"/>
              </a:lnSpc>
              <a:spcBef>
                <a:spcPct val="0"/>
              </a:spcBef>
            </a:pPr>
            <a:r>
              <a:rPr lang="en-US" sz="4237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To develop a computational intelligence–driven framework to identify potential tau protein inhibitors.</a:t>
            </a:r>
          </a:p>
          <a:p>
            <a:pPr algn="ctr">
              <a:lnSpc>
                <a:spcPts val="5932"/>
              </a:lnSpc>
              <a:spcBef>
                <a:spcPct val="0"/>
              </a:spcBef>
            </a:pPr>
            <a:r>
              <a:rPr lang="en-US" sz="4237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Objectives:</a:t>
            </a:r>
          </a:p>
          <a:p>
            <a:pPr algn="ctr">
              <a:lnSpc>
                <a:spcPts val="5932"/>
              </a:lnSpc>
              <a:spcBef>
                <a:spcPct val="0"/>
              </a:spcBef>
            </a:pPr>
            <a:r>
              <a:rPr lang="en-US" sz="4237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Retrieve tau structure (PDB ID: 8Y76)</a:t>
            </a:r>
          </a:p>
          <a:p>
            <a:pPr algn="ctr">
              <a:lnSpc>
                <a:spcPts val="5932"/>
              </a:lnSpc>
              <a:spcBef>
                <a:spcPct val="0"/>
              </a:spcBef>
            </a:pPr>
            <a:r>
              <a:rPr lang="en-US" sz="4237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Prepare a natural compound dataset</a:t>
            </a:r>
          </a:p>
          <a:p>
            <a:pPr algn="ctr">
              <a:lnSpc>
                <a:spcPts val="5932"/>
              </a:lnSpc>
              <a:spcBef>
                <a:spcPct val="0"/>
              </a:spcBef>
            </a:pPr>
            <a:r>
              <a:rPr lang="en-US" sz="4237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Perform molecular docking</a:t>
            </a:r>
          </a:p>
          <a:p>
            <a:pPr algn="ctr">
              <a:lnSpc>
                <a:spcPts val="5932"/>
              </a:lnSpc>
              <a:spcBef>
                <a:spcPct val="0"/>
              </a:spcBef>
            </a:pPr>
            <a:r>
              <a:rPr lang="en-US" sz="4237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Analyze protein–ligand interactions</a:t>
            </a:r>
          </a:p>
          <a:p>
            <a:pPr algn="ctr">
              <a:lnSpc>
                <a:spcPts val="5932"/>
              </a:lnSpc>
              <a:spcBef>
                <a:spcPct val="0"/>
              </a:spcBef>
            </a:pPr>
            <a:r>
              <a:rPr lang="en-US" sz="4237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Identify lead candidates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424787" y="1638300"/>
            <a:ext cx="7670932" cy="6009119"/>
          </a:xfrm>
          <a:custGeom>
            <a:avLst/>
            <a:gdLst/>
            <a:ahLst/>
            <a:cxnLst/>
            <a:rect l="l" t="t" r="r" b="b"/>
            <a:pathLst>
              <a:path w="7670932" h="6009119">
                <a:moveTo>
                  <a:pt x="0" y="0"/>
                </a:moveTo>
                <a:lnTo>
                  <a:pt x="7670932" y="0"/>
                </a:lnTo>
                <a:lnTo>
                  <a:pt x="7670932" y="6009118"/>
                </a:lnTo>
                <a:lnTo>
                  <a:pt x="0" y="60091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92280" y="753310"/>
            <a:ext cx="10018519" cy="74718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484"/>
              </a:lnSpc>
              <a:spcBef>
                <a:spcPct val="0"/>
              </a:spcBef>
            </a:pPr>
            <a:r>
              <a:rPr lang="en-US" sz="463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Computational Framework</a:t>
            </a:r>
          </a:p>
          <a:p>
            <a:pPr algn="ctr">
              <a:lnSpc>
                <a:spcPts val="6484"/>
              </a:lnSpc>
              <a:spcBef>
                <a:spcPct val="0"/>
              </a:spcBef>
            </a:pPr>
            <a:r>
              <a:rPr lang="en-US" sz="463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Working Pipeline</a:t>
            </a:r>
          </a:p>
          <a:p>
            <a:pPr algn="ctr">
              <a:lnSpc>
                <a:spcPts val="6484"/>
              </a:lnSpc>
              <a:spcBef>
                <a:spcPct val="0"/>
              </a:spcBef>
            </a:pPr>
            <a:r>
              <a:rPr lang="en-US" sz="463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Protein Retrieval (8Y76)</a:t>
            </a:r>
          </a:p>
          <a:p>
            <a:pPr algn="ctr">
              <a:lnSpc>
                <a:spcPts val="6484"/>
              </a:lnSpc>
              <a:spcBef>
                <a:spcPct val="0"/>
              </a:spcBef>
            </a:pPr>
            <a:r>
              <a:rPr lang="en-US" sz="463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Structure Preparation (</a:t>
            </a:r>
            <a:r>
              <a:rPr lang="en-US" sz="4631" b="1" dirty="0" err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PyMOL</a:t>
            </a:r>
            <a:r>
              <a:rPr lang="en-US" sz="463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)</a:t>
            </a:r>
          </a:p>
          <a:p>
            <a:pPr algn="ctr">
              <a:lnSpc>
                <a:spcPts val="6484"/>
              </a:lnSpc>
              <a:spcBef>
                <a:spcPct val="0"/>
              </a:spcBef>
            </a:pPr>
            <a:r>
              <a:rPr lang="en-US" sz="463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Ligand Preparation (Python </a:t>
            </a:r>
            <a:r>
              <a:rPr lang="en-US" sz="4631" b="1" dirty="0" err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Colab</a:t>
            </a:r>
            <a:r>
              <a:rPr lang="en-US" sz="463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 + Py3Dmol)</a:t>
            </a:r>
          </a:p>
          <a:p>
            <a:pPr algn="ctr">
              <a:lnSpc>
                <a:spcPts val="6484"/>
              </a:lnSpc>
              <a:spcBef>
                <a:spcPct val="0"/>
              </a:spcBef>
            </a:pPr>
            <a:r>
              <a:rPr lang="en-US" sz="463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Docking (</a:t>
            </a:r>
            <a:r>
              <a:rPr lang="en-US" sz="4631" b="1" dirty="0" err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AutoDock</a:t>
            </a:r>
            <a:r>
              <a:rPr lang="en-US" sz="463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)</a:t>
            </a:r>
          </a:p>
          <a:p>
            <a:pPr algn="ctr">
              <a:lnSpc>
                <a:spcPts val="6484"/>
              </a:lnSpc>
              <a:spcBef>
                <a:spcPct val="0"/>
              </a:spcBef>
            </a:pPr>
            <a:r>
              <a:rPr lang="en-US" sz="463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Interaction Analysis</a:t>
            </a:r>
          </a:p>
          <a:p>
            <a:pPr algn="ctr">
              <a:lnSpc>
                <a:spcPts val="6484"/>
              </a:lnSpc>
              <a:spcBef>
                <a:spcPct val="0"/>
              </a:spcBef>
            </a:pPr>
            <a:r>
              <a:rPr lang="en-US" sz="4631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Lead Ranking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477000" y="2628900"/>
            <a:ext cx="12023921" cy="33043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94"/>
              </a:lnSpc>
              <a:spcBef>
                <a:spcPct val="0"/>
              </a:spcBef>
            </a:pPr>
            <a:r>
              <a:rPr lang="en-US" sz="4639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Protein Structure (8Y76)</a:t>
            </a:r>
            <a:endParaRPr lang="en-US" sz="4899" b="1" dirty="0">
              <a:solidFill>
                <a:srgbClr val="000000"/>
              </a:solidFill>
              <a:latin typeface="Nunito Semi-Bold"/>
              <a:ea typeface="Nunito Semi-Bold"/>
              <a:cs typeface="Nunito Semi-Bold"/>
              <a:sym typeface="Nunito Semi-Bold"/>
            </a:endParaRPr>
          </a:p>
          <a:p>
            <a:pPr algn="ctr">
              <a:lnSpc>
                <a:spcPts val="6494"/>
              </a:lnSpc>
              <a:spcBef>
                <a:spcPct val="0"/>
              </a:spcBef>
            </a:pPr>
            <a:r>
              <a:rPr lang="en-US" sz="4639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High-quality structure</a:t>
            </a:r>
          </a:p>
          <a:p>
            <a:pPr algn="ctr">
              <a:lnSpc>
                <a:spcPts val="6494"/>
              </a:lnSpc>
              <a:spcBef>
                <a:spcPct val="0"/>
              </a:spcBef>
            </a:pPr>
            <a:r>
              <a:rPr lang="en-US" sz="4639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Disease-relevant conformation</a:t>
            </a:r>
          </a:p>
          <a:p>
            <a:pPr algn="ctr">
              <a:lnSpc>
                <a:spcPts val="6494"/>
              </a:lnSpc>
              <a:spcBef>
                <a:spcPct val="0"/>
              </a:spcBef>
            </a:pPr>
            <a:r>
              <a:rPr lang="en-US" sz="4639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Suitable for docking</a:t>
            </a:r>
          </a:p>
        </p:txBody>
      </p:sp>
      <p:sp>
        <p:nvSpPr>
          <p:cNvPr id="3" name="Freeform 3"/>
          <p:cNvSpPr/>
          <p:nvPr/>
        </p:nvSpPr>
        <p:spPr>
          <a:xfrm>
            <a:off x="762000" y="1943100"/>
            <a:ext cx="6454987" cy="6284042"/>
          </a:xfrm>
          <a:custGeom>
            <a:avLst/>
            <a:gdLst/>
            <a:ahLst/>
            <a:cxnLst/>
            <a:rect l="l" t="t" r="r" b="b"/>
            <a:pathLst>
              <a:path w="6454987" h="6284042">
                <a:moveTo>
                  <a:pt x="0" y="0"/>
                </a:moveTo>
                <a:lnTo>
                  <a:pt x="6454987" y="0"/>
                </a:lnTo>
                <a:lnTo>
                  <a:pt x="6454987" y="6284042"/>
                </a:lnTo>
                <a:lnTo>
                  <a:pt x="0" y="62840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063" r="-1063"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839200" y="1638300"/>
            <a:ext cx="9144000" cy="6268969"/>
          </a:xfrm>
          <a:custGeom>
            <a:avLst/>
            <a:gdLst/>
            <a:ahLst/>
            <a:cxnLst/>
            <a:rect l="l" t="t" r="r" b="b"/>
            <a:pathLst>
              <a:path w="9144000" h="6268969">
                <a:moveTo>
                  <a:pt x="0" y="0"/>
                </a:moveTo>
                <a:lnTo>
                  <a:pt x="9144000" y="0"/>
                </a:lnTo>
                <a:lnTo>
                  <a:pt x="9144000" y="6268970"/>
                </a:lnTo>
                <a:lnTo>
                  <a:pt x="0" y="62689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-685800" y="2019300"/>
            <a:ext cx="10477812" cy="5411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53"/>
              </a:lnSpc>
              <a:spcBef>
                <a:spcPct val="0"/>
              </a:spcBef>
            </a:pPr>
            <a:r>
              <a:rPr lang="en-US" sz="3752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Docking Results Interpretation:</a:t>
            </a:r>
          </a:p>
          <a:p>
            <a:pPr algn="ctr">
              <a:lnSpc>
                <a:spcPts val="5253"/>
              </a:lnSpc>
              <a:spcBef>
                <a:spcPct val="0"/>
              </a:spcBef>
            </a:pPr>
            <a:endParaRPr lang="en-US" sz="3752" b="1" dirty="0">
              <a:solidFill>
                <a:srgbClr val="000000"/>
              </a:solidFill>
              <a:latin typeface="Nunito Semi-Bold"/>
              <a:ea typeface="Nunito Semi-Bold"/>
              <a:cs typeface="Nunito Semi-Bold"/>
              <a:sym typeface="Nunito Semi-Bold"/>
            </a:endParaRPr>
          </a:p>
          <a:p>
            <a:pPr algn="ctr">
              <a:lnSpc>
                <a:spcPts val="5253"/>
              </a:lnSpc>
              <a:spcBef>
                <a:spcPct val="0"/>
              </a:spcBef>
            </a:pPr>
            <a:r>
              <a:rPr lang="en-US" sz="3752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More negative binding energy shows </a:t>
            </a:r>
          </a:p>
          <a:p>
            <a:pPr algn="ctr">
              <a:lnSpc>
                <a:spcPts val="5253"/>
              </a:lnSpc>
              <a:spcBef>
                <a:spcPct val="0"/>
              </a:spcBef>
            </a:pPr>
            <a:r>
              <a:rPr lang="en-US" sz="3752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stronger affinity</a:t>
            </a:r>
          </a:p>
          <a:p>
            <a:pPr algn="ctr">
              <a:lnSpc>
                <a:spcPts val="5253"/>
              </a:lnSpc>
              <a:spcBef>
                <a:spcPct val="0"/>
              </a:spcBef>
            </a:pPr>
            <a:endParaRPr lang="en-US" sz="3752" b="1" dirty="0">
              <a:solidFill>
                <a:srgbClr val="000000"/>
              </a:solidFill>
              <a:latin typeface="Nunito Semi-Bold"/>
              <a:ea typeface="Nunito Semi-Bold"/>
              <a:cs typeface="Nunito Semi-Bold"/>
              <a:sym typeface="Nunito Semi-Bold"/>
            </a:endParaRPr>
          </a:p>
          <a:p>
            <a:pPr algn="ctr">
              <a:lnSpc>
                <a:spcPts val="5253"/>
              </a:lnSpc>
              <a:spcBef>
                <a:spcPct val="0"/>
              </a:spcBef>
            </a:pPr>
            <a:r>
              <a:rPr lang="en-US" sz="3752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Clear ranking of compounds</a:t>
            </a:r>
          </a:p>
          <a:p>
            <a:pPr algn="ctr">
              <a:lnSpc>
                <a:spcPts val="5253"/>
              </a:lnSpc>
              <a:spcBef>
                <a:spcPct val="0"/>
              </a:spcBef>
            </a:pPr>
            <a:endParaRPr lang="en-US" sz="3752" b="1" dirty="0">
              <a:solidFill>
                <a:srgbClr val="000000"/>
              </a:solidFill>
              <a:latin typeface="Nunito Semi-Bold"/>
              <a:ea typeface="Nunito Semi-Bold"/>
              <a:cs typeface="Nunito Semi-Bold"/>
              <a:sym typeface="Nunito Semi-Bold"/>
            </a:endParaRPr>
          </a:p>
          <a:p>
            <a:pPr algn="ctr">
              <a:lnSpc>
                <a:spcPts val="5253"/>
              </a:lnSpc>
              <a:spcBef>
                <a:spcPct val="0"/>
              </a:spcBef>
            </a:pPr>
            <a:r>
              <a:rPr lang="en-US" sz="3752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Top candidates shortlisted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725400" y="2019300"/>
            <a:ext cx="4726194" cy="5362176"/>
          </a:xfrm>
          <a:custGeom>
            <a:avLst/>
            <a:gdLst/>
            <a:ahLst/>
            <a:cxnLst/>
            <a:rect l="l" t="t" r="r" b="b"/>
            <a:pathLst>
              <a:path w="8307594" h="5362176">
                <a:moveTo>
                  <a:pt x="0" y="0"/>
                </a:moveTo>
                <a:lnTo>
                  <a:pt x="8307594" y="0"/>
                </a:lnTo>
                <a:lnTo>
                  <a:pt x="8307594" y="5362177"/>
                </a:lnTo>
                <a:lnTo>
                  <a:pt x="0" y="53621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663" b="-10663"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</p:sp>
      <p:sp>
        <p:nvSpPr>
          <p:cNvPr id="3" name="TextBox 3"/>
          <p:cNvSpPr txBox="1"/>
          <p:nvPr/>
        </p:nvSpPr>
        <p:spPr>
          <a:xfrm>
            <a:off x="762000" y="2625858"/>
            <a:ext cx="11713770" cy="41490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37"/>
              </a:lnSpc>
              <a:spcBef>
                <a:spcPct val="0"/>
              </a:spcBef>
            </a:pPr>
            <a:r>
              <a:rPr lang="en-US" sz="4740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Interaction Analysis</a:t>
            </a:r>
          </a:p>
          <a:p>
            <a:pPr algn="ctr">
              <a:lnSpc>
                <a:spcPts val="6637"/>
              </a:lnSpc>
              <a:spcBef>
                <a:spcPct val="0"/>
              </a:spcBef>
            </a:pPr>
            <a:r>
              <a:rPr lang="en-US" sz="4740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Hydrogen bonding</a:t>
            </a:r>
          </a:p>
          <a:p>
            <a:pPr algn="ctr">
              <a:lnSpc>
                <a:spcPts val="6637"/>
              </a:lnSpc>
              <a:spcBef>
                <a:spcPct val="0"/>
              </a:spcBef>
            </a:pPr>
            <a:r>
              <a:rPr lang="en-US" sz="4740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Hydrophobic interactions</a:t>
            </a:r>
          </a:p>
          <a:p>
            <a:pPr algn="ctr">
              <a:lnSpc>
                <a:spcPts val="6637"/>
              </a:lnSpc>
              <a:spcBef>
                <a:spcPct val="0"/>
              </a:spcBef>
            </a:pPr>
            <a:r>
              <a:rPr lang="en-US" sz="4740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Stable binding within tau functional region</a:t>
            </a:r>
          </a:p>
          <a:p>
            <a:pPr algn="ctr">
              <a:lnSpc>
                <a:spcPts val="6637"/>
              </a:lnSpc>
              <a:spcBef>
                <a:spcPct val="0"/>
              </a:spcBef>
            </a:pPr>
            <a:r>
              <a:rPr lang="en-US" sz="4740" b="1" dirty="0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Lead compounds identified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35931" y="933450"/>
            <a:ext cx="16423369" cy="71359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76"/>
              </a:lnSpc>
              <a:spcBef>
                <a:spcPct val="0"/>
              </a:spcBef>
            </a:pPr>
            <a:r>
              <a:rPr lang="en-US" sz="5268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Conclusion &amp; Future Scope</a:t>
            </a:r>
          </a:p>
          <a:p>
            <a:pPr algn="ctr">
              <a:lnSpc>
                <a:spcPts val="6143"/>
              </a:lnSpc>
              <a:spcBef>
                <a:spcPct val="0"/>
              </a:spcBef>
            </a:pPr>
            <a:r>
              <a:rPr lang="en-US" sz="4388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Conclusion:</a:t>
            </a:r>
          </a:p>
          <a:p>
            <a:pPr algn="ctr">
              <a:lnSpc>
                <a:spcPts val="6143"/>
              </a:lnSpc>
              <a:spcBef>
                <a:spcPct val="0"/>
              </a:spcBef>
            </a:pPr>
            <a:r>
              <a:rPr lang="en-US" sz="4388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Computational intelligence accelerates drug discovery</a:t>
            </a:r>
          </a:p>
          <a:p>
            <a:pPr algn="ctr">
              <a:lnSpc>
                <a:spcPts val="6143"/>
              </a:lnSpc>
              <a:spcBef>
                <a:spcPct val="0"/>
              </a:spcBef>
            </a:pPr>
            <a:r>
              <a:rPr lang="en-US" sz="4388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Identified promising tau-targeting compounds</a:t>
            </a:r>
          </a:p>
          <a:p>
            <a:pPr algn="ctr">
              <a:lnSpc>
                <a:spcPts val="6143"/>
              </a:lnSpc>
              <a:spcBef>
                <a:spcPct val="0"/>
              </a:spcBef>
            </a:pPr>
            <a:r>
              <a:rPr lang="en-US" sz="4388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Framework supports data-driven decision making</a:t>
            </a:r>
          </a:p>
          <a:p>
            <a:pPr algn="ctr">
              <a:lnSpc>
                <a:spcPts val="6143"/>
              </a:lnSpc>
              <a:spcBef>
                <a:spcPct val="0"/>
              </a:spcBef>
            </a:pPr>
            <a:r>
              <a:rPr lang="en-US" sz="4388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Future Scope:</a:t>
            </a:r>
          </a:p>
          <a:p>
            <a:pPr algn="ctr">
              <a:lnSpc>
                <a:spcPts val="6143"/>
              </a:lnSpc>
              <a:spcBef>
                <a:spcPct val="0"/>
              </a:spcBef>
            </a:pPr>
            <a:r>
              <a:rPr lang="en-US" sz="4388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Machine learning-based affinity prediction</a:t>
            </a:r>
          </a:p>
          <a:p>
            <a:pPr algn="ctr">
              <a:lnSpc>
                <a:spcPts val="6143"/>
              </a:lnSpc>
              <a:spcBef>
                <a:spcPct val="0"/>
              </a:spcBef>
            </a:pPr>
            <a:r>
              <a:rPr lang="en-US" sz="4388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ADMET analysis</a:t>
            </a:r>
          </a:p>
          <a:p>
            <a:pPr algn="ctr">
              <a:lnSpc>
                <a:spcPts val="6143"/>
              </a:lnSpc>
              <a:spcBef>
                <a:spcPct val="0"/>
              </a:spcBef>
            </a:pPr>
            <a:r>
              <a:rPr lang="en-US" sz="4388" b="1">
                <a:solidFill>
                  <a:srgbClr val="000000"/>
                </a:solidFill>
                <a:latin typeface="Nunito Semi-Bold"/>
                <a:ea typeface="Nunito Semi-Bold"/>
                <a:cs typeface="Nunito Semi-Bold"/>
                <a:sym typeface="Nunito Semi-Bold"/>
              </a:rPr>
              <a:t>Experimental validation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7AD">
                <a:alpha val="100000"/>
              </a:srgbClr>
            </a:gs>
            <a:gs pos="100000">
              <a:srgbClr val="FFA9F9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439650" y="4782710"/>
            <a:ext cx="10911036" cy="679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78"/>
              </a:lnSpc>
              <a:spcBef>
                <a:spcPct val="0"/>
              </a:spcBef>
            </a:pPr>
            <a:r>
              <a:rPr lang="en-US" sz="3984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Thank you everyone for listening to my work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265</Words>
  <Application>Microsoft Office PowerPoint</Application>
  <PresentationFormat>Custom</PresentationFormat>
  <Paragraphs>73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Nunito Semi-Bold</vt:lpstr>
      <vt:lpstr>Canva Sans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Computational Intelligence–Driven In Silico Drug Discovery for Targeting Human Tau Protein in Alzheimer’s Disease Vineeta Research Scholar, NIMS University</dc:title>
  <dc:creator>vineeta johri</dc:creator>
  <cp:lastModifiedBy>vineeta johri</cp:lastModifiedBy>
  <cp:revision>1</cp:revision>
  <dcterms:created xsi:type="dcterms:W3CDTF">2006-08-16T00:00:00Z</dcterms:created>
  <dcterms:modified xsi:type="dcterms:W3CDTF">2026-02-20T11:38:50Z</dcterms:modified>
  <dc:identifier>DAHB11Eu8Y8</dc:identifier>
</cp:coreProperties>
</file>