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 id="257" r:id="rId3"/>
    <p:sldId id="258" r:id="rId4"/>
    <p:sldId id="259" r:id="rId5"/>
    <p:sldId id="260" r:id="rId6"/>
    <p:sldId id="264" r:id="rId7"/>
    <p:sldId id="261" r:id="rId8"/>
    <p:sldId id="262" r:id="rId9"/>
    <p:sldId id="263"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00" autoAdjust="0"/>
    <p:restoredTop sz="94660"/>
  </p:normalViewPr>
  <p:slideViewPr>
    <p:cSldViewPr snapToGrid="0">
      <p:cViewPr varScale="1">
        <p:scale>
          <a:sx n="91" d="100"/>
          <a:sy n="91" d="100"/>
        </p:scale>
        <p:origin x="-126" y="-114"/>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oleObject" Target="Book1" TargetMode="External"/></Relationships>
</file>

<file path=ppt/charts/chart1.xml><?xml version="1.0" encoding="utf-8"?>
<c:chartSpace xmlns:c="http://schemas.openxmlformats.org/drawingml/2006/chart" xmlns:a="http://schemas.openxmlformats.org/drawingml/2006/main" xmlns:r="http://schemas.openxmlformats.org/officeDocument/2006/relationships">
  <c:lang val="en-US"/>
  <c:chart>
    <c:autoTitleDeleted val="1"/>
    <c:plotArea>
      <c:layout/>
      <c:barChart>
        <c:barDir val="col"/>
        <c:grouping val="stacked"/>
        <c:ser>
          <c:idx val="0"/>
          <c:order val="0"/>
          <c:tx>
            <c:strRef>
              <c:f>Sheet1!$B$3</c:f>
              <c:strCache>
                <c:ptCount val="1"/>
                <c:pt idx="0">
                  <c:v>No. of students</c:v>
                </c:pt>
              </c:strCache>
            </c:strRef>
          </c:tx>
          <c:spPr>
            <a:solidFill>
              <a:schemeClr val="accent1"/>
            </a:solidFill>
            <a:ln>
              <a:noFill/>
            </a:ln>
            <a:effectLst/>
          </c:spPr>
          <c:cat>
            <c:strRef>
              <c:f>Sheet1!$A$4:$A$7</c:f>
              <c:strCache>
                <c:ptCount val="4"/>
                <c:pt idx="0">
                  <c:v>Low </c:v>
                </c:pt>
                <c:pt idx="1">
                  <c:v>Medium</c:v>
                </c:pt>
                <c:pt idx="2">
                  <c:v>High</c:v>
                </c:pt>
                <c:pt idx="3">
                  <c:v>Total</c:v>
                </c:pt>
              </c:strCache>
            </c:strRef>
          </c:cat>
          <c:val>
            <c:numRef>
              <c:f>Sheet1!$B$4:$B$7</c:f>
              <c:numCache>
                <c:formatCode>General</c:formatCode>
                <c:ptCount val="4"/>
                <c:pt idx="0">
                  <c:v>3</c:v>
                </c:pt>
                <c:pt idx="1">
                  <c:v>22</c:v>
                </c:pt>
                <c:pt idx="2">
                  <c:v>35</c:v>
                </c:pt>
                <c:pt idx="3">
                  <c:v>60</c:v>
                </c:pt>
              </c:numCache>
            </c:numRef>
          </c:val>
          <c:extLst xmlns:c16r2="http://schemas.microsoft.com/office/drawing/2015/06/chart">
            <c:ext xmlns:c16="http://schemas.microsoft.com/office/drawing/2014/chart" uri="{C3380CC4-5D6E-409C-BE32-E72D297353CC}">
              <c16:uniqueId val="{00000000-4948-47A0-ADA6-90CE6A6B4182}"/>
            </c:ext>
          </c:extLst>
        </c:ser>
        <c:ser>
          <c:idx val="1"/>
          <c:order val="1"/>
          <c:tx>
            <c:strRef>
              <c:f>Sheet1!$C$3</c:f>
              <c:strCache>
                <c:ptCount val="1"/>
                <c:pt idx="0">
                  <c:v>Percentage</c:v>
                </c:pt>
              </c:strCache>
            </c:strRef>
          </c:tx>
          <c:spPr>
            <a:solidFill>
              <a:schemeClr val="accent2"/>
            </a:solidFill>
            <a:ln>
              <a:noFill/>
            </a:ln>
            <a:effectLst/>
          </c:spPr>
          <c:cat>
            <c:strRef>
              <c:f>Sheet1!$A$4:$A$7</c:f>
              <c:strCache>
                <c:ptCount val="4"/>
                <c:pt idx="0">
                  <c:v>Low </c:v>
                </c:pt>
                <c:pt idx="1">
                  <c:v>Medium</c:v>
                </c:pt>
                <c:pt idx="2">
                  <c:v>High</c:v>
                </c:pt>
                <c:pt idx="3">
                  <c:v>Total</c:v>
                </c:pt>
              </c:strCache>
            </c:strRef>
          </c:cat>
          <c:val>
            <c:numRef>
              <c:f>Sheet1!$C$4:$C$7</c:f>
              <c:numCache>
                <c:formatCode>General</c:formatCode>
                <c:ptCount val="4"/>
                <c:pt idx="0">
                  <c:v>3.6</c:v>
                </c:pt>
                <c:pt idx="1">
                  <c:v>38.5</c:v>
                </c:pt>
                <c:pt idx="2">
                  <c:v>57.9</c:v>
                </c:pt>
                <c:pt idx="3">
                  <c:v>100</c:v>
                </c:pt>
              </c:numCache>
            </c:numRef>
          </c:val>
          <c:extLst xmlns:c16r2="http://schemas.microsoft.com/office/drawing/2015/06/chart">
            <c:ext xmlns:c16="http://schemas.microsoft.com/office/drawing/2014/chart" uri="{C3380CC4-5D6E-409C-BE32-E72D297353CC}">
              <c16:uniqueId val="{00000001-4948-47A0-ADA6-90CE6A6B4182}"/>
            </c:ext>
          </c:extLst>
        </c:ser>
        <c:dLbls/>
        <c:overlap val="100"/>
        <c:axId val="161916800"/>
        <c:axId val="162288384"/>
      </c:barChart>
      <c:catAx>
        <c:axId val="161916800"/>
        <c:scaling>
          <c:orientation val="minMax"/>
        </c:scaling>
        <c:axPos val="b"/>
        <c:numFmt formatCode="General" sourceLinked="1"/>
        <c:maj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en-US"/>
          </a:p>
        </c:txPr>
        <c:crossAx val="162288384"/>
        <c:crosses val="autoZero"/>
        <c:auto val="1"/>
        <c:lblAlgn val="ctr"/>
        <c:lblOffset val="100"/>
      </c:catAx>
      <c:valAx>
        <c:axId val="162288384"/>
        <c:scaling>
          <c:orientation val="minMax"/>
        </c:scaling>
        <c:axPos val="l"/>
        <c:majorGridlines>
          <c:spPr>
            <a:ln w="9525" cap="flat" cmpd="sng" algn="ctr">
              <a:solidFill>
                <a:schemeClr val="tx1">
                  <a:lumMod val="15000"/>
                  <a:lumOff val="85000"/>
                </a:schemeClr>
              </a:solidFill>
              <a:round/>
            </a:ln>
            <a:effectLst/>
          </c:spPr>
        </c:majorGridlines>
        <c:numFmt formatCode="General" sourceLinked="1"/>
        <c:majorTickMark val="none"/>
        <c:tickLblPos val="nextTo"/>
        <c:spPr>
          <a:noFill/>
          <a:ln>
            <a:noFill/>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en-US"/>
          </a:p>
        </c:txPr>
        <c:crossAx val="161916800"/>
        <c:crosses val="autoZero"/>
        <c:crossBetween val="between"/>
      </c:valAx>
      <c:spPr>
        <a:noFill/>
        <a:ln>
          <a:noFill/>
        </a:ln>
        <a:effectLst/>
      </c:spPr>
    </c:plotArea>
    <c:legend>
      <c:legendPos val="b"/>
      <c:layout/>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en-US"/>
        </a:p>
      </c:txPr>
    </c:legend>
    <c:plotVisOnly val="1"/>
    <c:dispBlanksAs val="gap"/>
  </c:chart>
  <c:spPr>
    <a:solidFill>
      <a:schemeClr val="bg1"/>
    </a:solidFill>
    <a:ln w="9525" cap="flat" cmpd="sng" algn="ctr">
      <a:solidFill>
        <a:schemeClr val="tx1">
          <a:lumMod val="15000"/>
          <a:lumOff val="85000"/>
        </a:schemeClr>
      </a:solidFill>
      <a:round/>
    </a:ln>
    <a:effectLst/>
  </c:spPr>
  <c:txPr>
    <a:bodyPr/>
    <a:lstStyle/>
    <a:p>
      <a:pPr>
        <a:defRPr/>
      </a:pPr>
      <a:endParaRPr lang="en-US"/>
    </a:p>
  </c:txPr>
  <c:externalData r:id="rId1"/>
</c:chartSpace>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B0D1091D-700A-473F-87CE-75C2BBF7CE0A}" type="datetimeFigureOut">
              <a:rPr lang="en-IN" smtClean="0"/>
              <a:pPr/>
              <a:t>12-03-2024</a:t>
            </a:fld>
            <a:endParaRPr lang="en-IN"/>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IN"/>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113508B2-3A28-429F-9E7F-CDA198EAE91D}" type="slidenum">
              <a:rPr lang="en-IN" smtClean="0"/>
              <a:pPr/>
              <a:t>‹#›</a:t>
            </a:fld>
            <a:endParaRPr lang="en-IN"/>
          </a:p>
        </p:txBody>
      </p:sp>
    </p:spTree>
    <p:extLst>
      <p:ext uri="{BB962C8B-B14F-4D97-AF65-F5344CB8AC3E}">
        <p14:creationId xmlns:p14="http://schemas.microsoft.com/office/powerpoint/2010/main" xmlns="" val="2657824543"/>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0D1091D-700A-473F-87CE-75C2BBF7CE0A}" type="datetimeFigureOut">
              <a:rPr lang="en-IN" smtClean="0"/>
              <a:pPr/>
              <a:t>12-03-2024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113508B2-3A28-429F-9E7F-CDA198EAE91D}" type="slidenum">
              <a:rPr lang="en-IN" smtClean="0"/>
              <a:pPr/>
              <a:t>‹#›</a:t>
            </a:fld>
            <a:endParaRPr lang="en-IN"/>
          </a:p>
        </p:txBody>
      </p:sp>
    </p:spTree>
    <p:extLst>
      <p:ext uri="{BB962C8B-B14F-4D97-AF65-F5344CB8AC3E}">
        <p14:creationId xmlns:p14="http://schemas.microsoft.com/office/powerpoint/2010/main" xmlns="" val="38246179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B0D1091D-700A-473F-87CE-75C2BBF7CE0A}" type="datetimeFigureOut">
              <a:rPr lang="en-IN" smtClean="0"/>
              <a:pPr/>
              <a:t>12-03-2024</a:t>
            </a:fld>
            <a:endParaRPr lang="en-IN"/>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IN"/>
          </a:p>
        </p:txBody>
      </p:sp>
      <p:sp>
        <p:nvSpPr>
          <p:cNvPr id="6" name="Slide Number Placeholder 5"/>
          <p:cNvSpPr>
            <a:spLocks noGrp="1"/>
          </p:cNvSpPr>
          <p:nvPr>
            <p:ph type="sldNum" sz="quarter" idx="12"/>
          </p:nvPr>
        </p:nvSpPr>
        <p:spPr>
          <a:xfrm>
            <a:off x="8604504" y="5211060"/>
            <a:ext cx="2112264" cy="228600"/>
          </a:xfrm>
        </p:spPr>
        <p:txBody>
          <a:bodyPr/>
          <a:lstStyle/>
          <a:p>
            <a:fld id="{113508B2-3A28-429F-9E7F-CDA198EAE91D}" type="slidenum">
              <a:rPr lang="en-IN" smtClean="0"/>
              <a:pPr/>
              <a:t>‹#›</a:t>
            </a:fld>
            <a:endParaRPr lang="en-IN"/>
          </a:p>
        </p:txBody>
      </p:sp>
    </p:spTree>
    <p:extLst>
      <p:ext uri="{BB962C8B-B14F-4D97-AF65-F5344CB8AC3E}">
        <p14:creationId xmlns:p14="http://schemas.microsoft.com/office/powerpoint/2010/main" xmlns="" val="3753102475"/>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0D1091D-700A-473F-87CE-75C2BBF7CE0A}" type="datetimeFigureOut">
              <a:rPr lang="en-IN" smtClean="0"/>
              <a:pPr/>
              <a:t>12-03-2024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13508B2-3A28-429F-9E7F-CDA198EAE91D}" type="slidenum">
              <a:rPr lang="en-IN" smtClean="0"/>
              <a:pPr/>
              <a:t>‹#›</a:t>
            </a:fld>
            <a:endParaRPr lang="en-IN"/>
          </a:p>
        </p:txBody>
      </p:sp>
    </p:spTree>
    <p:extLst>
      <p:ext uri="{BB962C8B-B14F-4D97-AF65-F5344CB8AC3E}">
        <p14:creationId xmlns:p14="http://schemas.microsoft.com/office/powerpoint/2010/main" xmlns="" val="16999393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0D1091D-700A-473F-87CE-75C2BBF7CE0A}" type="datetimeFigureOut">
              <a:rPr lang="en-IN" smtClean="0"/>
              <a:pPr/>
              <a:t>12-03-2024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113508B2-3A28-429F-9E7F-CDA198EAE91D}" type="slidenum">
              <a:rPr lang="en-IN" smtClean="0"/>
              <a:pPr/>
              <a:t>‹#›</a:t>
            </a:fld>
            <a:endParaRPr lang="en-IN"/>
          </a:p>
        </p:txBody>
      </p:sp>
    </p:spTree>
    <p:extLst>
      <p:ext uri="{BB962C8B-B14F-4D97-AF65-F5344CB8AC3E}">
        <p14:creationId xmlns:p14="http://schemas.microsoft.com/office/powerpoint/2010/main" xmlns="" val="4905501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0D1091D-700A-473F-87CE-75C2BBF7CE0A}" type="datetimeFigureOut">
              <a:rPr lang="en-IN" smtClean="0"/>
              <a:pPr/>
              <a:t>12-03-2024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113508B2-3A28-429F-9E7F-CDA198EAE91D}" type="slidenum">
              <a:rPr lang="en-IN" smtClean="0"/>
              <a:pPr/>
              <a:t>‹#›</a:t>
            </a:fld>
            <a:endParaRPr lang="en-IN"/>
          </a:p>
        </p:txBody>
      </p:sp>
    </p:spTree>
    <p:extLst>
      <p:ext uri="{BB962C8B-B14F-4D97-AF65-F5344CB8AC3E}">
        <p14:creationId xmlns:p14="http://schemas.microsoft.com/office/powerpoint/2010/main" xmlns="" val="24567751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D1091D-700A-473F-87CE-75C2BBF7CE0A}" type="datetimeFigureOut">
              <a:rPr lang="en-IN" smtClean="0"/>
              <a:pPr/>
              <a:t>12-03-2024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113508B2-3A28-429F-9E7F-CDA198EAE91D}" type="slidenum">
              <a:rPr lang="en-IN" smtClean="0"/>
              <a:pPr/>
              <a:t>‹#›</a:t>
            </a:fld>
            <a:endParaRPr lang="en-IN"/>
          </a:p>
        </p:txBody>
      </p:sp>
    </p:spTree>
    <p:extLst>
      <p:ext uri="{BB962C8B-B14F-4D97-AF65-F5344CB8AC3E}">
        <p14:creationId xmlns:p14="http://schemas.microsoft.com/office/powerpoint/2010/main" xmlns="" val="33855096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B0D1091D-700A-473F-87CE-75C2BBF7CE0A}" type="datetimeFigureOut">
              <a:rPr lang="en-IN" smtClean="0"/>
              <a:pPr/>
              <a:t>12-03-2024</a:t>
            </a:fld>
            <a:endParaRPr lang="en-IN"/>
          </a:p>
        </p:txBody>
      </p:sp>
      <p:sp>
        <p:nvSpPr>
          <p:cNvPr id="9" name="Footer Placeholder 8"/>
          <p:cNvSpPr>
            <a:spLocks noGrp="1"/>
          </p:cNvSpPr>
          <p:nvPr>
            <p:ph type="ftr" sz="quarter" idx="11"/>
          </p:nvPr>
        </p:nvSpPr>
        <p:spPr/>
        <p:txBody>
          <a:bodyPr/>
          <a:lstStyle>
            <a:lvl1pPr algn="r">
              <a:defRPr/>
            </a:lvl1pPr>
          </a:lstStyle>
          <a:p>
            <a:endParaRPr lang="en-IN"/>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113508B2-3A28-429F-9E7F-CDA198EAE91D}" type="slidenum">
              <a:rPr lang="en-IN" smtClean="0"/>
              <a:pPr/>
              <a:t>‹#›</a:t>
            </a:fld>
            <a:endParaRPr lang="en-IN"/>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2849930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B0D1091D-700A-473F-87CE-75C2BBF7CE0A}" type="datetimeFigureOut">
              <a:rPr lang="en-IN" smtClean="0"/>
              <a:pPr/>
              <a:t>12-03-2024</a:t>
            </a:fld>
            <a:endParaRPr lang="en-IN"/>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IN"/>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113508B2-3A28-429F-9E7F-CDA198EAE91D}" type="slidenum">
              <a:rPr lang="en-IN" smtClean="0"/>
              <a:pPr/>
              <a:t>‹#›</a:t>
            </a:fld>
            <a:endParaRPr lang="en-IN"/>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9351276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D1091D-700A-473F-87CE-75C2BBF7CE0A}"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13508B2-3A28-429F-9E7F-CDA198EAE91D}" type="slidenum">
              <a:rPr lang="en-IN" smtClean="0"/>
              <a:pPr/>
              <a:t>‹#›</a:t>
            </a:fld>
            <a:endParaRPr lang="en-IN"/>
          </a:p>
        </p:txBody>
      </p:sp>
    </p:spTree>
    <p:extLst>
      <p:ext uri="{BB962C8B-B14F-4D97-AF65-F5344CB8AC3E}">
        <p14:creationId xmlns:p14="http://schemas.microsoft.com/office/powerpoint/2010/main" xmlns="" val="1958690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D1091D-700A-473F-87CE-75C2BBF7CE0A}"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13508B2-3A28-429F-9E7F-CDA198EAE91D}" type="slidenum">
              <a:rPr lang="en-IN" smtClean="0"/>
              <a:pPr/>
              <a:t>‹#›</a:t>
            </a:fld>
            <a:endParaRPr lang="en-IN"/>
          </a:p>
        </p:txBody>
      </p:sp>
    </p:spTree>
    <p:extLst>
      <p:ext uri="{BB962C8B-B14F-4D97-AF65-F5344CB8AC3E}">
        <p14:creationId xmlns:p14="http://schemas.microsoft.com/office/powerpoint/2010/main" xmlns="" val="24230594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B0D1091D-700A-473F-87CE-75C2BBF7CE0A}" type="datetimeFigureOut">
              <a:rPr lang="en-IN" smtClean="0"/>
              <a:pPr/>
              <a:t>12-03-2024</a:t>
            </a:fld>
            <a:endParaRPr lang="en-IN"/>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IN"/>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113508B2-3A28-429F-9E7F-CDA198EAE91D}" type="slidenum">
              <a:rPr lang="en-IN" smtClean="0"/>
              <a:pPr/>
              <a:t>‹#›</a:t>
            </a:fld>
            <a:endParaRPr lang="en-IN"/>
          </a:p>
        </p:txBody>
      </p:sp>
    </p:spTree>
    <p:extLst>
      <p:ext uri="{BB962C8B-B14F-4D97-AF65-F5344CB8AC3E}">
        <p14:creationId xmlns:p14="http://schemas.microsoft.com/office/powerpoint/2010/main" xmlns="" val="607623725"/>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D37C635-C190-1368-2802-EECCB43C1BE0}"/>
              </a:ext>
            </a:extLst>
          </p:cNvPr>
          <p:cNvSpPr>
            <a:spLocks noGrp="1"/>
          </p:cNvSpPr>
          <p:nvPr>
            <p:ph type="ctrTitle"/>
          </p:nvPr>
        </p:nvSpPr>
        <p:spPr>
          <a:xfrm>
            <a:off x="1524000" y="2714171"/>
            <a:ext cx="9144000" cy="1335315"/>
          </a:xfrm>
        </p:spPr>
        <p:txBody>
          <a:bodyPr>
            <a:normAutofit/>
          </a:bodyPr>
          <a:lstStyle/>
          <a:p>
            <a:r>
              <a:rPr lang="en-US" sz="2500" b="1" dirty="0">
                <a:latin typeface="Times New Roman" panose="02020603050405020304" pitchFamily="18" charset="0"/>
                <a:cs typeface="Times New Roman" panose="02020603050405020304" pitchFamily="18" charset="0"/>
              </a:rPr>
              <a:t>EXPLORING STUDENT PERSPECTIVES ON RURAL AGRICULTURAL ENGAGEMENT WITHIN THE COLLEGE OF AGRICULTURE</a:t>
            </a:r>
            <a:endParaRPr lang="en-IN" sz="2500" b="1" dirty="0">
              <a:latin typeface="Times New Roman" panose="02020603050405020304" pitchFamily="18" charset="0"/>
              <a:cs typeface="Times New Roman" panose="02020603050405020304" pitchFamily="18" charset="0"/>
            </a:endParaRPr>
          </a:p>
        </p:txBody>
      </p:sp>
      <p:sp>
        <p:nvSpPr>
          <p:cNvPr id="3" name="Rectangle 2"/>
          <p:cNvSpPr/>
          <p:nvPr/>
        </p:nvSpPr>
        <p:spPr>
          <a:xfrm>
            <a:off x="1466430" y="4642210"/>
            <a:ext cx="2863284" cy="400110"/>
          </a:xfrm>
          <a:prstGeom prst="rect">
            <a:avLst/>
          </a:prstGeom>
        </p:spPr>
        <p:txBody>
          <a:bodyPr wrap="none">
            <a:spAutoFit/>
          </a:bodyPr>
          <a:lstStyle/>
          <a:p>
            <a:r>
              <a:rPr lang="en-US" sz="2000" dirty="0" smtClean="0"/>
              <a:t>Dhirendra Kumar Sing</a:t>
            </a:r>
            <a:endParaRPr lang="en-US" sz="2000" dirty="0"/>
          </a:p>
        </p:txBody>
      </p:sp>
      <p:sp>
        <p:nvSpPr>
          <p:cNvPr id="4" name="Rectangle 3"/>
          <p:cNvSpPr/>
          <p:nvPr/>
        </p:nvSpPr>
        <p:spPr>
          <a:xfrm>
            <a:off x="1476392" y="4999562"/>
            <a:ext cx="2555508" cy="400110"/>
          </a:xfrm>
          <a:prstGeom prst="rect">
            <a:avLst/>
          </a:prstGeom>
        </p:spPr>
        <p:txBody>
          <a:bodyPr wrap="none">
            <a:spAutoFit/>
          </a:bodyPr>
          <a:lstStyle/>
          <a:p>
            <a:r>
              <a:rPr lang="en-US" sz="2000" dirty="0" smtClean="0"/>
              <a:t>Subject: Agricuture</a:t>
            </a:r>
            <a:endParaRPr lang="en-US" sz="2000" dirty="0"/>
          </a:p>
        </p:txBody>
      </p:sp>
    </p:spTree>
    <p:extLst>
      <p:ext uri="{BB962C8B-B14F-4D97-AF65-F5344CB8AC3E}">
        <p14:creationId xmlns:p14="http://schemas.microsoft.com/office/powerpoint/2010/main" xmlns="" val="16894469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D170F7D-F42A-B294-0E62-F2ABA2A8BDA1}"/>
              </a:ext>
            </a:extLst>
          </p:cNvPr>
          <p:cNvSpPr>
            <a:spLocks noGrp="1"/>
          </p:cNvSpPr>
          <p:nvPr>
            <p:ph type="title"/>
          </p:nvPr>
        </p:nvSpPr>
        <p:spPr>
          <a:xfrm>
            <a:off x="377372" y="188686"/>
            <a:ext cx="10740572" cy="653143"/>
          </a:xfrm>
        </p:spPr>
        <p:txBody>
          <a:bodyPr>
            <a:normAutofit/>
          </a:bodyPr>
          <a:lstStyle/>
          <a:p>
            <a:pPr algn="just"/>
            <a:r>
              <a:rPr lang="en-IN" sz="4000" b="1" dirty="0">
                <a:latin typeface="Times New Roman" panose="02020603050405020304" pitchFamily="18" charset="0"/>
                <a:cs typeface="Times New Roman" panose="02020603050405020304" pitchFamily="18" charset="0"/>
              </a:rPr>
              <a:t>INTRODUCTION</a:t>
            </a:r>
          </a:p>
        </p:txBody>
      </p:sp>
      <p:sp>
        <p:nvSpPr>
          <p:cNvPr id="4" name="TextBox 3">
            <a:extLst>
              <a:ext uri="{FF2B5EF4-FFF2-40B4-BE49-F238E27FC236}">
                <a16:creationId xmlns:a16="http://schemas.microsoft.com/office/drawing/2014/main" xmlns="" id="{2B37206B-9780-F142-B106-7A8CF6A96956}"/>
              </a:ext>
            </a:extLst>
          </p:cNvPr>
          <p:cNvSpPr txBox="1"/>
          <p:nvPr/>
        </p:nvSpPr>
        <p:spPr>
          <a:xfrm>
            <a:off x="377372" y="841829"/>
            <a:ext cx="11350170" cy="6038641"/>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primary goal of agricultural education is to produce skilled laborers who can engage in farming, research, teaching, and extension activities for the advancement of agriculture in India.</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Increased agricultural production, sustainability, ecological and environmental security, profitability, employment stability, and equity can all be achieved with its help.</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Several ICAR committees proposed that the </a:t>
            </a:r>
            <a:r>
              <a:rPr lang="en-US" sz="2000" dirty="0" err="1">
                <a:latin typeface="Times New Roman" panose="02020603050405020304" pitchFamily="18" charset="0"/>
                <a:cs typeface="Times New Roman" panose="02020603050405020304" pitchFamily="18" charset="0"/>
              </a:rPr>
              <a:t>programme</a:t>
            </a:r>
            <a:r>
              <a:rPr lang="en-US" sz="2000" dirty="0">
                <a:latin typeface="Times New Roman" panose="02020603050405020304" pitchFamily="18" charset="0"/>
                <a:cs typeface="Times New Roman" panose="02020603050405020304" pitchFamily="18" charset="0"/>
              </a:rPr>
              <a:t> should have a significant connection between agricultural education and real-world farming situations.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Given the impact that agricultural knowledge has on farmers' socioeconomic </a:t>
            </a:r>
            <a:r>
              <a:rPr lang="en-US" sz="2000" dirty="0" err="1">
                <a:latin typeface="Times New Roman" panose="02020603050405020304" pitchFamily="18" charset="0"/>
                <a:cs typeface="Times New Roman" panose="02020603050405020304" pitchFamily="18" charset="0"/>
              </a:rPr>
              <a:t>behaviour</a:t>
            </a:r>
            <a:r>
              <a:rPr lang="en-US" sz="2000" dirty="0">
                <a:latin typeface="Times New Roman" panose="02020603050405020304" pitchFamily="18" charset="0"/>
                <a:cs typeface="Times New Roman" panose="02020603050405020304" pitchFamily="18" charset="0"/>
              </a:rPr>
              <a:t>, agricultural graduates are required by university regulations to work and study in rural areas during their internship.</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This kind of hands-on training and experience working with people in villages becomes inevitable because the rural work experience is essential to building a graduate's competence in functioning as an effective teacher, researcher, and extension professional in the transfer of technology to rural families.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It was thought to be the best chance to help students become fully immersed in the rural environment, as well as to help them develop the necessary potential</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257486484"/>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C94EA36-6062-0BD4-44C6-B3BC2218E491}"/>
              </a:ext>
            </a:extLst>
          </p:cNvPr>
          <p:cNvSpPr>
            <a:spLocks noGrp="1"/>
          </p:cNvSpPr>
          <p:nvPr>
            <p:ph type="title"/>
          </p:nvPr>
        </p:nvSpPr>
        <p:spPr>
          <a:xfrm>
            <a:off x="0" y="159658"/>
            <a:ext cx="11132458" cy="812800"/>
          </a:xfrm>
        </p:spPr>
        <p:txBody>
          <a:bodyPr>
            <a:normAutofit/>
          </a:bodyPr>
          <a:lstStyle/>
          <a:p>
            <a:pPr algn="just"/>
            <a:r>
              <a:rPr lang="en-IN" sz="4000" b="1" dirty="0">
                <a:latin typeface="Times New Roman" panose="02020603050405020304" pitchFamily="18" charset="0"/>
                <a:cs typeface="Times New Roman" panose="02020603050405020304" pitchFamily="18" charset="0"/>
              </a:rPr>
              <a:t>LITERATURE REVIEW </a:t>
            </a:r>
          </a:p>
        </p:txBody>
      </p:sp>
      <p:sp>
        <p:nvSpPr>
          <p:cNvPr id="4" name="TextBox 3">
            <a:extLst>
              <a:ext uri="{FF2B5EF4-FFF2-40B4-BE49-F238E27FC236}">
                <a16:creationId xmlns:a16="http://schemas.microsoft.com/office/drawing/2014/main" xmlns="" id="{D6DD5461-2F30-000A-46C0-D8F2E9D01148}"/>
              </a:ext>
            </a:extLst>
          </p:cNvPr>
          <p:cNvSpPr txBox="1"/>
          <p:nvPr/>
        </p:nvSpPr>
        <p:spPr>
          <a:xfrm>
            <a:off x="319314" y="972458"/>
            <a:ext cx="11567886" cy="5576976"/>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2000" dirty="0" err="1">
                <a:latin typeface="Times New Roman" panose="02020603050405020304" pitchFamily="18" charset="0"/>
                <a:cs typeface="Times New Roman" panose="02020603050405020304" pitchFamily="18" charset="0"/>
              </a:rPr>
              <a:t>Jjuuko</a:t>
            </a:r>
            <a:r>
              <a:rPr lang="en-US" sz="2000" dirty="0">
                <a:latin typeface="Times New Roman" panose="02020603050405020304" pitchFamily="18" charset="0"/>
                <a:cs typeface="Times New Roman" panose="02020603050405020304" pitchFamily="18" charset="0"/>
              </a:rPr>
              <a:t> et.al (2019) study looks into Ugandan agricultural vocational education, </a:t>
            </a:r>
            <a:r>
              <a:rPr lang="en-US" sz="2000" dirty="0" err="1">
                <a:latin typeface="Times New Roman" panose="02020603050405020304" pitchFamily="18" charset="0"/>
                <a:cs typeface="Times New Roman" panose="02020603050405020304" pitchFamily="18" charset="0"/>
              </a:rPr>
              <a:t>emphasising</a:t>
            </a:r>
            <a:r>
              <a:rPr lang="en-US" sz="2000" dirty="0">
                <a:latin typeface="Times New Roman" panose="02020603050405020304" pitchFamily="18" charset="0"/>
                <a:cs typeface="Times New Roman" panose="02020603050405020304" pitchFamily="18" charset="0"/>
              </a:rPr>
              <a:t> student experiences. The study looks at different pedagogical strategies for agricultural education and illuminates the opportunities and difficulties faced by students in Uganda's agriculture industry. Their results provide insightful information that may be used to improve student learning and the efficacy of agriculture education initiatives.</a:t>
            </a:r>
          </a:p>
          <a:p>
            <a:pPr marL="285750" indent="-285750" algn="just">
              <a:lnSpc>
                <a:spcPct val="150000"/>
              </a:lnSpc>
              <a:buFont typeface="Wingdings" panose="05000000000000000000" pitchFamily="2" charset="2"/>
              <a:buChar char="q"/>
            </a:pPr>
            <a:r>
              <a:rPr lang="en-US" sz="2000" dirty="0" err="1">
                <a:latin typeface="Times New Roman" panose="02020603050405020304" pitchFamily="18" charset="0"/>
                <a:cs typeface="Times New Roman" panose="02020603050405020304" pitchFamily="18" charset="0"/>
              </a:rPr>
              <a:t>Monavvarifard</a:t>
            </a:r>
            <a:r>
              <a:rPr lang="en-US" sz="2000" dirty="0">
                <a:latin typeface="Times New Roman" panose="02020603050405020304" pitchFamily="18" charset="0"/>
                <a:cs typeface="Times New Roman" panose="02020603050405020304" pitchFamily="18" charset="0"/>
              </a:rPr>
              <a:t> et.al (2019) Examine how students might help Iranian universities of agriculture and natural resources achieve higher standards of sustainability.. The study promotes a cooperative approach to resource management and environmental conservation within academic institutions by integrating students in sustainability activities.</a:t>
            </a:r>
          </a:p>
          <a:p>
            <a:pPr marL="285750" indent="-28575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In Li's (2022) focus switches to the COVID-19 pandemic's effects on agricultural education, particularly the move to online learning.. It also </a:t>
            </a:r>
            <a:r>
              <a:rPr lang="en-US" sz="2000" dirty="0" err="1">
                <a:latin typeface="Times New Roman" panose="02020603050405020304" pitchFamily="18" charset="0"/>
                <a:cs typeface="Times New Roman" panose="02020603050405020304" pitchFamily="18" charset="0"/>
              </a:rPr>
              <a:t>emphasises</a:t>
            </a:r>
            <a:r>
              <a:rPr lang="en-US" sz="2000" dirty="0">
                <a:latin typeface="Times New Roman" panose="02020603050405020304" pitchFamily="18" charset="0"/>
                <a:cs typeface="Times New Roman" panose="02020603050405020304" pitchFamily="18" charset="0"/>
              </a:rPr>
              <a:t> the significance of resolving issues and improving online learning opportunities for students pursuing careers in agriculture.</a:t>
            </a:r>
          </a:p>
        </p:txBody>
      </p:sp>
    </p:spTree>
    <p:extLst>
      <p:ext uri="{BB962C8B-B14F-4D97-AF65-F5344CB8AC3E}">
        <p14:creationId xmlns:p14="http://schemas.microsoft.com/office/powerpoint/2010/main" xmlns="" val="13427603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61E3D6E-ECA3-C7EC-0108-B28E7AC0A7F9}"/>
              </a:ext>
            </a:extLst>
          </p:cNvPr>
          <p:cNvSpPr>
            <a:spLocks noGrp="1"/>
          </p:cNvSpPr>
          <p:nvPr>
            <p:ph type="title"/>
          </p:nvPr>
        </p:nvSpPr>
        <p:spPr>
          <a:xfrm>
            <a:off x="1" y="130630"/>
            <a:ext cx="11887200" cy="1030514"/>
          </a:xfrm>
        </p:spPr>
        <p:txBody>
          <a:bodyPr>
            <a:normAutofit/>
          </a:bodyPr>
          <a:lstStyle/>
          <a:p>
            <a:pPr algn="just"/>
            <a:r>
              <a:rPr lang="en-IN" sz="4000" b="1" dirty="0">
                <a:latin typeface="Times New Roman" panose="02020603050405020304" pitchFamily="18" charset="0"/>
                <a:cs typeface="Times New Roman" panose="02020603050405020304" pitchFamily="18" charset="0"/>
              </a:rPr>
              <a:t>MATERIALS AND METHODS</a:t>
            </a:r>
          </a:p>
        </p:txBody>
      </p:sp>
      <p:sp>
        <p:nvSpPr>
          <p:cNvPr id="4" name="TextBox 3">
            <a:extLst>
              <a:ext uri="{FF2B5EF4-FFF2-40B4-BE49-F238E27FC236}">
                <a16:creationId xmlns:a16="http://schemas.microsoft.com/office/drawing/2014/main" xmlns="" id="{F1849643-E5FB-F258-866D-9F1713A55D86}"/>
              </a:ext>
            </a:extLst>
          </p:cNvPr>
          <p:cNvSpPr txBox="1"/>
          <p:nvPr/>
        </p:nvSpPr>
        <p:spPr>
          <a:xfrm>
            <a:off x="304800" y="1393371"/>
            <a:ext cx="10972800" cy="4653646"/>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current work was deliberately carried out at the College of Agriculture in Delhi, which is a branch of the National Institute of Plant Genome Research (NIPGR) in New Delhi.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study's respondents were students who had finished the RAWE </a:t>
            </a:r>
            <a:r>
              <a:rPr lang="en-US" sz="2000" dirty="0" err="1">
                <a:latin typeface="Times New Roman" panose="02020603050405020304" pitchFamily="18" charset="0"/>
                <a:cs typeface="Times New Roman" panose="02020603050405020304" pitchFamily="18" charset="0"/>
              </a:rPr>
              <a:t>programme</a:t>
            </a:r>
            <a:r>
              <a:rPr lang="en-US" sz="2000" dirty="0">
                <a:latin typeface="Times New Roman" panose="02020603050405020304" pitchFamily="18" charset="0"/>
                <a:cs typeface="Times New Roman" panose="02020603050405020304" pitchFamily="18" charset="0"/>
              </a:rPr>
              <a:t> in the 2022–2023 academic year.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Out of the sixty pupils, forty-six were male and fourteen were female. Perception among RAWE </a:t>
            </a:r>
            <a:r>
              <a:rPr lang="en-US" sz="2000" dirty="0" err="1">
                <a:latin typeface="Times New Roman" panose="02020603050405020304" pitchFamily="18" charset="0"/>
                <a:cs typeface="Times New Roman" panose="02020603050405020304" pitchFamily="18" charset="0"/>
              </a:rPr>
              <a:t>programme</a:t>
            </a:r>
            <a:r>
              <a:rPr lang="en-US" sz="2000" dirty="0">
                <a:latin typeface="Times New Roman" panose="02020603050405020304" pitchFamily="18" charset="0"/>
                <a:cs typeface="Times New Roman" panose="02020603050405020304" pitchFamily="18" charset="0"/>
              </a:rPr>
              <a:t> participants at NIPGR Delhi is the dependent variable under investigation.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Since RAWE had already been put into practice and student experience data had already been gathered, an ex-post facto study design is being used.</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The data covering the study's objectives was gathered using a pre-structured interview schedule. Frequency, percentage, mean score, and rank were used to </a:t>
            </a:r>
            <a:r>
              <a:rPr lang="en-US" sz="2000" dirty="0" err="1">
                <a:latin typeface="Times New Roman" panose="02020603050405020304" pitchFamily="18" charset="0"/>
                <a:cs typeface="Times New Roman" panose="02020603050405020304" pitchFamily="18" charset="0"/>
              </a:rPr>
              <a:t>analyse</a:t>
            </a:r>
            <a:r>
              <a:rPr lang="en-US" sz="2000" dirty="0">
                <a:latin typeface="Times New Roman" panose="02020603050405020304" pitchFamily="18" charset="0"/>
                <a:cs typeface="Times New Roman" panose="02020603050405020304" pitchFamily="18" charset="0"/>
              </a:rPr>
              <a:t> the collected data.</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8661175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D490299-70E1-B446-118A-987F46A7925A}"/>
              </a:ext>
            </a:extLst>
          </p:cNvPr>
          <p:cNvSpPr>
            <a:spLocks noGrp="1"/>
          </p:cNvSpPr>
          <p:nvPr>
            <p:ph type="title"/>
          </p:nvPr>
        </p:nvSpPr>
        <p:spPr>
          <a:xfrm>
            <a:off x="0" y="1"/>
            <a:ext cx="11771086" cy="1059542"/>
          </a:xfrm>
        </p:spPr>
        <p:txBody>
          <a:bodyPr/>
          <a:lstStyle/>
          <a:p>
            <a:r>
              <a:rPr lang="en-IN" b="1" dirty="0">
                <a:latin typeface="Times New Roman" panose="02020603050405020304" pitchFamily="18" charset="0"/>
                <a:cs typeface="Times New Roman" panose="02020603050405020304" pitchFamily="18" charset="0"/>
              </a:rPr>
              <a:t>RESULTS AND DISCUSSION</a:t>
            </a:r>
          </a:p>
        </p:txBody>
      </p:sp>
      <p:sp>
        <p:nvSpPr>
          <p:cNvPr id="4" name="TextBox 3">
            <a:extLst>
              <a:ext uri="{FF2B5EF4-FFF2-40B4-BE49-F238E27FC236}">
                <a16:creationId xmlns:a16="http://schemas.microsoft.com/office/drawing/2014/main" xmlns="" id="{B5E2C38E-F8EC-205C-F419-6BB4E9A1F248}"/>
              </a:ext>
            </a:extLst>
          </p:cNvPr>
          <p:cNvSpPr txBox="1"/>
          <p:nvPr/>
        </p:nvSpPr>
        <p:spPr>
          <a:xfrm>
            <a:off x="377370" y="1204685"/>
            <a:ext cx="11509829" cy="5940088"/>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According to the study, 3.60 percent of people had poor perception.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Regarding the Rural Agriculture Work Experience course, 38.50 percent of students had a medium opinion, while the majority of students (57.90%) had a positive perception. Nonetheless,</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it was determined that the majority of students in the high group felt </a:t>
            </a:r>
            <a:r>
              <a:rPr lang="en-US" sz="2000" dirty="0" err="1">
                <a:latin typeface="Times New Roman" panose="02020603050405020304" pitchFamily="18" charset="0"/>
                <a:cs typeface="Times New Roman" panose="02020603050405020304" pitchFamily="18" charset="0"/>
              </a:rPr>
              <a:t>favourably</a:t>
            </a:r>
            <a:r>
              <a:rPr lang="en-US" sz="2000" dirty="0">
                <a:latin typeface="Times New Roman" panose="02020603050405020304" pitchFamily="18" charset="0"/>
                <a:cs typeface="Times New Roman" panose="02020603050405020304" pitchFamily="18" charset="0"/>
              </a:rPr>
              <a:t> about the </a:t>
            </a:r>
            <a:r>
              <a:rPr lang="en-US" sz="2000" dirty="0" err="1">
                <a:latin typeface="Times New Roman" panose="02020603050405020304" pitchFamily="18" charset="0"/>
                <a:cs typeface="Times New Roman" panose="02020603050405020304" pitchFamily="18" charset="0"/>
              </a:rPr>
              <a:t>programmes</a:t>
            </a:r>
            <a:r>
              <a:rPr lang="en-US" sz="2000" dirty="0">
                <a:latin typeface="Times New Roman" panose="02020603050405020304" pitchFamily="18" charset="0"/>
                <a:cs typeface="Times New Roman" panose="02020603050405020304" pitchFamily="18" charset="0"/>
              </a:rPr>
              <a:t> for rural agriculture work experience.</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The emphasis placed on each aspect of farming that was incorporated into the RAWE curriculum is helping the kids learn, according to the results.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results showed that over 57.90% of RAWE participants had a high opinion of the </a:t>
            </a:r>
            <a:r>
              <a:rPr lang="en-US" sz="2000" dirty="0" err="1">
                <a:latin typeface="Times New Roman" panose="02020603050405020304" pitchFamily="18" charset="0"/>
                <a:cs typeface="Times New Roman" panose="02020603050405020304" pitchFamily="18" charset="0"/>
              </a:rPr>
              <a:t>programme</a:t>
            </a:r>
            <a:r>
              <a:rPr lang="en-US" sz="2000" dirty="0">
                <a:latin typeface="Times New Roman" panose="02020603050405020304" pitchFamily="18" charset="0"/>
                <a:cs typeface="Times New Roman" panose="02020603050405020304" pitchFamily="18" charset="0"/>
              </a:rPr>
              <a:t>, 38.50% had a medium opinion, and over 3.60% had a bad opinion.</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It is demonstrated that the attention paid to each module and the orientation </a:t>
            </a:r>
            <a:r>
              <a:rPr lang="en-US" sz="2000" dirty="0" err="1">
                <a:latin typeface="Times New Roman" panose="02020603050405020304" pitchFamily="18" charset="0"/>
                <a:cs typeface="Times New Roman" panose="02020603050405020304" pitchFamily="18" charset="0"/>
              </a:rPr>
              <a:t>programme</a:t>
            </a:r>
            <a:r>
              <a:rPr lang="en-US" sz="2000" dirty="0">
                <a:latin typeface="Times New Roman" panose="02020603050405020304" pitchFamily="18" charset="0"/>
                <a:cs typeface="Times New Roman" panose="02020603050405020304" pitchFamily="18" charset="0"/>
              </a:rPr>
              <a:t> of the Rural Agriculture Work Experience curriculum is helping the students learn.</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The results have supported the observations made by earlier researchers.</a:t>
            </a:r>
          </a:p>
          <a:p>
            <a:pPr algn="just"/>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8141245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a:extLst>
              <a:ext uri="{FF2B5EF4-FFF2-40B4-BE49-F238E27FC236}">
                <a16:creationId xmlns:a16="http://schemas.microsoft.com/office/drawing/2014/main" xmlns="" id="{594201FC-B9B5-6035-77BF-10925191CE83}"/>
              </a:ext>
            </a:extLst>
          </p:cNvPr>
          <p:cNvGraphicFramePr/>
          <p:nvPr>
            <p:extLst>
              <p:ext uri="{D42A27DB-BD31-4B8C-83A1-F6EECF244321}">
                <p14:modId xmlns:p14="http://schemas.microsoft.com/office/powerpoint/2010/main" xmlns="" val="2226328106"/>
              </p:ext>
            </p:extLst>
          </p:nvPr>
        </p:nvGraphicFramePr>
        <p:xfrm>
          <a:off x="3091543" y="1915885"/>
          <a:ext cx="6981371" cy="4056743"/>
        </p:xfrm>
        <a:graphic>
          <a:graphicData uri="http://schemas.openxmlformats.org/drawingml/2006/chart">
            <c:chart xmlns:c="http://schemas.openxmlformats.org/drawingml/2006/chart" xmlns:r="http://schemas.openxmlformats.org/officeDocument/2006/relationships" r:id="rId2"/>
          </a:graphicData>
        </a:graphic>
      </p:graphicFrame>
      <p:sp>
        <p:nvSpPr>
          <p:cNvPr id="3" name="Rectangle 2">
            <a:extLst>
              <a:ext uri="{FF2B5EF4-FFF2-40B4-BE49-F238E27FC236}">
                <a16:creationId xmlns:a16="http://schemas.microsoft.com/office/drawing/2014/main" xmlns="" id="{D71F1815-67C9-83E3-A27D-EA5AAC1E68A3}"/>
              </a:ext>
            </a:extLst>
          </p:cNvPr>
          <p:cNvSpPr/>
          <p:nvPr/>
        </p:nvSpPr>
        <p:spPr>
          <a:xfrm>
            <a:off x="3091543" y="1103087"/>
            <a:ext cx="6981371" cy="43542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IN" sz="2000" dirty="0">
                <a:latin typeface="Times New Roman" panose="02020603050405020304" pitchFamily="18" charset="0"/>
                <a:cs typeface="Times New Roman" panose="02020603050405020304" pitchFamily="18" charset="0"/>
              </a:rPr>
              <a:t>Figure 1: Student Distribution</a:t>
            </a:r>
          </a:p>
        </p:txBody>
      </p:sp>
    </p:spTree>
    <p:extLst>
      <p:ext uri="{BB962C8B-B14F-4D97-AF65-F5344CB8AC3E}">
        <p14:creationId xmlns:p14="http://schemas.microsoft.com/office/powerpoint/2010/main" xmlns="" val="29535748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151214C-BE16-D116-2DAC-66FC77FE9683}"/>
              </a:ext>
            </a:extLst>
          </p:cNvPr>
          <p:cNvSpPr>
            <a:spLocks noGrp="1"/>
          </p:cNvSpPr>
          <p:nvPr>
            <p:ph type="title"/>
          </p:nvPr>
        </p:nvSpPr>
        <p:spPr>
          <a:xfrm>
            <a:off x="319314" y="1"/>
            <a:ext cx="11034486" cy="856342"/>
          </a:xfrm>
        </p:spPr>
        <p:txBody>
          <a:bodyPr>
            <a:normAutofit/>
          </a:bodyPr>
          <a:lstStyle/>
          <a:p>
            <a:pPr algn="just"/>
            <a:r>
              <a:rPr lang="en-IN" sz="4000" b="1" dirty="0">
                <a:latin typeface="Times New Roman" panose="02020603050405020304" pitchFamily="18" charset="0"/>
                <a:cs typeface="Times New Roman" panose="02020603050405020304" pitchFamily="18" charset="0"/>
              </a:rPr>
              <a:t>CONCLUSION</a:t>
            </a:r>
          </a:p>
        </p:txBody>
      </p:sp>
      <p:sp>
        <p:nvSpPr>
          <p:cNvPr id="4" name="TextBox 3">
            <a:extLst>
              <a:ext uri="{FF2B5EF4-FFF2-40B4-BE49-F238E27FC236}">
                <a16:creationId xmlns:a16="http://schemas.microsoft.com/office/drawing/2014/main" xmlns="" id="{91B6CB93-5D0E-3CA2-998B-EEA57EBC3BE0}"/>
              </a:ext>
            </a:extLst>
          </p:cNvPr>
          <p:cNvSpPr txBox="1"/>
          <p:nvPr/>
        </p:nvSpPr>
        <p:spPr>
          <a:xfrm>
            <a:off x="319313" y="1161143"/>
            <a:ext cx="11524343" cy="4191981"/>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Students at the College of Agriculture have a </a:t>
            </a:r>
            <a:r>
              <a:rPr lang="en-US" sz="2000" dirty="0" err="1">
                <a:latin typeface="Times New Roman" panose="02020603050405020304" pitchFamily="18" charset="0"/>
                <a:cs typeface="Times New Roman" panose="02020603050405020304" pitchFamily="18" charset="0"/>
              </a:rPr>
              <a:t>favourable</a:t>
            </a:r>
            <a:r>
              <a:rPr lang="en-US" sz="2000" dirty="0">
                <a:latin typeface="Times New Roman" panose="02020603050405020304" pitchFamily="18" charset="0"/>
                <a:cs typeface="Times New Roman" panose="02020603050405020304" pitchFamily="18" charset="0"/>
              </a:rPr>
              <a:t> perspective on job experience in rural agriculture, which is based on hands-on learning and community immersion.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Students receive unique insights into the nuances of rural living, farming techniques, and socio-economic dynamics through </a:t>
            </a:r>
            <a:r>
              <a:rPr lang="en-US" sz="2000" dirty="0" err="1">
                <a:latin typeface="Times New Roman" panose="02020603050405020304" pitchFamily="18" charset="0"/>
                <a:cs typeface="Times New Roman" panose="02020603050405020304" pitchFamily="18" charset="0"/>
              </a:rPr>
              <a:t>programmes</a:t>
            </a:r>
            <a:r>
              <a:rPr lang="en-US" sz="2000" dirty="0">
                <a:latin typeface="Times New Roman" panose="02020603050405020304" pitchFamily="18" charset="0"/>
                <a:cs typeface="Times New Roman" panose="02020603050405020304" pitchFamily="18" charset="0"/>
              </a:rPr>
              <a:t> like village attachment and hands-on experiences.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results highlight areas for improvement, such as better understanding farming systems and adoption patterns, but they also highlight how important experiential learning is for developing a deeper understanding of agriculture and building meaningful relationships with rural communities.</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This </a:t>
            </a:r>
            <a:r>
              <a:rPr lang="en-US" sz="2000" dirty="0" err="1">
                <a:latin typeface="Times New Roman" panose="02020603050405020304" pitchFamily="18" charset="0"/>
                <a:cs typeface="Times New Roman" panose="02020603050405020304" pitchFamily="18" charset="0"/>
              </a:rPr>
              <a:t>favourable</a:t>
            </a:r>
            <a:r>
              <a:rPr lang="en-US" sz="2000" dirty="0">
                <a:latin typeface="Times New Roman" panose="02020603050405020304" pitchFamily="18" charset="0"/>
                <a:cs typeface="Times New Roman" panose="02020603050405020304" pitchFamily="18" charset="0"/>
              </a:rPr>
              <a:t> opinion lays the framework for students to later act as proactive participants in the development of sustainable agriculture.</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40200584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19CD2BC-2C43-337E-C9BD-8DB9747AB42B}"/>
              </a:ext>
            </a:extLst>
          </p:cNvPr>
          <p:cNvSpPr>
            <a:spLocks noGrp="1"/>
          </p:cNvSpPr>
          <p:nvPr>
            <p:ph type="title"/>
          </p:nvPr>
        </p:nvSpPr>
        <p:spPr>
          <a:xfrm>
            <a:off x="348343" y="1"/>
            <a:ext cx="11538857" cy="899885"/>
          </a:xfrm>
        </p:spPr>
        <p:txBody>
          <a:bodyPr>
            <a:normAutofit/>
          </a:bodyPr>
          <a:lstStyle/>
          <a:p>
            <a:pPr algn="just"/>
            <a:r>
              <a:rPr lang="en-IN" sz="4000" b="1" dirty="0">
                <a:latin typeface="Times New Roman" panose="02020603050405020304" pitchFamily="18" charset="0"/>
                <a:cs typeface="Times New Roman" panose="02020603050405020304" pitchFamily="18" charset="0"/>
              </a:rPr>
              <a:t>REFERENCES </a:t>
            </a:r>
          </a:p>
        </p:txBody>
      </p:sp>
      <p:sp>
        <p:nvSpPr>
          <p:cNvPr id="4" name="TextBox 3">
            <a:extLst>
              <a:ext uri="{FF2B5EF4-FFF2-40B4-BE49-F238E27FC236}">
                <a16:creationId xmlns:a16="http://schemas.microsoft.com/office/drawing/2014/main" xmlns="" id="{E355AC47-CA39-2274-619E-CB130B237D88}"/>
              </a:ext>
            </a:extLst>
          </p:cNvPr>
          <p:cNvSpPr txBox="1"/>
          <p:nvPr/>
        </p:nvSpPr>
        <p:spPr>
          <a:xfrm>
            <a:off x="348343" y="899886"/>
            <a:ext cx="11495314" cy="5115311"/>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Alston, A. J., Roberts, R., &amp; English, C. W. (2020). Toward a holistic agricultural student recruitment model: A national analysis of the factors affecting students’ decision to pursue an agricultural related degree. Journal of Research in Technical Careers, 4(1), 1.</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Cuellar, M. G., Bencomo Garcia, A., &amp;</a:t>
            </a:r>
            <a:r>
              <a:rPr lang="en-US" sz="2000" dirty="0" err="1">
                <a:latin typeface="Times New Roman" panose="02020603050405020304" pitchFamily="18" charset="0"/>
                <a:cs typeface="Times New Roman" panose="02020603050405020304" pitchFamily="18" charset="0"/>
              </a:rPr>
              <a:t>Saichaie</a:t>
            </a:r>
            <a:r>
              <a:rPr lang="en-US" sz="2000" dirty="0">
                <a:latin typeface="Times New Roman" panose="02020603050405020304" pitchFamily="18" charset="0"/>
                <a:cs typeface="Times New Roman" panose="02020603050405020304" pitchFamily="18" charset="0"/>
              </a:rPr>
              <a:t>, K. (2022). Reaffirming the public purposes of higher education: First-generation and continuing generation students’ perspectives. The Journal of Higher Education, 93(2), 273-296.</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Elias, M., </a:t>
            </a:r>
            <a:r>
              <a:rPr lang="en-US" sz="2000" dirty="0" err="1">
                <a:latin typeface="Times New Roman" panose="02020603050405020304" pitchFamily="18" charset="0"/>
                <a:cs typeface="Times New Roman" panose="02020603050405020304" pitchFamily="18" charset="0"/>
              </a:rPr>
              <a:t>Mudege</a:t>
            </a:r>
            <a:r>
              <a:rPr lang="en-US" sz="2000" dirty="0">
                <a:latin typeface="Times New Roman" panose="02020603050405020304" pitchFamily="18" charset="0"/>
                <a:cs typeface="Times New Roman" panose="02020603050405020304" pitchFamily="18" charset="0"/>
              </a:rPr>
              <a:t>, N. N., Lopez, D. E., Najjar, D., </a:t>
            </a:r>
            <a:r>
              <a:rPr lang="en-US" sz="2000" dirty="0" err="1">
                <a:latin typeface="Times New Roman" panose="02020603050405020304" pitchFamily="18" charset="0"/>
                <a:cs typeface="Times New Roman" panose="02020603050405020304" pitchFamily="18" charset="0"/>
              </a:rPr>
              <a:t>Kandiwa</a:t>
            </a:r>
            <a:r>
              <a:rPr lang="en-US" sz="2000" dirty="0">
                <a:latin typeface="Times New Roman" panose="02020603050405020304" pitchFamily="18" charset="0"/>
                <a:cs typeface="Times New Roman" panose="02020603050405020304" pitchFamily="18" charset="0"/>
              </a:rPr>
              <a:t>, V., Luis, J. S., ... &amp;</a:t>
            </a:r>
            <a:r>
              <a:rPr lang="en-US" sz="2000" dirty="0" err="1">
                <a:latin typeface="Times New Roman" panose="02020603050405020304" pitchFamily="18" charset="0"/>
                <a:cs typeface="Times New Roman" panose="02020603050405020304" pitchFamily="18" charset="0"/>
              </a:rPr>
              <a:t>Bentaibi</a:t>
            </a:r>
            <a:r>
              <a:rPr lang="en-US" sz="2000" dirty="0">
                <a:latin typeface="Times New Roman" panose="02020603050405020304" pitchFamily="18" charset="0"/>
                <a:cs typeface="Times New Roman" panose="02020603050405020304" pitchFamily="18" charset="0"/>
              </a:rPr>
              <a:t>, A. (2018). Gendered aspirations and occupations among rural youth, in agriculture and beyond: A cross-regional perspective. Journal of Gender, Agriculture and Food Security.</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Hendrix, R., &amp; Morrison, C. C. (2018). Student Perceptions of Workforce Readiness in Agriculture. Journal of Agricultural Education, 59(3), 213-228.</a:t>
            </a:r>
          </a:p>
        </p:txBody>
      </p:sp>
    </p:spTree>
    <p:extLst>
      <p:ext uri="{BB962C8B-B14F-4D97-AF65-F5344CB8AC3E}">
        <p14:creationId xmlns:p14="http://schemas.microsoft.com/office/powerpoint/2010/main" xmlns="" val="37357619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7CF3C5B-802D-144A-4554-E814A918C0B8}"/>
              </a:ext>
            </a:extLst>
          </p:cNvPr>
          <p:cNvSpPr>
            <a:spLocks noGrp="1"/>
          </p:cNvSpPr>
          <p:nvPr>
            <p:ph type="title"/>
          </p:nvPr>
        </p:nvSpPr>
        <p:spPr>
          <a:xfrm>
            <a:off x="838200" y="1117599"/>
            <a:ext cx="10515600" cy="4746171"/>
          </a:xfrm>
        </p:spPr>
        <p:txBody>
          <a:bodyPr>
            <a:normAutofit fontScale="90000"/>
          </a:bodyPr>
          <a:lstStyle/>
          <a:p>
            <a:pPr algn="ctr"/>
            <a:r>
              <a:rPr lang="en-US" dirty="0"/>
              <a:t/>
            </a:r>
            <a:br>
              <a:rPr lang="en-US" dirty="0"/>
            </a:br>
            <a:r>
              <a:rPr lang="en-IN" dirty="0"/>
              <a:t/>
            </a:r>
            <a:br>
              <a:rPr lang="en-IN" dirty="0"/>
            </a:br>
            <a:r>
              <a:rPr lang="en-IN" dirty="0"/>
              <a:t/>
            </a:r>
            <a:br>
              <a:rPr lang="en-IN" dirty="0"/>
            </a:br>
            <a:r>
              <a:rPr lang="en-IN" dirty="0"/>
              <a:t/>
            </a:r>
            <a:br>
              <a:rPr lang="en-IN" dirty="0"/>
            </a:br>
            <a:r>
              <a:rPr lang="en-IN" dirty="0"/>
              <a:t/>
            </a:r>
            <a:br>
              <a:rPr lang="en-IN" dirty="0"/>
            </a:br>
            <a:r>
              <a:rPr lang="en-IN" dirty="0"/>
              <a:t/>
            </a:r>
            <a:br>
              <a:rPr lang="en-IN" dirty="0"/>
            </a:br>
            <a:r>
              <a:rPr lang="en-IN" dirty="0"/>
              <a:t/>
            </a:r>
            <a:br>
              <a:rPr lang="en-IN" dirty="0"/>
            </a:br>
            <a:r>
              <a:rPr lang="en-IN" dirty="0"/>
              <a:t/>
            </a:r>
            <a:br>
              <a:rPr lang="en-IN" dirty="0"/>
            </a:br>
            <a:r>
              <a:rPr lang="en-IN" dirty="0"/>
              <a:t/>
            </a:r>
            <a:br>
              <a:rPr lang="en-IN" dirty="0"/>
            </a:br>
            <a:r>
              <a:rPr lang="en-IN" sz="5600" dirty="0">
                <a:latin typeface="Times New Roman" panose="02020603050405020304" pitchFamily="18" charset="0"/>
                <a:cs typeface="Times New Roman" panose="02020603050405020304" pitchFamily="18" charset="0"/>
              </a:rPr>
              <a:t>THANK YOU </a:t>
            </a:r>
            <a:r>
              <a:rPr lang="en-IN" dirty="0"/>
              <a:t/>
            </a:r>
            <a:br>
              <a:rPr lang="en-IN" dirty="0"/>
            </a:br>
            <a:r>
              <a:rPr lang="en-IN" dirty="0"/>
              <a:t/>
            </a:r>
            <a:br>
              <a:rPr lang="en-IN" dirty="0"/>
            </a:br>
            <a:r>
              <a:rPr lang="en-IN" dirty="0"/>
              <a:t/>
            </a:r>
            <a:br>
              <a:rPr lang="en-IN" dirty="0"/>
            </a:br>
            <a:r>
              <a:rPr lang="en-IN" dirty="0"/>
              <a:t/>
            </a:r>
            <a:br>
              <a:rPr lang="en-IN" dirty="0"/>
            </a:br>
            <a:r>
              <a:rPr lang="en-IN" dirty="0"/>
              <a:t/>
            </a:r>
            <a:br>
              <a:rPr lang="en-IN" dirty="0"/>
            </a:br>
            <a:r>
              <a:rPr lang="en-IN" dirty="0"/>
              <a:t/>
            </a:r>
            <a:br>
              <a:rPr lang="en-IN" dirty="0"/>
            </a:br>
            <a:r>
              <a:rPr lang="en-IN" dirty="0"/>
              <a:t/>
            </a:r>
            <a:br>
              <a:rPr lang="en-IN" dirty="0"/>
            </a:br>
            <a:r>
              <a:rPr lang="en-IN" dirty="0"/>
              <a:t/>
            </a:r>
            <a:br>
              <a:rPr lang="en-IN" dirty="0"/>
            </a:br>
            <a:r>
              <a:rPr lang="en-IN" dirty="0"/>
              <a:t/>
            </a:r>
            <a:br>
              <a:rPr lang="en-IN" dirty="0"/>
            </a:br>
            <a:endParaRPr lang="en-IN" dirty="0"/>
          </a:p>
        </p:txBody>
      </p:sp>
    </p:spTree>
    <p:extLst>
      <p:ext uri="{BB962C8B-B14F-4D97-AF65-F5344CB8AC3E}">
        <p14:creationId xmlns:p14="http://schemas.microsoft.com/office/powerpoint/2010/main" xmlns="" val="320455161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C20BADFE-D095-436F-9677-9264042809F0}"/>
    </a:ext>
  </a:extLst>
</a:theme>
</file>

<file path=docProps/app.xml><?xml version="1.0" encoding="utf-8"?>
<Properties xmlns="http://schemas.openxmlformats.org/officeDocument/2006/extended-properties" xmlns:vt="http://schemas.openxmlformats.org/officeDocument/2006/docPropsVTypes">
  <Template>Savon</Template>
  <TotalTime>14</TotalTime>
  <Words>990</Words>
  <Application>Microsoft Office PowerPoint</Application>
  <PresentationFormat>Custom</PresentationFormat>
  <Paragraphs>40</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Savon</vt:lpstr>
      <vt:lpstr>EXPLORING STUDENT PERSPECTIVES ON RURAL AGRICULTURAL ENGAGEMENT WITHIN THE COLLEGE OF AGRICULTURE</vt:lpstr>
      <vt:lpstr>INTRODUCTION</vt:lpstr>
      <vt:lpstr>LITERATURE REVIEW </vt:lpstr>
      <vt:lpstr>MATERIALS AND METHODS</vt:lpstr>
      <vt:lpstr>RESULTS AND DISCUSSION</vt:lpstr>
      <vt:lpstr>Slide 6</vt:lpstr>
      <vt:lpstr>CONCLUSION</vt:lpstr>
      <vt:lpstr>REFERENCES </vt:lpstr>
      <vt:lpstr>         THANK YOU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EXPLORING STUDENT PERSPECTIVES ON RURAL AGRICULTURAL ENGAGEMENT WITHIN THE COLLEGE OF AGRICULTURE</dc:title>
  <dc:creator>intel</dc:creator>
  <cp:lastModifiedBy>pc</cp:lastModifiedBy>
  <cp:revision>3</cp:revision>
  <dcterms:created xsi:type="dcterms:W3CDTF">2024-03-09T06:43:07Z</dcterms:created>
  <dcterms:modified xsi:type="dcterms:W3CDTF">2024-03-12T06:08:29Z</dcterms:modified>
</cp:coreProperties>
</file>