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1"/>
  </p:sldMasterIdLst>
  <p:sldIdLst>
    <p:sldId id="256" r:id="rId2"/>
    <p:sldId id="257" r:id="rId3"/>
    <p:sldId id="274" r:id="rId4"/>
    <p:sldId id="294" r:id="rId5"/>
    <p:sldId id="293" r:id="rId6"/>
    <p:sldId id="300" r:id="rId7"/>
    <p:sldId id="281" r:id="rId8"/>
    <p:sldId id="303" r:id="rId9"/>
    <p:sldId id="304" r:id="rId10"/>
    <p:sldId id="283" r:id="rId11"/>
    <p:sldId id="301" r:id="rId12"/>
    <p:sldId id="268" r:id="rId13"/>
    <p:sldId id="287" r:id="rId14"/>
    <p:sldId id="305" r:id="rId15"/>
    <p:sldId id="280" r:id="rId1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2" d="100"/>
          <a:sy n="82" d="100"/>
        </p:scale>
        <p:origin x="720"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19775AC-2ACE-422F-85B7-E4166AC222B8}" type="doc">
      <dgm:prSet loTypeId="urn:microsoft.com/office/officeart/2005/8/layout/radial4" loCatId="relationship" qsTypeId="urn:microsoft.com/office/officeart/2005/8/quickstyle/simple1" qsCatId="simple" csTypeId="urn:microsoft.com/office/officeart/2005/8/colors/accent1_2" csCatId="accent1" phldr="1"/>
      <dgm:spPr/>
      <dgm:t>
        <a:bodyPr/>
        <a:lstStyle/>
        <a:p>
          <a:endParaRPr lang="en-IN"/>
        </a:p>
      </dgm:t>
    </dgm:pt>
    <dgm:pt modelId="{A11DD4DE-CA63-4D6E-98FD-606292045C3D}">
      <dgm:prSet phldrT="[Text]" custT="1"/>
      <dgm:spPr/>
      <dgm:t>
        <a:bodyPr/>
        <a:lstStyle/>
        <a:p>
          <a:r>
            <a:rPr lang="en-US" sz="1400" b="1" dirty="0">
              <a:solidFill>
                <a:schemeClr val="tx1"/>
              </a:solidFill>
              <a:latin typeface="Times New Roman" panose="02020603050405020304" pitchFamily="18" charset="0"/>
              <a:cs typeface="Times New Roman" panose="02020603050405020304" pitchFamily="18" charset="0"/>
            </a:rPr>
            <a:t>Telemedicine Adoption</a:t>
          </a:r>
          <a:endParaRPr lang="en-IN" sz="1400" b="1" dirty="0">
            <a:solidFill>
              <a:schemeClr val="tx1"/>
            </a:solidFill>
            <a:latin typeface="Times New Roman" panose="02020603050405020304" pitchFamily="18" charset="0"/>
            <a:cs typeface="Times New Roman" panose="02020603050405020304" pitchFamily="18" charset="0"/>
          </a:endParaRPr>
        </a:p>
      </dgm:t>
    </dgm:pt>
    <dgm:pt modelId="{AF91B7E4-E79C-4773-8FCA-4C2B89A1423B}" type="parTrans" cxnId="{D71EAD09-72DA-40BC-9ACF-524A2A108731}">
      <dgm:prSet/>
      <dgm:spPr/>
      <dgm:t>
        <a:bodyPr/>
        <a:lstStyle/>
        <a:p>
          <a:endParaRPr lang="en-IN"/>
        </a:p>
      </dgm:t>
    </dgm:pt>
    <dgm:pt modelId="{52D0C16B-092E-4522-B59B-AA90663C376D}" type="sibTrans" cxnId="{D71EAD09-72DA-40BC-9ACF-524A2A108731}">
      <dgm:prSet/>
      <dgm:spPr/>
      <dgm:t>
        <a:bodyPr/>
        <a:lstStyle/>
        <a:p>
          <a:endParaRPr lang="en-IN"/>
        </a:p>
      </dgm:t>
    </dgm:pt>
    <dgm:pt modelId="{C38B103E-9F7C-4BEB-B81F-E26D0013C3F9}">
      <dgm:prSet phldrT="[Text]" custT="1"/>
      <dgm:spPr/>
      <dgm:t>
        <a:bodyPr/>
        <a:lstStyle/>
        <a:p>
          <a:r>
            <a:rPr lang="en-US" sz="1400" b="1" dirty="0">
              <a:solidFill>
                <a:schemeClr val="tx1"/>
              </a:solidFill>
              <a:latin typeface="Times New Roman" panose="02020603050405020304" pitchFamily="18" charset="0"/>
              <a:cs typeface="Times New Roman" panose="02020603050405020304" pitchFamily="18" charset="0"/>
            </a:rPr>
            <a:t>High health care standard</a:t>
          </a:r>
          <a:endParaRPr lang="en-IN" sz="1400" b="1" dirty="0">
            <a:solidFill>
              <a:schemeClr val="tx1"/>
            </a:solidFill>
            <a:latin typeface="Times New Roman" panose="02020603050405020304" pitchFamily="18" charset="0"/>
            <a:cs typeface="Times New Roman" panose="02020603050405020304" pitchFamily="18" charset="0"/>
          </a:endParaRPr>
        </a:p>
      </dgm:t>
    </dgm:pt>
    <dgm:pt modelId="{6B0309BE-00B1-4EC6-9CED-35B50FD02D50}" type="parTrans" cxnId="{0B132FAA-08A6-4D5B-BC11-22B3739659C0}">
      <dgm:prSet/>
      <dgm:spPr/>
      <dgm:t>
        <a:bodyPr/>
        <a:lstStyle/>
        <a:p>
          <a:endParaRPr lang="en-IN" sz="1400" b="1">
            <a:solidFill>
              <a:schemeClr val="tx1"/>
            </a:solidFill>
            <a:latin typeface="Times New Roman" panose="02020603050405020304" pitchFamily="18" charset="0"/>
            <a:cs typeface="Times New Roman" panose="02020603050405020304" pitchFamily="18" charset="0"/>
          </a:endParaRPr>
        </a:p>
      </dgm:t>
    </dgm:pt>
    <dgm:pt modelId="{F220DE50-5A1E-4A94-8151-099276A7C20D}" type="sibTrans" cxnId="{0B132FAA-08A6-4D5B-BC11-22B3739659C0}">
      <dgm:prSet/>
      <dgm:spPr/>
      <dgm:t>
        <a:bodyPr/>
        <a:lstStyle/>
        <a:p>
          <a:endParaRPr lang="en-IN"/>
        </a:p>
      </dgm:t>
    </dgm:pt>
    <dgm:pt modelId="{9B6D57B3-C9BF-4CE3-BDC0-997CC62E3CA0}">
      <dgm:prSet phldrT="[Text]" custT="1"/>
      <dgm:spPr/>
      <dgm:t>
        <a:bodyPr/>
        <a:lstStyle/>
        <a:p>
          <a:r>
            <a:rPr lang="en-US" sz="1400" b="1" dirty="0">
              <a:solidFill>
                <a:schemeClr val="tx1"/>
              </a:solidFill>
              <a:latin typeface="Times New Roman" panose="02020603050405020304" pitchFamily="18" charset="0"/>
              <a:cs typeface="Times New Roman" panose="02020603050405020304" pitchFamily="18" charset="0"/>
            </a:rPr>
            <a:t>Patient Engagement</a:t>
          </a:r>
          <a:endParaRPr lang="en-IN" sz="1400" b="1" dirty="0">
            <a:solidFill>
              <a:schemeClr val="tx1"/>
            </a:solidFill>
            <a:latin typeface="Times New Roman" panose="02020603050405020304" pitchFamily="18" charset="0"/>
            <a:cs typeface="Times New Roman" panose="02020603050405020304" pitchFamily="18" charset="0"/>
          </a:endParaRPr>
        </a:p>
      </dgm:t>
    </dgm:pt>
    <dgm:pt modelId="{90A6E0E5-F5E8-4BD6-AF9E-938B9DB31AA1}" type="parTrans" cxnId="{1AA25D40-64BC-42A1-B5AC-5BD3FA86E4D0}">
      <dgm:prSet/>
      <dgm:spPr/>
      <dgm:t>
        <a:bodyPr/>
        <a:lstStyle/>
        <a:p>
          <a:endParaRPr lang="en-IN" sz="1400" b="1">
            <a:solidFill>
              <a:schemeClr val="tx1"/>
            </a:solidFill>
            <a:latin typeface="Times New Roman" panose="02020603050405020304" pitchFamily="18" charset="0"/>
            <a:cs typeface="Times New Roman" panose="02020603050405020304" pitchFamily="18" charset="0"/>
          </a:endParaRPr>
        </a:p>
      </dgm:t>
    </dgm:pt>
    <dgm:pt modelId="{8A61CFEA-ABC8-41E3-900D-D19A7E50384E}" type="sibTrans" cxnId="{1AA25D40-64BC-42A1-B5AC-5BD3FA86E4D0}">
      <dgm:prSet/>
      <dgm:spPr/>
      <dgm:t>
        <a:bodyPr/>
        <a:lstStyle/>
        <a:p>
          <a:endParaRPr lang="en-IN"/>
        </a:p>
      </dgm:t>
    </dgm:pt>
    <dgm:pt modelId="{ACB05B3B-8FDB-4198-9E0C-76624BFCB856}">
      <dgm:prSet phldrT="[Text]" custT="1"/>
      <dgm:spPr/>
      <dgm:t>
        <a:bodyPr/>
        <a:lstStyle/>
        <a:p>
          <a:r>
            <a:rPr lang="en-US" sz="1400" b="1" dirty="0">
              <a:solidFill>
                <a:schemeClr val="tx1"/>
              </a:solidFill>
              <a:latin typeface="Times New Roman" panose="02020603050405020304" pitchFamily="18" charset="0"/>
              <a:cs typeface="Times New Roman" panose="02020603050405020304" pitchFamily="18" charset="0"/>
            </a:rPr>
            <a:t>Human life development</a:t>
          </a:r>
          <a:endParaRPr lang="en-IN" sz="1400" b="1" dirty="0">
            <a:solidFill>
              <a:schemeClr val="tx1"/>
            </a:solidFill>
            <a:latin typeface="Times New Roman" panose="02020603050405020304" pitchFamily="18" charset="0"/>
            <a:cs typeface="Times New Roman" panose="02020603050405020304" pitchFamily="18" charset="0"/>
          </a:endParaRPr>
        </a:p>
      </dgm:t>
    </dgm:pt>
    <dgm:pt modelId="{5C71E02C-BE42-4499-982E-66FA72A7D1E9}" type="parTrans" cxnId="{1B0D2FB3-8786-486F-BD4F-73B0C21AB3CD}">
      <dgm:prSet/>
      <dgm:spPr/>
      <dgm:t>
        <a:bodyPr/>
        <a:lstStyle/>
        <a:p>
          <a:endParaRPr lang="en-IN" sz="1400" b="1">
            <a:solidFill>
              <a:schemeClr val="tx1"/>
            </a:solidFill>
            <a:latin typeface="Times New Roman" panose="02020603050405020304" pitchFamily="18" charset="0"/>
            <a:cs typeface="Times New Roman" panose="02020603050405020304" pitchFamily="18" charset="0"/>
          </a:endParaRPr>
        </a:p>
      </dgm:t>
    </dgm:pt>
    <dgm:pt modelId="{89BBBCFF-C548-41EF-8165-FF640F192003}" type="sibTrans" cxnId="{1B0D2FB3-8786-486F-BD4F-73B0C21AB3CD}">
      <dgm:prSet/>
      <dgm:spPr/>
      <dgm:t>
        <a:bodyPr/>
        <a:lstStyle/>
        <a:p>
          <a:endParaRPr lang="en-IN"/>
        </a:p>
      </dgm:t>
    </dgm:pt>
    <dgm:pt modelId="{6F22A0FB-FB27-455D-B680-EBA02FF69D8C}">
      <dgm:prSet/>
      <dgm:spPr/>
      <dgm:t>
        <a:bodyPr/>
        <a:lstStyle/>
        <a:p>
          <a:endParaRPr lang="en-IN" sz="1400" b="1">
            <a:solidFill>
              <a:schemeClr val="tx1"/>
            </a:solidFill>
            <a:latin typeface="Times New Roman" panose="02020603050405020304" pitchFamily="18" charset="0"/>
            <a:cs typeface="Times New Roman" panose="02020603050405020304" pitchFamily="18" charset="0"/>
          </a:endParaRPr>
        </a:p>
      </dgm:t>
    </dgm:pt>
    <dgm:pt modelId="{CD093B61-95AA-4E36-A53C-7924B4656B59}" type="parTrans" cxnId="{DFB91CC0-4E0E-4E2F-AEE9-0273D9DCCE93}">
      <dgm:prSet/>
      <dgm:spPr/>
      <dgm:t>
        <a:bodyPr/>
        <a:lstStyle/>
        <a:p>
          <a:endParaRPr lang="en-IN"/>
        </a:p>
      </dgm:t>
    </dgm:pt>
    <dgm:pt modelId="{1C63F1E9-6173-4C33-9402-1A6092F65CC7}" type="sibTrans" cxnId="{DFB91CC0-4E0E-4E2F-AEE9-0273D9DCCE93}">
      <dgm:prSet/>
      <dgm:spPr/>
      <dgm:t>
        <a:bodyPr/>
        <a:lstStyle/>
        <a:p>
          <a:endParaRPr lang="en-IN"/>
        </a:p>
      </dgm:t>
    </dgm:pt>
    <dgm:pt modelId="{6D46A06C-B68D-4121-801E-CB88472B3D05}">
      <dgm:prSet phldrT="[Text]" custT="1"/>
      <dgm:spPr/>
      <dgm:t>
        <a:bodyPr/>
        <a:lstStyle/>
        <a:p>
          <a:r>
            <a:rPr lang="en-US" sz="1400" b="1" dirty="0">
              <a:solidFill>
                <a:schemeClr val="tx1"/>
              </a:solidFill>
              <a:latin typeface="Times New Roman" panose="02020603050405020304" pitchFamily="18" charset="0"/>
              <a:cs typeface="Times New Roman" panose="02020603050405020304" pitchFamily="18" charset="0"/>
            </a:rPr>
            <a:t>Innovation &amp; technology</a:t>
          </a:r>
          <a:endParaRPr lang="en-IN" sz="1400" b="1" dirty="0">
            <a:solidFill>
              <a:schemeClr val="tx1"/>
            </a:solidFill>
            <a:latin typeface="Times New Roman" panose="02020603050405020304" pitchFamily="18" charset="0"/>
            <a:cs typeface="Times New Roman" panose="02020603050405020304" pitchFamily="18" charset="0"/>
          </a:endParaRPr>
        </a:p>
      </dgm:t>
    </dgm:pt>
    <dgm:pt modelId="{3AFD30F7-FED7-4F8D-833C-FD8830C841DA}" type="parTrans" cxnId="{70E0E1F3-2E45-4FB2-BC1F-D984B4F226B0}">
      <dgm:prSet/>
      <dgm:spPr/>
      <dgm:t>
        <a:bodyPr/>
        <a:lstStyle/>
        <a:p>
          <a:endParaRPr lang="en-IN" sz="1400" b="1">
            <a:solidFill>
              <a:schemeClr val="tx1"/>
            </a:solidFill>
            <a:latin typeface="Times New Roman" panose="02020603050405020304" pitchFamily="18" charset="0"/>
            <a:cs typeface="Times New Roman" panose="02020603050405020304" pitchFamily="18" charset="0"/>
          </a:endParaRPr>
        </a:p>
      </dgm:t>
    </dgm:pt>
    <dgm:pt modelId="{3E4B1198-AF94-414E-AE6D-EAC17A7551C4}" type="sibTrans" cxnId="{70E0E1F3-2E45-4FB2-BC1F-D984B4F226B0}">
      <dgm:prSet/>
      <dgm:spPr/>
      <dgm:t>
        <a:bodyPr/>
        <a:lstStyle/>
        <a:p>
          <a:endParaRPr lang="en-IN"/>
        </a:p>
      </dgm:t>
    </dgm:pt>
    <dgm:pt modelId="{41FC0EF1-514D-4743-B525-83D733C024A5}">
      <dgm:prSet phldrT="[Text]" custT="1"/>
      <dgm:spPr/>
      <dgm:t>
        <a:bodyPr/>
        <a:lstStyle/>
        <a:p>
          <a:r>
            <a:rPr lang="en-US" sz="1400" b="1" dirty="0">
              <a:solidFill>
                <a:schemeClr val="tx1"/>
              </a:solidFill>
              <a:latin typeface="Times New Roman" panose="02020603050405020304" pitchFamily="18" charset="0"/>
              <a:cs typeface="Times New Roman" panose="02020603050405020304" pitchFamily="18" charset="0"/>
            </a:rPr>
            <a:t>Expert Advice</a:t>
          </a:r>
          <a:endParaRPr lang="en-IN" sz="1400" b="1" dirty="0">
            <a:solidFill>
              <a:schemeClr val="tx1"/>
            </a:solidFill>
            <a:latin typeface="Times New Roman" panose="02020603050405020304" pitchFamily="18" charset="0"/>
            <a:cs typeface="Times New Roman" panose="02020603050405020304" pitchFamily="18" charset="0"/>
          </a:endParaRPr>
        </a:p>
      </dgm:t>
    </dgm:pt>
    <dgm:pt modelId="{0EA418C9-9F46-4484-AFB8-9F9835C8DF42}" type="parTrans" cxnId="{667EF8F7-38E7-4BA3-A109-F1C18D105CF9}">
      <dgm:prSet/>
      <dgm:spPr/>
      <dgm:t>
        <a:bodyPr/>
        <a:lstStyle/>
        <a:p>
          <a:endParaRPr lang="en-IN" sz="1400" b="1">
            <a:solidFill>
              <a:schemeClr val="tx1"/>
            </a:solidFill>
            <a:latin typeface="Times New Roman" panose="02020603050405020304" pitchFamily="18" charset="0"/>
            <a:cs typeface="Times New Roman" panose="02020603050405020304" pitchFamily="18" charset="0"/>
          </a:endParaRPr>
        </a:p>
      </dgm:t>
    </dgm:pt>
    <dgm:pt modelId="{6C77B937-4333-48CD-9307-73CE930C8416}" type="sibTrans" cxnId="{667EF8F7-38E7-4BA3-A109-F1C18D105CF9}">
      <dgm:prSet/>
      <dgm:spPr/>
      <dgm:t>
        <a:bodyPr/>
        <a:lstStyle/>
        <a:p>
          <a:endParaRPr lang="en-IN"/>
        </a:p>
      </dgm:t>
    </dgm:pt>
    <dgm:pt modelId="{33B3D424-9590-4D6A-A5DB-FE9FC2224F18}" type="pres">
      <dgm:prSet presAssocID="{619775AC-2ACE-422F-85B7-E4166AC222B8}" presName="cycle" presStyleCnt="0">
        <dgm:presLayoutVars>
          <dgm:chMax val="1"/>
          <dgm:dir/>
          <dgm:animLvl val="ctr"/>
          <dgm:resizeHandles val="exact"/>
        </dgm:presLayoutVars>
      </dgm:prSet>
      <dgm:spPr/>
    </dgm:pt>
    <dgm:pt modelId="{1E58B62F-9818-4F77-83E1-E12E63CB8BA4}" type="pres">
      <dgm:prSet presAssocID="{A11DD4DE-CA63-4D6E-98FD-606292045C3D}" presName="centerShape" presStyleLbl="node0" presStyleIdx="0" presStyleCnt="1" custScaleX="120994" custScaleY="66179"/>
      <dgm:spPr/>
    </dgm:pt>
    <dgm:pt modelId="{0BC62209-A31A-4E18-AB49-B5F4DDA1DC44}" type="pres">
      <dgm:prSet presAssocID="{6B0309BE-00B1-4EC6-9CED-35B50FD02D50}" presName="parTrans" presStyleLbl="bgSibTrans2D1" presStyleIdx="0" presStyleCnt="5"/>
      <dgm:spPr/>
    </dgm:pt>
    <dgm:pt modelId="{D831733A-E7FE-4CA2-BE85-7D3438766F54}" type="pres">
      <dgm:prSet presAssocID="{C38B103E-9F7C-4BEB-B81F-E26D0013C3F9}" presName="node" presStyleLbl="node1" presStyleIdx="0" presStyleCnt="5" custScaleX="88518" custScaleY="101299">
        <dgm:presLayoutVars>
          <dgm:bulletEnabled val="1"/>
        </dgm:presLayoutVars>
      </dgm:prSet>
      <dgm:spPr/>
    </dgm:pt>
    <dgm:pt modelId="{E3A3EB70-9EA0-4889-83E2-E5DF29389E1B}" type="pres">
      <dgm:prSet presAssocID="{90A6E0E5-F5E8-4BD6-AF9E-938B9DB31AA1}" presName="parTrans" presStyleLbl="bgSibTrans2D1" presStyleIdx="1" presStyleCnt="5"/>
      <dgm:spPr/>
    </dgm:pt>
    <dgm:pt modelId="{3B9A9BDB-CC1C-4B36-88FF-F1AC3F1D6435}" type="pres">
      <dgm:prSet presAssocID="{9B6D57B3-C9BF-4CE3-BDC0-997CC62E3CA0}" presName="node" presStyleLbl="node1" presStyleIdx="1" presStyleCnt="5" custScaleX="91905" custScaleY="73586">
        <dgm:presLayoutVars>
          <dgm:bulletEnabled val="1"/>
        </dgm:presLayoutVars>
      </dgm:prSet>
      <dgm:spPr/>
    </dgm:pt>
    <dgm:pt modelId="{97FE92B7-FF6B-4C1C-AABD-38B100FE409E}" type="pres">
      <dgm:prSet presAssocID="{5C71E02C-BE42-4499-982E-66FA72A7D1E9}" presName="parTrans" presStyleLbl="bgSibTrans2D1" presStyleIdx="2" presStyleCnt="5"/>
      <dgm:spPr/>
    </dgm:pt>
    <dgm:pt modelId="{F87CFB4F-5F82-43CE-AF41-81C4B7941DE3}" type="pres">
      <dgm:prSet presAssocID="{ACB05B3B-8FDB-4198-9E0C-76624BFCB856}" presName="node" presStyleLbl="node1" presStyleIdx="2" presStyleCnt="5" custScaleX="89546" custScaleY="67277">
        <dgm:presLayoutVars>
          <dgm:bulletEnabled val="1"/>
        </dgm:presLayoutVars>
      </dgm:prSet>
      <dgm:spPr/>
    </dgm:pt>
    <dgm:pt modelId="{8B1402D6-E7A3-4D8A-AC9B-9BF2EC5E7C20}" type="pres">
      <dgm:prSet presAssocID="{3AFD30F7-FED7-4F8D-833C-FD8830C841DA}" presName="parTrans" presStyleLbl="bgSibTrans2D1" presStyleIdx="3" presStyleCnt="5"/>
      <dgm:spPr/>
    </dgm:pt>
    <dgm:pt modelId="{74A5B775-6EF3-4735-9D9A-01E3954F7ECF}" type="pres">
      <dgm:prSet presAssocID="{6D46A06C-B68D-4121-801E-CB88472B3D05}" presName="node" presStyleLbl="node1" presStyleIdx="3" presStyleCnt="5" custScaleX="95081" custScaleY="71435">
        <dgm:presLayoutVars>
          <dgm:bulletEnabled val="1"/>
        </dgm:presLayoutVars>
      </dgm:prSet>
      <dgm:spPr/>
    </dgm:pt>
    <dgm:pt modelId="{0CCC8222-1ECD-4285-AE2A-AFD892EBEE4B}" type="pres">
      <dgm:prSet presAssocID="{0EA418C9-9F46-4484-AFB8-9F9835C8DF42}" presName="parTrans" presStyleLbl="bgSibTrans2D1" presStyleIdx="4" presStyleCnt="5"/>
      <dgm:spPr/>
    </dgm:pt>
    <dgm:pt modelId="{4CC2A7A2-03FD-4249-884C-85D0A6904541}" type="pres">
      <dgm:prSet presAssocID="{41FC0EF1-514D-4743-B525-83D733C024A5}" presName="node" presStyleLbl="node1" presStyleIdx="4" presStyleCnt="5" custScaleX="90909" custScaleY="82645">
        <dgm:presLayoutVars>
          <dgm:bulletEnabled val="1"/>
        </dgm:presLayoutVars>
      </dgm:prSet>
      <dgm:spPr/>
    </dgm:pt>
  </dgm:ptLst>
  <dgm:cxnLst>
    <dgm:cxn modelId="{66870800-BF75-43AA-942D-5183035F0BFB}" type="presOf" srcId="{A11DD4DE-CA63-4D6E-98FD-606292045C3D}" destId="{1E58B62F-9818-4F77-83E1-E12E63CB8BA4}" srcOrd="0" destOrd="0" presId="urn:microsoft.com/office/officeart/2005/8/layout/radial4"/>
    <dgm:cxn modelId="{D71EAD09-72DA-40BC-9ACF-524A2A108731}" srcId="{619775AC-2ACE-422F-85B7-E4166AC222B8}" destId="{A11DD4DE-CA63-4D6E-98FD-606292045C3D}" srcOrd="0" destOrd="0" parTransId="{AF91B7E4-E79C-4773-8FCA-4C2B89A1423B}" sibTransId="{52D0C16B-092E-4522-B59B-AA90663C376D}"/>
    <dgm:cxn modelId="{2E4C3522-F9FE-4842-B087-C862FCBC0EFD}" type="presOf" srcId="{90A6E0E5-F5E8-4BD6-AF9E-938B9DB31AA1}" destId="{E3A3EB70-9EA0-4889-83E2-E5DF29389E1B}" srcOrd="0" destOrd="0" presId="urn:microsoft.com/office/officeart/2005/8/layout/radial4"/>
    <dgm:cxn modelId="{1AA25D40-64BC-42A1-B5AC-5BD3FA86E4D0}" srcId="{A11DD4DE-CA63-4D6E-98FD-606292045C3D}" destId="{9B6D57B3-C9BF-4CE3-BDC0-997CC62E3CA0}" srcOrd="1" destOrd="0" parTransId="{90A6E0E5-F5E8-4BD6-AF9E-938B9DB31AA1}" sibTransId="{8A61CFEA-ABC8-41E3-900D-D19A7E50384E}"/>
    <dgm:cxn modelId="{B9180C61-63F6-46F3-BA3C-DD67DBDF9351}" type="presOf" srcId="{9B6D57B3-C9BF-4CE3-BDC0-997CC62E3CA0}" destId="{3B9A9BDB-CC1C-4B36-88FF-F1AC3F1D6435}" srcOrd="0" destOrd="0" presId="urn:microsoft.com/office/officeart/2005/8/layout/radial4"/>
    <dgm:cxn modelId="{A077BE62-ED48-48FF-9310-2D07BB2F5902}" type="presOf" srcId="{ACB05B3B-8FDB-4198-9E0C-76624BFCB856}" destId="{F87CFB4F-5F82-43CE-AF41-81C4B7941DE3}" srcOrd="0" destOrd="0" presId="urn:microsoft.com/office/officeart/2005/8/layout/radial4"/>
    <dgm:cxn modelId="{EC5E5568-409C-4CD0-9130-7A599C96B004}" type="presOf" srcId="{41FC0EF1-514D-4743-B525-83D733C024A5}" destId="{4CC2A7A2-03FD-4249-884C-85D0A6904541}" srcOrd="0" destOrd="0" presId="urn:microsoft.com/office/officeart/2005/8/layout/radial4"/>
    <dgm:cxn modelId="{F83A4C6C-CFE8-43F3-94F5-9DADF269CDA0}" type="presOf" srcId="{5C71E02C-BE42-4499-982E-66FA72A7D1E9}" destId="{97FE92B7-FF6B-4C1C-AABD-38B100FE409E}" srcOrd="0" destOrd="0" presId="urn:microsoft.com/office/officeart/2005/8/layout/radial4"/>
    <dgm:cxn modelId="{B20C0F59-90C7-495C-9E87-C63F4F783A2F}" type="presOf" srcId="{619775AC-2ACE-422F-85B7-E4166AC222B8}" destId="{33B3D424-9590-4D6A-A5DB-FE9FC2224F18}" srcOrd="0" destOrd="0" presId="urn:microsoft.com/office/officeart/2005/8/layout/radial4"/>
    <dgm:cxn modelId="{0B132FAA-08A6-4D5B-BC11-22B3739659C0}" srcId="{A11DD4DE-CA63-4D6E-98FD-606292045C3D}" destId="{C38B103E-9F7C-4BEB-B81F-E26D0013C3F9}" srcOrd="0" destOrd="0" parTransId="{6B0309BE-00B1-4EC6-9CED-35B50FD02D50}" sibTransId="{F220DE50-5A1E-4A94-8151-099276A7C20D}"/>
    <dgm:cxn modelId="{492A2FAD-65DF-4FEC-9C07-EE6565F35294}" type="presOf" srcId="{6D46A06C-B68D-4121-801E-CB88472B3D05}" destId="{74A5B775-6EF3-4735-9D9A-01E3954F7ECF}" srcOrd="0" destOrd="0" presId="urn:microsoft.com/office/officeart/2005/8/layout/radial4"/>
    <dgm:cxn modelId="{1B0D2FB3-8786-486F-BD4F-73B0C21AB3CD}" srcId="{A11DD4DE-CA63-4D6E-98FD-606292045C3D}" destId="{ACB05B3B-8FDB-4198-9E0C-76624BFCB856}" srcOrd="2" destOrd="0" parTransId="{5C71E02C-BE42-4499-982E-66FA72A7D1E9}" sibTransId="{89BBBCFF-C548-41EF-8165-FF640F192003}"/>
    <dgm:cxn modelId="{DFB91CC0-4E0E-4E2F-AEE9-0273D9DCCE93}" srcId="{619775AC-2ACE-422F-85B7-E4166AC222B8}" destId="{6F22A0FB-FB27-455D-B680-EBA02FF69D8C}" srcOrd="1" destOrd="0" parTransId="{CD093B61-95AA-4E36-A53C-7924B4656B59}" sibTransId="{1C63F1E9-6173-4C33-9402-1A6092F65CC7}"/>
    <dgm:cxn modelId="{A91195C0-BF86-406E-9F89-FCD2B524D23D}" type="presOf" srcId="{C38B103E-9F7C-4BEB-B81F-E26D0013C3F9}" destId="{D831733A-E7FE-4CA2-BE85-7D3438766F54}" srcOrd="0" destOrd="0" presId="urn:microsoft.com/office/officeart/2005/8/layout/radial4"/>
    <dgm:cxn modelId="{34E54CDE-0F4A-4844-B948-A371D6152360}" type="presOf" srcId="{0EA418C9-9F46-4484-AFB8-9F9835C8DF42}" destId="{0CCC8222-1ECD-4285-AE2A-AFD892EBEE4B}" srcOrd="0" destOrd="0" presId="urn:microsoft.com/office/officeart/2005/8/layout/radial4"/>
    <dgm:cxn modelId="{D186FFE7-72E4-49DB-A270-46BE7754CA97}" type="presOf" srcId="{3AFD30F7-FED7-4F8D-833C-FD8830C841DA}" destId="{8B1402D6-E7A3-4D8A-AC9B-9BF2EC5E7C20}" srcOrd="0" destOrd="0" presId="urn:microsoft.com/office/officeart/2005/8/layout/radial4"/>
    <dgm:cxn modelId="{929710F2-E544-43A6-9D52-38438CCBA076}" type="presOf" srcId="{6B0309BE-00B1-4EC6-9CED-35B50FD02D50}" destId="{0BC62209-A31A-4E18-AB49-B5F4DDA1DC44}" srcOrd="0" destOrd="0" presId="urn:microsoft.com/office/officeart/2005/8/layout/radial4"/>
    <dgm:cxn modelId="{70E0E1F3-2E45-4FB2-BC1F-D984B4F226B0}" srcId="{A11DD4DE-CA63-4D6E-98FD-606292045C3D}" destId="{6D46A06C-B68D-4121-801E-CB88472B3D05}" srcOrd="3" destOrd="0" parTransId="{3AFD30F7-FED7-4F8D-833C-FD8830C841DA}" sibTransId="{3E4B1198-AF94-414E-AE6D-EAC17A7551C4}"/>
    <dgm:cxn modelId="{667EF8F7-38E7-4BA3-A109-F1C18D105CF9}" srcId="{A11DD4DE-CA63-4D6E-98FD-606292045C3D}" destId="{41FC0EF1-514D-4743-B525-83D733C024A5}" srcOrd="4" destOrd="0" parTransId="{0EA418C9-9F46-4484-AFB8-9F9835C8DF42}" sibTransId="{6C77B937-4333-48CD-9307-73CE930C8416}"/>
    <dgm:cxn modelId="{0C431B5B-8A4F-4725-9EDC-261787DF59A4}" type="presParOf" srcId="{33B3D424-9590-4D6A-A5DB-FE9FC2224F18}" destId="{1E58B62F-9818-4F77-83E1-E12E63CB8BA4}" srcOrd="0" destOrd="0" presId="urn:microsoft.com/office/officeart/2005/8/layout/radial4"/>
    <dgm:cxn modelId="{C00511B7-759A-4398-AB6D-776141C4E88F}" type="presParOf" srcId="{33B3D424-9590-4D6A-A5DB-FE9FC2224F18}" destId="{0BC62209-A31A-4E18-AB49-B5F4DDA1DC44}" srcOrd="1" destOrd="0" presId="urn:microsoft.com/office/officeart/2005/8/layout/radial4"/>
    <dgm:cxn modelId="{7184ECF5-6852-4180-8631-0132E64C1481}" type="presParOf" srcId="{33B3D424-9590-4D6A-A5DB-FE9FC2224F18}" destId="{D831733A-E7FE-4CA2-BE85-7D3438766F54}" srcOrd="2" destOrd="0" presId="urn:microsoft.com/office/officeart/2005/8/layout/radial4"/>
    <dgm:cxn modelId="{537F5083-412B-40C3-916C-1F1D9A4F4C89}" type="presParOf" srcId="{33B3D424-9590-4D6A-A5DB-FE9FC2224F18}" destId="{E3A3EB70-9EA0-4889-83E2-E5DF29389E1B}" srcOrd="3" destOrd="0" presId="urn:microsoft.com/office/officeart/2005/8/layout/radial4"/>
    <dgm:cxn modelId="{E43D01AF-BDDB-462B-AE76-0A53F4A68AA1}" type="presParOf" srcId="{33B3D424-9590-4D6A-A5DB-FE9FC2224F18}" destId="{3B9A9BDB-CC1C-4B36-88FF-F1AC3F1D6435}" srcOrd="4" destOrd="0" presId="urn:microsoft.com/office/officeart/2005/8/layout/radial4"/>
    <dgm:cxn modelId="{D2DAD72F-73B8-471A-BEC6-033C913E203B}" type="presParOf" srcId="{33B3D424-9590-4D6A-A5DB-FE9FC2224F18}" destId="{97FE92B7-FF6B-4C1C-AABD-38B100FE409E}" srcOrd="5" destOrd="0" presId="urn:microsoft.com/office/officeart/2005/8/layout/radial4"/>
    <dgm:cxn modelId="{029D0F5F-FB4A-46CC-A07A-0C2FC7DD8BDD}" type="presParOf" srcId="{33B3D424-9590-4D6A-A5DB-FE9FC2224F18}" destId="{F87CFB4F-5F82-43CE-AF41-81C4B7941DE3}" srcOrd="6" destOrd="0" presId="urn:microsoft.com/office/officeart/2005/8/layout/radial4"/>
    <dgm:cxn modelId="{C0AC58C4-ABFA-475A-A141-6AE5732217A4}" type="presParOf" srcId="{33B3D424-9590-4D6A-A5DB-FE9FC2224F18}" destId="{8B1402D6-E7A3-4D8A-AC9B-9BF2EC5E7C20}" srcOrd="7" destOrd="0" presId="urn:microsoft.com/office/officeart/2005/8/layout/radial4"/>
    <dgm:cxn modelId="{73703406-4D24-4943-9CE7-906442CEE8CB}" type="presParOf" srcId="{33B3D424-9590-4D6A-A5DB-FE9FC2224F18}" destId="{74A5B775-6EF3-4735-9D9A-01E3954F7ECF}" srcOrd="8" destOrd="0" presId="urn:microsoft.com/office/officeart/2005/8/layout/radial4"/>
    <dgm:cxn modelId="{CF2F2744-3E0C-4C05-808B-2792D46910E3}" type="presParOf" srcId="{33B3D424-9590-4D6A-A5DB-FE9FC2224F18}" destId="{0CCC8222-1ECD-4285-AE2A-AFD892EBEE4B}" srcOrd="9" destOrd="0" presId="urn:microsoft.com/office/officeart/2005/8/layout/radial4"/>
    <dgm:cxn modelId="{D0EF851C-0238-445C-8DFB-32A7BFB65E05}" type="presParOf" srcId="{33B3D424-9590-4D6A-A5DB-FE9FC2224F18}" destId="{4CC2A7A2-03FD-4249-884C-85D0A6904541}" srcOrd="10" destOrd="0" presId="urn:microsoft.com/office/officeart/2005/8/layout/radial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E58B62F-9818-4F77-83E1-E12E63CB8BA4}">
      <dsp:nvSpPr>
        <dsp:cNvPr id="0" name=""/>
        <dsp:cNvSpPr/>
      </dsp:nvSpPr>
      <dsp:spPr>
        <a:xfrm>
          <a:off x="1755643" y="3111776"/>
          <a:ext cx="1594429" cy="872090"/>
        </a:xfrm>
        <a:prstGeom prst="ellipse">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b="1" kern="1200" dirty="0">
              <a:solidFill>
                <a:schemeClr val="tx1"/>
              </a:solidFill>
              <a:latin typeface="Times New Roman" panose="02020603050405020304" pitchFamily="18" charset="0"/>
              <a:cs typeface="Times New Roman" panose="02020603050405020304" pitchFamily="18" charset="0"/>
            </a:rPr>
            <a:t>Telemedicine Adoption</a:t>
          </a:r>
          <a:endParaRPr lang="en-IN" sz="1400" b="1" kern="1200" dirty="0">
            <a:solidFill>
              <a:schemeClr val="tx1"/>
            </a:solidFill>
            <a:latin typeface="Times New Roman" panose="02020603050405020304" pitchFamily="18" charset="0"/>
            <a:cs typeface="Times New Roman" panose="02020603050405020304" pitchFamily="18" charset="0"/>
          </a:endParaRPr>
        </a:p>
      </dsp:txBody>
      <dsp:txXfrm>
        <a:off x="1989142" y="3239491"/>
        <a:ext cx="1127431" cy="616660"/>
      </dsp:txXfrm>
    </dsp:sp>
    <dsp:sp modelId="{0BC62209-A31A-4E18-AB49-B5F4DDA1DC44}">
      <dsp:nvSpPr>
        <dsp:cNvPr id="0" name=""/>
        <dsp:cNvSpPr/>
      </dsp:nvSpPr>
      <dsp:spPr>
        <a:xfrm rot="10800000">
          <a:off x="618852" y="3360038"/>
          <a:ext cx="1074267" cy="375566"/>
        </a:xfrm>
        <a:prstGeom prst="lef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D831733A-E7FE-4CA2-BE85-7D3438766F54}">
      <dsp:nvSpPr>
        <dsp:cNvPr id="0" name=""/>
        <dsp:cNvSpPr/>
      </dsp:nvSpPr>
      <dsp:spPr>
        <a:xfrm>
          <a:off x="64779" y="3040561"/>
          <a:ext cx="1108145" cy="1014518"/>
        </a:xfrm>
        <a:prstGeom prst="roundRect">
          <a:avLst>
            <a:gd name="adj" fmla="val 10000"/>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6670" tIns="26670" rIns="26670" bIns="26670" numCol="1" spcCol="1270" anchor="ctr" anchorCtr="0">
          <a:noAutofit/>
        </a:bodyPr>
        <a:lstStyle/>
        <a:p>
          <a:pPr marL="0" lvl="0" indent="0" algn="ctr" defTabSz="622300">
            <a:lnSpc>
              <a:spcPct val="90000"/>
            </a:lnSpc>
            <a:spcBef>
              <a:spcPct val="0"/>
            </a:spcBef>
            <a:spcAft>
              <a:spcPct val="35000"/>
            </a:spcAft>
            <a:buNone/>
          </a:pPr>
          <a:r>
            <a:rPr lang="en-US" sz="1400" b="1" kern="1200" dirty="0">
              <a:solidFill>
                <a:schemeClr val="tx1"/>
              </a:solidFill>
              <a:latin typeface="Times New Roman" panose="02020603050405020304" pitchFamily="18" charset="0"/>
              <a:cs typeface="Times New Roman" panose="02020603050405020304" pitchFamily="18" charset="0"/>
            </a:rPr>
            <a:t>High health care standard</a:t>
          </a:r>
          <a:endParaRPr lang="en-IN" sz="1400" b="1" kern="1200" dirty="0">
            <a:solidFill>
              <a:schemeClr val="tx1"/>
            </a:solidFill>
            <a:latin typeface="Times New Roman" panose="02020603050405020304" pitchFamily="18" charset="0"/>
            <a:cs typeface="Times New Roman" panose="02020603050405020304" pitchFamily="18" charset="0"/>
          </a:endParaRPr>
        </a:p>
      </dsp:txBody>
      <dsp:txXfrm>
        <a:off x="94493" y="3070275"/>
        <a:ext cx="1048717" cy="955090"/>
      </dsp:txXfrm>
    </dsp:sp>
    <dsp:sp modelId="{E3A3EB70-9EA0-4889-83E2-E5DF29389E1B}">
      <dsp:nvSpPr>
        <dsp:cNvPr id="0" name=""/>
        <dsp:cNvSpPr/>
      </dsp:nvSpPr>
      <dsp:spPr>
        <a:xfrm rot="13500000">
          <a:off x="992531" y="2457897"/>
          <a:ext cx="1316370" cy="375566"/>
        </a:xfrm>
        <a:prstGeom prst="lef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3B9A9BDB-CC1C-4B36-88FF-F1AC3F1D6435}">
      <dsp:nvSpPr>
        <dsp:cNvPr id="0" name=""/>
        <dsp:cNvSpPr/>
      </dsp:nvSpPr>
      <dsp:spPr>
        <a:xfrm>
          <a:off x="610036" y="1811787"/>
          <a:ext cx="1150546" cy="736970"/>
        </a:xfrm>
        <a:prstGeom prst="roundRect">
          <a:avLst>
            <a:gd name="adj" fmla="val 10000"/>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6670" tIns="26670" rIns="26670" bIns="26670" numCol="1" spcCol="1270" anchor="ctr" anchorCtr="0">
          <a:noAutofit/>
        </a:bodyPr>
        <a:lstStyle/>
        <a:p>
          <a:pPr marL="0" lvl="0" indent="0" algn="ctr" defTabSz="622300">
            <a:lnSpc>
              <a:spcPct val="90000"/>
            </a:lnSpc>
            <a:spcBef>
              <a:spcPct val="0"/>
            </a:spcBef>
            <a:spcAft>
              <a:spcPct val="35000"/>
            </a:spcAft>
            <a:buNone/>
          </a:pPr>
          <a:r>
            <a:rPr lang="en-US" sz="1400" b="1" kern="1200" dirty="0">
              <a:solidFill>
                <a:schemeClr val="tx1"/>
              </a:solidFill>
              <a:latin typeface="Times New Roman" panose="02020603050405020304" pitchFamily="18" charset="0"/>
              <a:cs typeface="Times New Roman" panose="02020603050405020304" pitchFamily="18" charset="0"/>
            </a:rPr>
            <a:t>Patient Engagement</a:t>
          </a:r>
          <a:endParaRPr lang="en-IN" sz="1400" b="1" kern="1200" dirty="0">
            <a:solidFill>
              <a:schemeClr val="tx1"/>
            </a:solidFill>
            <a:latin typeface="Times New Roman" panose="02020603050405020304" pitchFamily="18" charset="0"/>
            <a:cs typeface="Times New Roman" panose="02020603050405020304" pitchFamily="18" charset="0"/>
          </a:endParaRPr>
        </a:p>
      </dsp:txBody>
      <dsp:txXfrm>
        <a:off x="631621" y="1833372"/>
        <a:ext cx="1107376" cy="693800"/>
      </dsp:txXfrm>
    </dsp:sp>
    <dsp:sp modelId="{97FE92B7-FF6B-4C1C-AABD-38B100FE409E}">
      <dsp:nvSpPr>
        <dsp:cNvPr id="0" name=""/>
        <dsp:cNvSpPr/>
      </dsp:nvSpPr>
      <dsp:spPr>
        <a:xfrm rot="16200000">
          <a:off x="1845071" y="2133819"/>
          <a:ext cx="1415572" cy="375566"/>
        </a:xfrm>
        <a:prstGeom prst="lef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F87CFB4F-5F82-43CE-AF41-81C4B7941DE3}">
      <dsp:nvSpPr>
        <dsp:cNvPr id="0" name=""/>
        <dsp:cNvSpPr/>
      </dsp:nvSpPr>
      <dsp:spPr>
        <a:xfrm>
          <a:off x="1992350" y="1276923"/>
          <a:ext cx="1121014" cy="673785"/>
        </a:xfrm>
        <a:prstGeom prst="roundRect">
          <a:avLst>
            <a:gd name="adj" fmla="val 10000"/>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6670" tIns="26670" rIns="26670" bIns="26670" numCol="1" spcCol="1270" anchor="ctr" anchorCtr="0">
          <a:noAutofit/>
        </a:bodyPr>
        <a:lstStyle/>
        <a:p>
          <a:pPr marL="0" lvl="0" indent="0" algn="ctr" defTabSz="622300">
            <a:lnSpc>
              <a:spcPct val="90000"/>
            </a:lnSpc>
            <a:spcBef>
              <a:spcPct val="0"/>
            </a:spcBef>
            <a:spcAft>
              <a:spcPct val="35000"/>
            </a:spcAft>
            <a:buNone/>
          </a:pPr>
          <a:r>
            <a:rPr lang="en-US" sz="1400" b="1" kern="1200" dirty="0">
              <a:solidFill>
                <a:schemeClr val="tx1"/>
              </a:solidFill>
              <a:latin typeface="Times New Roman" panose="02020603050405020304" pitchFamily="18" charset="0"/>
              <a:cs typeface="Times New Roman" panose="02020603050405020304" pitchFamily="18" charset="0"/>
            </a:rPr>
            <a:t>Human life development</a:t>
          </a:r>
          <a:endParaRPr lang="en-IN" sz="1400" b="1" kern="1200" dirty="0">
            <a:solidFill>
              <a:schemeClr val="tx1"/>
            </a:solidFill>
            <a:latin typeface="Times New Roman" panose="02020603050405020304" pitchFamily="18" charset="0"/>
            <a:cs typeface="Times New Roman" panose="02020603050405020304" pitchFamily="18" charset="0"/>
          </a:endParaRPr>
        </a:p>
      </dsp:txBody>
      <dsp:txXfrm>
        <a:off x="2012084" y="1296657"/>
        <a:ext cx="1081546" cy="634317"/>
      </dsp:txXfrm>
    </dsp:sp>
    <dsp:sp modelId="{8B1402D6-E7A3-4D8A-AC9B-9BF2EC5E7C20}">
      <dsp:nvSpPr>
        <dsp:cNvPr id="0" name=""/>
        <dsp:cNvSpPr/>
      </dsp:nvSpPr>
      <dsp:spPr>
        <a:xfrm rot="18900000">
          <a:off x="2796813" y="2457897"/>
          <a:ext cx="1316370" cy="375566"/>
        </a:xfrm>
        <a:prstGeom prst="lef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74A5B775-6EF3-4735-9D9A-01E3954F7ECF}">
      <dsp:nvSpPr>
        <dsp:cNvPr id="0" name=""/>
        <dsp:cNvSpPr/>
      </dsp:nvSpPr>
      <dsp:spPr>
        <a:xfrm>
          <a:off x="3325253" y="1822558"/>
          <a:ext cx="1190306" cy="715428"/>
        </a:xfrm>
        <a:prstGeom prst="roundRect">
          <a:avLst>
            <a:gd name="adj" fmla="val 10000"/>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6670" tIns="26670" rIns="26670" bIns="26670" numCol="1" spcCol="1270" anchor="ctr" anchorCtr="0">
          <a:noAutofit/>
        </a:bodyPr>
        <a:lstStyle/>
        <a:p>
          <a:pPr marL="0" lvl="0" indent="0" algn="ctr" defTabSz="622300">
            <a:lnSpc>
              <a:spcPct val="90000"/>
            </a:lnSpc>
            <a:spcBef>
              <a:spcPct val="0"/>
            </a:spcBef>
            <a:spcAft>
              <a:spcPct val="35000"/>
            </a:spcAft>
            <a:buNone/>
          </a:pPr>
          <a:r>
            <a:rPr lang="en-US" sz="1400" b="1" kern="1200" dirty="0">
              <a:solidFill>
                <a:schemeClr val="tx1"/>
              </a:solidFill>
              <a:latin typeface="Times New Roman" panose="02020603050405020304" pitchFamily="18" charset="0"/>
              <a:cs typeface="Times New Roman" panose="02020603050405020304" pitchFamily="18" charset="0"/>
            </a:rPr>
            <a:t>Innovation &amp; technology</a:t>
          </a:r>
          <a:endParaRPr lang="en-IN" sz="1400" b="1" kern="1200" dirty="0">
            <a:solidFill>
              <a:schemeClr val="tx1"/>
            </a:solidFill>
            <a:latin typeface="Times New Roman" panose="02020603050405020304" pitchFamily="18" charset="0"/>
            <a:cs typeface="Times New Roman" panose="02020603050405020304" pitchFamily="18" charset="0"/>
          </a:endParaRPr>
        </a:p>
      </dsp:txBody>
      <dsp:txXfrm>
        <a:off x="3346207" y="1843512"/>
        <a:ext cx="1148398" cy="673520"/>
      </dsp:txXfrm>
    </dsp:sp>
    <dsp:sp modelId="{0CCC8222-1ECD-4285-AE2A-AFD892EBEE4B}">
      <dsp:nvSpPr>
        <dsp:cNvPr id="0" name=""/>
        <dsp:cNvSpPr/>
      </dsp:nvSpPr>
      <dsp:spPr>
        <a:xfrm>
          <a:off x="3412595" y="3360038"/>
          <a:ext cx="1074267" cy="375566"/>
        </a:xfrm>
        <a:prstGeom prst="lef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4CC2A7A2-03FD-4249-884C-85D0A6904541}">
      <dsp:nvSpPr>
        <dsp:cNvPr id="0" name=""/>
        <dsp:cNvSpPr/>
      </dsp:nvSpPr>
      <dsp:spPr>
        <a:xfrm>
          <a:off x="3917824" y="3133972"/>
          <a:ext cx="1138077" cy="827697"/>
        </a:xfrm>
        <a:prstGeom prst="roundRect">
          <a:avLst>
            <a:gd name="adj" fmla="val 10000"/>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6670" tIns="26670" rIns="26670" bIns="26670" numCol="1" spcCol="1270" anchor="ctr" anchorCtr="0">
          <a:noAutofit/>
        </a:bodyPr>
        <a:lstStyle/>
        <a:p>
          <a:pPr marL="0" lvl="0" indent="0" algn="ctr" defTabSz="622300">
            <a:lnSpc>
              <a:spcPct val="90000"/>
            </a:lnSpc>
            <a:spcBef>
              <a:spcPct val="0"/>
            </a:spcBef>
            <a:spcAft>
              <a:spcPct val="35000"/>
            </a:spcAft>
            <a:buNone/>
          </a:pPr>
          <a:r>
            <a:rPr lang="en-US" sz="1400" b="1" kern="1200" dirty="0">
              <a:solidFill>
                <a:schemeClr val="tx1"/>
              </a:solidFill>
              <a:latin typeface="Times New Roman" panose="02020603050405020304" pitchFamily="18" charset="0"/>
              <a:cs typeface="Times New Roman" panose="02020603050405020304" pitchFamily="18" charset="0"/>
            </a:rPr>
            <a:t>Expert Advice</a:t>
          </a:r>
          <a:endParaRPr lang="en-IN" sz="1400" b="1" kern="1200" dirty="0">
            <a:solidFill>
              <a:schemeClr val="tx1"/>
            </a:solidFill>
            <a:latin typeface="Times New Roman" panose="02020603050405020304" pitchFamily="18" charset="0"/>
            <a:cs typeface="Times New Roman" panose="02020603050405020304" pitchFamily="18" charset="0"/>
          </a:endParaRPr>
        </a:p>
      </dsp:txBody>
      <dsp:txXfrm>
        <a:off x="3942066" y="3158214"/>
        <a:ext cx="1089593" cy="779213"/>
      </dsp:txXfrm>
    </dsp:sp>
  </dsp:spTree>
</dsp:drawing>
</file>

<file path=ppt/diagrams/layout1.xml><?xml version="1.0" encoding="utf-8"?>
<dgm:layoutDef xmlns:dgm="http://schemas.openxmlformats.org/drawingml/2006/diagram" xmlns:a="http://schemas.openxmlformats.org/drawingml/2006/main" uniqueId="urn:microsoft.com/office/officeart/2005/8/layout/radial4">
  <dgm:title val=""/>
  <dgm:desc val=""/>
  <dgm:catLst>
    <dgm:cat type="relationship" pri="19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t modelId="11"/>
        <dgm:pt modelId="12"/>
      </dgm:ptLst>
      <dgm:cxnLst>
        <dgm:cxn modelId="2" srcId="0" destId="1" srcOrd="0" destOrd="0"/>
        <dgm:cxn modelId="15" srcId="1" destId="11" srcOrd="0" destOrd="0"/>
        <dgm:cxn modelId="16" srcId="1" destId="12" srcOrd="1"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0"/>
              <dgm:param type="spanAng" val="360"/>
              <dgm:param type="ctrShpMap" val="fNode"/>
            </dgm:alg>
          </dgm:if>
          <dgm:else name="Name4">
            <dgm:choose name="Name5">
              <dgm:if name="Name6" axis="ch ch" ptType="node node" st="1 1" cnt="1 0" func="cnt" op="lte" val="3">
                <dgm:alg type="cycle">
                  <dgm:param type="stAng" val="-55"/>
                  <dgm:param type="spanAng" val="110"/>
                  <dgm:param type="ctrShpMap" val="fNode"/>
                </dgm:alg>
              </dgm:if>
              <dgm:else name="Name7">
                <dgm:choose name="Name8">
                  <dgm:if name="Name9" axis="ch ch" ptType="node node" st="1 1" cnt="1 0" func="cnt" op="equ" val="4">
                    <dgm:alg type="cycle">
                      <dgm:param type="stAng" val="-75"/>
                      <dgm:param type="spanAng" val="150"/>
                      <dgm:param type="ctrShpMap" val="fNode"/>
                    </dgm:alg>
                  </dgm:if>
                  <dgm:else name="Name10">
                    <dgm:alg type="cycle">
                      <dgm:param type="stAng" val="-90"/>
                      <dgm:param type="spanAng" val="180"/>
                      <dgm:param type="ctrShpMap" val="fNode"/>
                    </dgm:alg>
                  </dgm:else>
                </dgm:choose>
              </dgm:else>
            </dgm:choose>
          </dgm:else>
        </dgm:choose>
      </dgm:if>
      <dgm:else name="Name11">
        <dgm:choose name="Name12">
          <dgm:if name="Name13" axis="ch ch" ptType="node node" st="1 1" cnt="1 0" func="cnt" op="lte" val="1">
            <dgm:alg type="cycle">
              <dgm:param type="stAng" val="0"/>
              <dgm:param type="spanAng" val="-360"/>
              <dgm:param type="ctrShpMap" val="fNode"/>
            </dgm:alg>
          </dgm:if>
          <dgm:else name="Name14">
            <dgm:choose name="Name15">
              <dgm:if name="Name16" axis="ch ch" ptType="node node" st="1 1" cnt="1 0" func="cnt" op="lte" val="3">
                <dgm:alg type="cycle">
                  <dgm:param type="stAng" val="55"/>
                  <dgm:param type="spanAng" val="-110"/>
                  <dgm:param type="ctrShpMap" val="fNode"/>
                </dgm:alg>
              </dgm:if>
              <dgm:else name="Name17">
                <dgm:choose name="Name18">
                  <dgm:if name="Name19" axis="ch ch" ptType="node node" st="1 1" cnt="1 0" func="cnt" op="equ" val="4">
                    <dgm:alg type="cycle">
                      <dgm:param type="stAng" val="75"/>
                      <dgm:param type="spanAng" val="-150"/>
                      <dgm:param type="ctrShpMap" val="fNode"/>
                    </dgm:alg>
                  </dgm:if>
                  <dgm:else name="Name20">
                    <dgm:alg type="cycle">
                      <dgm:param type="stAng" val="90"/>
                      <dgm:param type="spanAng" val="-180"/>
                      <dgm:param type="ctrShpMap" val="fNode"/>
                    </dgm:alg>
                  </dgm:else>
                </dgm:choose>
              </dgm:else>
            </dgm:choose>
          </dgm:else>
        </dgm:choose>
      </dgm:else>
    </dgm:choose>
    <dgm:shape xmlns:r="http://schemas.openxmlformats.org/officeDocument/2006/relationships" r:blip="">
      <dgm:adjLst/>
    </dgm:shape>
    <dgm:presOf/>
    <dgm:constrLst>
      <dgm:constr type="w" for="ch" forName="centerShape" refType="w"/>
      <dgm:constr type="w" for="ch" forName="node" refType="w" refFor="ch" refForName="centerShape" fact="0.95"/>
      <dgm:constr type="h" for="ch" forName="parTrans" refType="w" refFor="ch" refForName="centerShape" fact="0.285"/>
      <dgm:constr type="sp" refType="w" refFor="ch" refForName="centerShape" op="equ" fact="0.23"/>
      <dgm:constr type="sibSp" refType="w" refFor="ch" refForName="node" fact="0.1"/>
      <dgm:constr type="primFontSz" for="ch" forName="node" op="equ"/>
    </dgm:constrLst>
    <dgm:choose name="Name21">
      <dgm:if name="Name22" axis="ch ch" ptType="node node" st="1 1" cnt="1 0" func="cnt" op="lte" val="5">
        <dgm:ruleLst>
          <dgm:rule type="w" for="ch" forName="centerShape" val="NaN" fact="0.27" max="NaN"/>
        </dgm:ruleLst>
      </dgm:if>
      <dgm:else name="Name23">
        <dgm:ruleLst>
          <dgm:rule type="w" for="ch" forName="centerShape" val="NaN" fact="0.27" max="NaN"/>
          <dgm:rule type="w" for="ch" forName="node" val="NaN" fact="0.7" max="NaN"/>
        </dgm:ruleLst>
      </dgm:else>
    </dgm:choose>
    <dgm:forEach name="Name24" axis="ch" ptType="node" cnt="1">
      <dgm:layoutNode name="centerShape" styleLbl="node0">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 type="primFontSz" val="65"/>
          <dgm:constr type="h" refType="w"/>
        </dgm:constrLst>
        <dgm:ruleLst>
          <dgm:rule type="primFontSz" val="5" fact="NaN" max="NaN"/>
        </dgm:ruleLst>
      </dgm:layoutNode>
      <dgm:forEach name="Name25" axis="ch">
        <dgm:forEach name="Name26" axis="self" ptType="parTrans">
          <dgm:layoutNode name="parTrans" styleLbl="bgSibTrans2D1">
            <dgm:alg type="conn">
              <dgm:param type="begPts" val="auto"/>
              <dgm:param type="endPts" val="ctr"/>
              <dgm:param type="endSty" val="noArr"/>
              <dgm:param type="begSty" val="arr"/>
            </dgm:alg>
            <dgm:shape xmlns:r="http://schemas.openxmlformats.org/officeDocument/2006/relationships" type="conn" r:blip="">
              <dgm:adjLst/>
            </dgm:shape>
            <dgm:presOf axis="self"/>
            <dgm:constrLst>
              <dgm:constr type="begPad" refType="connDist" fact="0.055"/>
              <dgm:constr type="endPad"/>
            </dgm:constrLst>
            <dgm:ruleLst/>
          </dgm:layoutNode>
        </dgm:forEach>
        <dgm:forEach name="Name27" axis="self" ptType="node">
          <dgm:layoutNode name="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h" refType="w" fact="0.8"/>
              <dgm:constr type="tMarg" refType="primFontSz" fact="0.15"/>
              <dgm:constr type="bMarg" refType="primFontSz" fact="0.15"/>
              <dgm:constr type="lMarg" refType="primFontSz" fact="0.15"/>
              <dgm:constr type="rMarg" refType="primFontSz" fact="0.15"/>
            </dgm:constrLst>
            <dgm:ruleLst>
              <dgm:rule type="primFontSz" val="5" fact="NaN" max="NaN"/>
            </dgm:ruleLst>
          </dgm:layoutNod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A92C6FFA-2C47-4B60-9817-C33BE8937EC3}" type="datetimeFigureOut">
              <a:rPr lang="en-IN" smtClean="0"/>
              <a:t>08-03-2025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20E700E-217A-4C77-81E4-B9112BD7FA50}" type="slidenum">
              <a:rPr lang="en-IN" smtClean="0"/>
              <a:t>‹#›</a:t>
            </a:fld>
            <a:endParaRPr lang="en-IN"/>
          </a:p>
        </p:txBody>
      </p:sp>
    </p:spTree>
    <p:extLst>
      <p:ext uri="{BB962C8B-B14F-4D97-AF65-F5344CB8AC3E}">
        <p14:creationId xmlns:p14="http://schemas.microsoft.com/office/powerpoint/2010/main" val="7913558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92C6FFA-2C47-4B60-9817-C33BE8937EC3}" type="datetimeFigureOut">
              <a:rPr lang="en-IN" smtClean="0"/>
              <a:t>08-03-2025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20E700E-217A-4C77-81E4-B9112BD7FA50}" type="slidenum">
              <a:rPr lang="en-IN" smtClean="0"/>
              <a:t>‹#›</a:t>
            </a:fld>
            <a:endParaRPr lang="en-IN"/>
          </a:p>
        </p:txBody>
      </p:sp>
    </p:spTree>
    <p:extLst>
      <p:ext uri="{BB962C8B-B14F-4D97-AF65-F5344CB8AC3E}">
        <p14:creationId xmlns:p14="http://schemas.microsoft.com/office/powerpoint/2010/main" val="37636048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92C6FFA-2C47-4B60-9817-C33BE8937EC3}" type="datetimeFigureOut">
              <a:rPr lang="en-IN" smtClean="0"/>
              <a:t>08-03-2025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20E700E-217A-4C77-81E4-B9112BD7FA50}" type="slidenum">
              <a:rPr lang="en-IN" smtClean="0"/>
              <a:t>‹#›</a:t>
            </a:fld>
            <a:endParaRPr lang="en-IN"/>
          </a:p>
        </p:txBody>
      </p:sp>
    </p:spTree>
    <p:extLst>
      <p:ext uri="{BB962C8B-B14F-4D97-AF65-F5344CB8AC3E}">
        <p14:creationId xmlns:p14="http://schemas.microsoft.com/office/powerpoint/2010/main" val="24026333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92C6FFA-2C47-4B60-9817-C33BE8937EC3}" type="datetimeFigureOut">
              <a:rPr lang="en-IN" smtClean="0"/>
              <a:t>08-03-2025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120E700E-217A-4C77-81E4-B9112BD7FA50}" type="slidenum">
              <a:rPr lang="en-IN" smtClean="0"/>
              <a:t>‹#›</a:t>
            </a:fld>
            <a:endParaRPr lang="en-IN"/>
          </a:p>
        </p:txBody>
      </p:sp>
    </p:spTree>
    <p:extLst>
      <p:ext uri="{BB962C8B-B14F-4D97-AF65-F5344CB8AC3E}">
        <p14:creationId xmlns:p14="http://schemas.microsoft.com/office/powerpoint/2010/main" val="40682984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92C6FFA-2C47-4B60-9817-C33BE8937EC3}" type="datetimeFigureOut">
              <a:rPr lang="en-IN" smtClean="0"/>
              <a:t>08-03-2025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120E700E-217A-4C77-81E4-B9112BD7FA50}" type="slidenum">
              <a:rPr lang="en-IN" smtClean="0"/>
              <a:t>‹#›</a:t>
            </a:fld>
            <a:endParaRPr lang="en-IN"/>
          </a:p>
        </p:txBody>
      </p:sp>
    </p:spTree>
    <p:extLst>
      <p:ext uri="{BB962C8B-B14F-4D97-AF65-F5344CB8AC3E}">
        <p14:creationId xmlns:p14="http://schemas.microsoft.com/office/powerpoint/2010/main" val="32694810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92C6FFA-2C47-4B60-9817-C33BE8937EC3}" type="datetimeFigureOut">
              <a:rPr lang="en-IN" smtClean="0"/>
              <a:t>08-03-2025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120E700E-217A-4C77-81E4-B9112BD7FA50}" type="slidenum">
              <a:rPr lang="en-IN" smtClean="0"/>
              <a:t>‹#›</a:t>
            </a:fld>
            <a:endParaRPr lang="en-IN"/>
          </a:p>
        </p:txBody>
      </p:sp>
    </p:spTree>
    <p:extLst>
      <p:ext uri="{BB962C8B-B14F-4D97-AF65-F5344CB8AC3E}">
        <p14:creationId xmlns:p14="http://schemas.microsoft.com/office/powerpoint/2010/main" val="28960252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92C6FFA-2C47-4B60-9817-C33BE8937EC3}" type="datetimeFigureOut">
              <a:rPr lang="en-IN" smtClean="0"/>
              <a:t>08-03-2025</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120E700E-217A-4C77-81E4-B9112BD7FA50}" type="slidenum">
              <a:rPr lang="en-IN" smtClean="0"/>
              <a:t>‹#›</a:t>
            </a:fld>
            <a:endParaRPr lang="en-IN"/>
          </a:p>
        </p:txBody>
      </p:sp>
    </p:spTree>
    <p:extLst>
      <p:ext uri="{BB962C8B-B14F-4D97-AF65-F5344CB8AC3E}">
        <p14:creationId xmlns:p14="http://schemas.microsoft.com/office/powerpoint/2010/main" val="22093954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92C6FFA-2C47-4B60-9817-C33BE8937EC3}" type="datetimeFigureOut">
              <a:rPr lang="en-IN" smtClean="0"/>
              <a:t>08-03-2025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120E700E-217A-4C77-81E4-B9112BD7FA50}" type="slidenum">
              <a:rPr lang="en-IN" smtClean="0"/>
              <a:t>‹#›</a:t>
            </a:fld>
            <a:endParaRPr lang="en-IN"/>
          </a:p>
        </p:txBody>
      </p:sp>
    </p:spTree>
    <p:extLst>
      <p:ext uri="{BB962C8B-B14F-4D97-AF65-F5344CB8AC3E}">
        <p14:creationId xmlns:p14="http://schemas.microsoft.com/office/powerpoint/2010/main" val="32771413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92C6FFA-2C47-4B60-9817-C33BE8937EC3}" type="datetimeFigureOut">
              <a:rPr lang="en-IN" smtClean="0"/>
              <a:t>08-03-2025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120E700E-217A-4C77-81E4-B9112BD7FA50}" type="slidenum">
              <a:rPr lang="en-IN" smtClean="0"/>
              <a:t>‹#›</a:t>
            </a:fld>
            <a:endParaRPr lang="en-IN"/>
          </a:p>
        </p:txBody>
      </p:sp>
    </p:spTree>
    <p:extLst>
      <p:ext uri="{BB962C8B-B14F-4D97-AF65-F5344CB8AC3E}">
        <p14:creationId xmlns:p14="http://schemas.microsoft.com/office/powerpoint/2010/main" val="5132469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92C6FFA-2C47-4B60-9817-C33BE8937EC3}" type="datetimeFigureOut">
              <a:rPr lang="en-IN" smtClean="0"/>
              <a:t>08-03-2025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20E700E-217A-4C77-81E4-B9112BD7FA50}" type="slidenum">
              <a:rPr lang="en-IN" smtClean="0"/>
              <a:t>‹#›</a:t>
            </a:fld>
            <a:endParaRPr lang="en-IN"/>
          </a:p>
        </p:txBody>
      </p:sp>
    </p:spTree>
    <p:extLst>
      <p:ext uri="{BB962C8B-B14F-4D97-AF65-F5344CB8AC3E}">
        <p14:creationId xmlns:p14="http://schemas.microsoft.com/office/powerpoint/2010/main" val="3879057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92C6FFA-2C47-4B60-9817-C33BE8937EC3}" type="datetimeFigureOut">
              <a:rPr lang="en-IN" smtClean="0"/>
              <a:t>08-03-2025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20E700E-217A-4C77-81E4-B9112BD7FA50}" type="slidenum">
              <a:rPr lang="en-IN" smtClean="0"/>
              <a:t>‹#›</a:t>
            </a:fld>
            <a:endParaRPr lang="en-IN"/>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233108739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92C6FFA-2C47-4B60-9817-C33BE8937EC3}" type="datetimeFigureOut">
              <a:rPr lang="en-IN" smtClean="0"/>
              <a:t>08-03-2025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20E700E-217A-4C77-81E4-B9112BD7FA50}" type="slidenum">
              <a:rPr lang="en-IN" smtClean="0"/>
              <a:t>‹#›</a:t>
            </a:fld>
            <a:endParaRPr lang="en-IN"/>
          </a:p>
        </p:txBody>
      </p:sp>
    </p:spTree>
    <p:extLst>
      <p:ext uri="{BB962C8B-B14F-4D97-AF65-F5344CB8AC3E}">
        <p14:creationId xmlns:p14="http://schemas.microsoft.com/office/powerpoint/2010/main" val="282428440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92C6FFA-2C47-4B60-9817-C33BE8937EC3}" type="datetimeFigureOut">
              <a:rPr lang="en-IN" smtClean="0"/>
              <a:t>08-03-2025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20E700E-217A-4C77-81E4-B9112BD7FA50}" type="slidenum">
              <a:rPr lang="en-IN" smtClean="0"/>
              <a:t>‹#›</a:t>
            </a:fld>
            <a:endParaRPr lang="en-IN"/>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43654923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92C6FFA-2C47-4B60-9817-C33BE8937EC3}" type="datetimeFigureOut">
              <a:rPr lang="en-IN" smtClean="0"/>
              <a:t>08-03-2025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20E700E-217A-4C77-81E4-B9112BD7FA50}" type="slidenum">
              <a:rPr lang="en-IN" smtClean="0"/>
              <a:t>‹#›</a:t>
            </a:fld>
            <a:endParaRPr lang="en-IN"/>
          </a:p>
        </p:txBody>
      </p:sp>
    </p:spTree>
    <p:extLst>
      <p:ext uri="{BB962C8B-B14F-4D97-AF65-F5344CB8AC3E}">
        <p14:creationId xmlns:p14="http://schemas.microsoft.com/office/powerpoint/2010/main" val="392142201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92C6FFA-2C47-4B60-9817-C33BE8937EC3}" type="datetimeFigureOut">
              <a:rPr lang="en-IN" smtClean="0"/>
              <a:t>08-03-2025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20E700E-217A-4C77-81E4-B9112BD7FA50}" type="slidenum">
              <a:rPr lang="en-IN" smtClean="0"/>
              <a:t>‹#›</a:t>
            </a:fld>
            <a:endParaRPr lang="en-IN"/>
          </a:p>
        </p:txBody>
      </p:sp>
    </p:spTree>
    <p:extLst>
      <p:ext uri="{BB962C8B-B14F-4D97-AF65-F5344CB8AC3E}">
        <p14:creationId xmlns:p14="http://schemas.microsoft.com/office/powerpoint/2010/main" val="13809432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92C6FFA-2C47-4B60-9817-C33BE8937EC3}" type="datetimeFigureOut">
              <a:rPr lang="en-IN" smtClean="0"/>
              <a:t>08-03-2025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20E700E-217A-4C77-81E4-B9112BD7FA50}" type="slidenum">
              <a:rPr lang="en-IN" smtClean="0"/>
              <a:t>‹#›</a:t>
            </a:fld>
            <a:endParaRPr lang="en-IN"/>
          </a:p>
        </p:txBody>
      </p:sp>
    </p:spTree>
    <p:extLst>
      <p:ext uri="{BB962C8B-B14F-4D97-AF65-F5344CB8AC3E}">
        <p14:creationId xmlns:p14="http://schemas.microsoft.com/office/powerpoint/2010/main" val="30878947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A92C6FFA-2C47-4B60-9817-C33BE8937EC3}" type="datetimeFigureOut">
              <a:rPr lang="en-IN" smtClean="0"/>
              <a:t>08-03-2025</a:t>
            </a:fld>
            <a:endParaRPr lang="en-IN"/>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120E700E-217A-4C77-81E4-B9112BD7FA50}" type="slidenum">
              <a:rPr lang="en-IN" smtClean="0"/>
              <a:t>‹#›</a:t>
            </a:fld>
            <a:endParaRPr lang="en-IN"/>
          </a:p>
        </p:txBody>
      </p:sp>
    </p:spTree>
    <p:extLst>
      <p:ext uri="{BB962C8B-B14F-4D97-AF65-F5344CB8AC3E}">
        <p14:creationId xmlns:p14="http://schemas.microsoft.com/office/powerpoint/2010/main" val="2303453201"/>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4.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hyperlink" Target="https://doi.org/10.1002/14651858.CD002098.pub2" TargetMode="External"/><Relationship Id="rId2" Type="http://schemas.openxmlformats.org/officeDocument/2006/relationships/hyperlink" Target="https://doi.org/10.1371/journal.pone.0237585"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ontent Placeholder 7">
            <a:extLst>
              <a:ext uri="{FF2B5EF4-FFF2-40B4-BE49-F238E27FC236}">
                <a16:creationId xmlns:a16="http://schemas.microsoft.com/office/drawing/2014/main" id="{A4E6DD9C-6F6E-4473-9DCF-375A2A1A862F}"/>
              </a:ext>
            </a:extLst>
          </p:cNvPr>
          <p:cNvSpPr>
            <a:spLocks noGrp="1"/>
          </p:cNvSpPr>
          <p:nvPr>
            <p:ph idx="1"/>
          </p:nvPr>
        </p:nvSpPr>
        <p:spPr>
          <a:xfrm>
            <a:off x="5640355" y="1447800"/>
            <a:ext cx="5680175" cy="4572000"/>
          </a:xfrm>
        </p:spPr>
        <p:txBody>
          <a:bodyPr>
            <a:normAutofit/>
          </a:bodyPr>
          <a:lstStyle/>
          <a:p>
            <a:pPr marL="0" indent="0">
              <a:buNone/>
            </a:pPr>
            <a:r>
              <a:rPr lang="en-US" sz="2000" b="1" dirty="0">
                <a:latin typeface="Times New Roman" panose="02020603050405020304" pitchFamily="18" charset="0"/>
                <a:cs typeface="Times New Roman" panose="02020603050405020304" pitchFamily="18" charset="0"/>
              </a:rPr>
              <a:t>By :- Monalisha Ganguly</a:t>
            </a:r>
          </a:p>
          <a:p>
            <a:pPr marL="0" indent="0">
              <a:buNone/>
            </a:pPr>
            <a:r>
              <a:rPr lang="en-US" sz="2000" b="1" dirty="0">
                <a:latin typeface="Times New Roman" panose="02020603050405020304" pitchFamily="18" charset="0"/>
                <a:cs typeface="Times New Roman" panose="02020603050405020304" pitchFamily="18" charset="0"/>
              </a:rPr>
              <a:t>          Research Scholar</a:t>
            </a:r>
          </a:p>
          <a:p>
            <a:pPr marL="0" indent="0">
              <a:buNone/>
            </a:pPr>
            <a:r>
              <a:rPr lang="en-US" sz="2000" b="1" dirty="0">
                <a:latin typeface="Times New Roman" panose="02020603050405020304" pitchFamily="18" charset="0"/>
                <a:cs typeface="Times New Roman" panose="02020603050405020304" pitchFamily="18" charset="0"/>
              </a:rPr>
              <a:t>          Usha martin University</a:t>
            </a:r>
          </a:p>
          <a:p>
            <a:pPr marL="0" indent="0">
              <a:buNone/>
            </a:pPr>
            <a:r>
              <a:rPr lang="en-US" sz="2000" b="1" dirty="0">
                <a:latin typeface="Times New Roman" panose="02020603050405020304" pitchFamily="18" charset="0"/>
                <a:cs typeface="Times New Roman" panose="02020603050405020304" pitchFamily="18" charset="0"/>
              </a:rPr>
              <a:t>Under the guidance of :- Dr. Md Saifullah Khalid</a:t>
            </a:r>
          </a:p>
          <a:p>
            <a:pPr marL="0" indent="0">
              <a:buNone/>
            </a:pPr>
            <a:r>
              <a:rPr lang="en-US" sz="2000" b="1" dirty="0">
                <a:latin typeface="Times New Roman" panose="02020603050405020304" pitchFamily="18" charset="0"/>
                <a:cs typeface="Times New Roman" panose="02020603050405020304" pitchFamily="18" charset="0"/>
              </a:rPr>
              <a:t>(Faculty of Business Management &amp; Commerce)</a:t>
            </a:r>
            <a:endParaRPr lang="en-IN" sz="2000" b="1" dirty="0">
              <a:latin typeface="Times New Roman" panose="02020603050405020304" pitchFamily="18" charset="0"/>
              <a:cs typeface="Times New Roman" panose="02020603050405020304" pitchFamily="18" charset="0"/>
            </a:endParaRPr>
          </a:p>
        </p:txBody>
      </p:sp>
      <p:sp>
        <p:nvSpPr>
          <p:cNvPr id="6" name="Arrow: Right 5">
            <a:extLst>
              <a:ext uri="{FF2B5EF4-FFF2-40B4-BE49-F238E27FC236}">
                <a16:creationId xmlns:a16="http://schemas.microsoft.com/office/drawing/2014/main" id="{1BCC9C2A-F2E2-4185-E343-6686D6789473}"/>
              </a:ext>
            </a:extLst>
          </p:cNvPr>
          <p:cNvSpPr/>
          <p:nvPr/>
        </p:nvSpPr>
        <p:spPr>
          <a:xfrm>
            <a:off x="677334" y="1119324"/>
            <a:ext cx="4634398" cy="2340659"/>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latin typeface="Times New Roman" panose="02020603050405020304" pitchFamily="18" charset="0"/>
                <a:cs typeface="Times New Roman" panose="02020603050405020304" pitchFamily="18" charset="0"/>
              </a:rPr>
              <a:t> Presentation</a:t>
            </a:r>
            <a:endParaRPr lang="en-IN" sz="2400" b="1"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D6785E49-7345-0DD8-C826-8CCE0BAFFD5B}"/>
              </a:ext>
            </a:extLst>
          </p:cNvPr>
          <p:cNvSpPr txBox="1"/>
          <p:nvPr/>
        </p:nvSpPr>
        <p:spPr>
          <a:xfrm>
            <a:off x="5640355" y="2962469"/>
            <a:ext cx="65" cy="276999"/>
          </a:xfrm>
          <a:prstGeom prst="rect">
            <a:avLst/>
          </a:prstGeom>
          <a:noFill/>
        </p:spPr>
        <p:txBody>
          <a:bodyPr wrap="none" lIns="0" tIns="0" rIns="0" bIns="0" rtlCol="0">
            <a:spAutoFit/>
          </a:bodyPr>
          <a:lstStyle/>
          <a:p>
            <a:endParaRPr lang="en-IN" dirty="0"/>
          </a:p>
        </p:txBody>
      </p:sp>
    </p:spTree>
    <p:extLst>
      <p:ext uri="{BB962C8B-B14F-4D97-AF65-F5344CB8AC3E}">
        <p14:creationId xmlns:p14="http://schemas.microsoft.com/office/powerpoint/2010/main" val="22586568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itle 14">
            <a:extLst>
              <a:ext uri="{FF2B5EF4-FFF2-40B4-BE49-F238E27FC236}">
                <a16:creationId xmlns:a16="http://schemas.microsoft.com/office/drawing/2014/main" id="{380864DB-EDF7-7BBE-4DF6-2108D1505AB8}"/>
              </a:ext>
            </a:extLst>
          </p:cNvPr>
          <p:cNvSpPr>
            <a:spLocks noGrp="1"/>
          </p:cNvSpPr>
          <p:nvPr>
            <p:ph type="title"/>
          </p:nvPr>
        </p:nvSpPr>
        <p:spPr>
          <a:xfrm flipV="1">
            <a:off x="1154955" y="3094891"/>
            <a:ext cx="2303353" cy="656492"/>
          </a:xfrm>
        </p:spPr>
        <p:txBody>
          <a:bodyPr/>
          <a:lstStyle/>
          <a:p>
            <a:endParaRPr lang="en-IN" dirty="0"/>
          </a:p>
        </p:txBody>
      </p:sp>
      <p:sp>
        <p:nvSpPr>
          <p:cNvPr id="16" name="Content Placeholder 15">
            <a:extLst>
              <a:ext uri="{FF2B5EF4-FFF2-40B4-BE49-F238E27FC236}">
                <a16:creationId xmlns:a16="http://schemas.microsoft.com/office/drawing/2014/main" id="{A7C4966C-F6AF-EB64-946B-18323EE2A7C3}"/>
              </a:ext>
            </a:extLst>
          </p:cNvPr>
          <p:cNvSpPr>
            <a:spLocks noGrp="1"/>
          </p:cNvSpPr>
          <p:nvPr>
            <p:ph idx="1"/>
          </p:nvPr>
        </p:nvSpPr>
        <p:spPr>
          <a:xfrm>
            <a:off x="4760461" y="1536416"/>
            <a:ext cx="4513542" cy="3483454"/>
          </a:xfrm>
        </p:spPr>
        <p:txBody>
          <a:bodyPr>
            <a:normAutofit/>
          </a:bodyPr>
          <a:lstStyle/>
          <a:p>
            <a:pPr marL="0" indent="0" algn="just">
              <a:buNone/>
            </a:pPr>
            <a:endParaRPr lang="en-IN" sz="24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gn="just">
              <a:buNone/>
            </a:pPr>
            <a:endParaRPr lang="en-IN" sz="2400" b="1"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marL="0" indent="0" algn="just">
              <a:lnSpc>
                <a:spcPct val="150000"/>
              </a:lnSpc>
              <a:spcAft>
                <a:spcPts val="800"/>
              </a:spcAft>
              <a:buNone/>
            </a:pPr>
            <a:r>
              <a:rPr lang="en-IN" sz="1800" b="1" kern="100" dirty="0">
                <a:effectLst/>
                <a:latin typeface="Times New Roman" panose="02020603050405020304" pitchFamily="18" charset="0"/>
                <a:ea typeface="Calibri" panose="020F0502020204030204" pitchFamily="34" charset="0"/>
                <a:cs typeface="Times New Roman" panose="02020603050405020304" pitchFamily="18" charset="0"/>
              </a:rPr>
              <a:t>“ Synthesizing Patient Trust, Perceived Value, and Service Quality: A Comprehensive Review and Conceptual Model for Telemedicine Adoption in Rural India .”</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1" name="Content Placeholder 10">
            <a:extLst>
              <a:ext uri="{FF2B5EF4-FFF2-40B4-BE49-F238E27FC236}">
                <a16:creationId xmlns:a16="http://schemas.microsoft.com/office/drawing/2014/main" id="{E1A51806-6FF5-E0BE-3DBD-6B4F871F53AA}"/>
              </a:ext>
            </a:extLst>
          </p:cNvPr>
          <p:cNvSpPr>
            <a:spLocks noGrp="1"/>
          </p:cNvSpPr>
          <p:nvPr>
            <p:ph type="body" sz="half" idx="2"/>
          </p:nvPr>
        </p:nvSpPr>
        <p:spPr>
          <a:xfrm>
            <a:off x="1154954" y="3129280"/>
            <a:ext cx="2793158" cy="563489"/>
          </a:xfrm>
        </p:spPr>
        <p:txBody>
          <a:bodyPr>
            <a:normAutofit/>
          </a:bodyPr>
          <a:lstStyle/>
          <a:p>
            <a:r>
              <a:rPr lang="en-IN" sz="18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t>
            </a:r>
            <a:r>
              <a:rPr lang="en-IN" sz="1800" b="1"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Consum</a:t>
            </a:r>
            <a:endParaRPr lang="en-IN" sz="1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p>
            <a:endParaRPr lang="en-IN" dirty="0"/>
          </a:p>
        </p:txBody>
      </p:sp>
      <p:sp>
        <p:nvSpPr>
          <p:cNvPr id="4" name="Arrow: Right 3">
            <a:extLst>
              <a:ext uri="{FF2B5EF4-FFF2-40B4-BE49-F238E27FC236}">
                <a16:creationId xmlns:a16="http://schemas.microsoft.com/office/drawing/2014/main" id="{B988BEDC-306A-8C9F-A6D3-0DFF7752FC7F}"/>
              </a:ext>
            </a:extLst>
          </p:cNvPr>
          <p:cNvSpPr/>
          <p:nvPr/>
        </p:nvSpPr>
        <p:spPr>
          <a:xfrm>
            <a:off x="1181432" y="2687216"/>
            <a:ext cx="3026674" cy="157998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latin typeface="Times New Roman" panose="02020603050405020304" pitchFamily="18" charset="0"/>
                <a:cs typeface="Times New Roman" panose="02020603050405020304" pitchFamily="18" charset="0"/>
              </a:rPr>
              <a:t>Title</a:t>
            </a:r>
            <a:endParaRPr lang="en-IN"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329074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73C52-720D-85DF-D0CF-14762F086967}"/>
              </a:ext>
            </a:extLst>
          </p:cNvPr>
          <p:cNvSpPr>
            <a:spLocks noGrp="1"/>
          </p:cNvSpPr>
          <p:nvPr>
            <p:ph type="title"/>
          </p:nvPr>
        </p:nvSpPr>
        <p:spPr>
          <a:xfrm>
            <a:off x="1154954" y="625796"/>
            <a:ext cx="8761413" cy="381910"/>
          </a:xfrm>
        </p:spPr>
        <p:txBody>
          <a:bodyPr>
            <a:noAutofit/>
          </a:bodyPr>
          <a:lstStyle/>
          <a:p>
            <a:pPr algn="ctr"/>
            <a:r>
              <a:rPr lang="en-US" sz="3200" dirty="0">
                <a:latin typeface="Times New Roman" panose="02020603050405020304" pitchFamily="18" charset="0"/>
                <a:cs typeface="Times New Roman" panose="02020603050405020304" pitchFamily="18" charset="0"/>
              </a:rPr>
              <a:t>Introduction</a:t>
            </a:r>
            <a:endParaRPr lang="en-IN" sz="3200"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EB03E819-5A9B-03D1-B337-C1DD9A0DE14A}"/>
              </a:ext>
            </a:extLst>
          </p:cNvPr>
          <p:cNvSpPr>
            <a:spLocks noGrp="1"/>
          </p:cNvSpPr>
          <p:nvPr>
            <p:ph sz="half" idx="1"/>
          </p:nvPr>
        </p:nvSpPr>
        <p:spPr>
          <a:xfrm>
            <a:off x="0" y="1240972"/>
            <a:ext cx="6915808" cy="5514391"/>
          </a:xfrm>
        </p:spPr>
        <p:txBody>
          <a:bodyPr>
            <a:noAutofit/>
          </a:bodyPr>
          <a:lstStyle/>
          <a:p>
            <a:pPr algn="just">
              <a:lnSpc>
                <a:spcPct val="150000"/>
              </a:lnSpc>
              <a:spcAft>
                <a:spcPts val="800"/>
              </a:spcAft>
            </a:pPr>
            <a:r>
              <a:rPr lang="en-IN" sz="1600" kern="100" dirty="0">
                <a:effectLst/>
                <a:latin typeface="Times New Roman" panose="02020603050405020304" pitchFamily="18" charset="0"/>
                <a:ea typeface="Calibri" panose="020F0502020204030204" pitchFamily="34" charset="0"/>
                <a:cs typeface="Times New Roman" panose="02020603050405020304" pitchFamily="18" charset="0"/>
              </a:rPr>
              <a:t>Telemedicine has significantly changed health care, especially in rural areas where access to quality health facilities is limited (Mathur et al., 2017). The second-most populated country in the world provides unique challenges to making quality health care affordable, available, and accessible to a large, health-seeking, rural population (Chowdhury, 2021). </a:t>
            </a:r>
          </a:p>
          <a:p>
            <a:pPr algn="just">
              <a:lnSpc>
                <a:spcPct val="150000"/>
              </a:lnSpc>
            </a:pPr>
            <a:r>
              <a:rPr lang="en-IN" sz="1600" kern="100" dirty="0">
                <a:effectLst/>
                <a:latin typeface="Times New Roman" panose="02020603050405020304" pitchFamily="18" charset="0"/>
                <a:ea typeface="Calibri" panose="020F0502020204030204" pitchFamily="34" charset="0"/>
                <a:cs typeface="Times New Roman" panose="02020603050405020304" pitchFamily="18" charset="0"/>
              </a:rPr>
              <a:t>Advancements in technology, including enhanced internet access, the proliferation of smartphones, and easy-to-use and diverse telehealth applications, have made telemedicine much more equitable and dependable (Padhan, 2023). </a:t>
            </a:r>
          </a:p>
          <a:p>
            <a:pPr algn="just">
              <a:lnSpc>
                <a:spcPct val="150000"/>
              </a:lnSpc>
            </a:pPr>
            <a:r>
              <a:rPr lang="en-IN" sz="1600" dirty="0">
                <a:effectLst/>
                <a:latin typeface="Times New Roman" panose="02020603050405020304" pitchFamily="18" charset="0"/>
                <a:ea typeface="Calibri" panose="020F0502020204030204" pitchFamily="34" charset="0"/>
              </a:rPr>
              <a:t>According to Bhattacharyya &amp; </a:t>
            </a:r>
            <a:r>
              <a:rPr lang="en-IN" sz="1600" dirty="0" err="1">
                <a:effectLst/>
                <a:latin typeface="Times New Roman" panose="02020603050405020304" pitchFamily="18" charset="0"/>
                <a:ea typeface="Calibri" panose="020F0502020204030204" pitchFamily="34" charset="0"/>
              </a:rPr>
              <a:t>Mandke</a:t>
            </a:r>
            <a:r>
              <a:rPr lang="en-IN" sz="1600" dirty="0">
                <a:effectLst/>
                <a:latin typeface="Times New Roman" panose="02020603050405020304" pitchFamily="18" charset="0"/>
                <a:ea typeface="Calibri" panose="020F0502020204030204" pitchFamily="34" charset="0"/>
              </a:rPr>
              <a:t>, (2022), the COVID-19 pandemic highlighted telemedicine service deployment and integration into Indian practice. The majority population lives in rural areas, offering telemedicine as a developing way to close the healthcare access gap (Rajkumar et al., 2023).</a:t>
            </a:r>
            <a:endParaRPr lang="en-IN" sz="1600" dirty="0">
              <a:solidFill>
                <a:schemeClr val="tx1"/>
              </a:solidFill>
              <a:latin typeface="Times New Roman" panose="02020603050405020304" pitchFamily="18" charset="0"/>
              <a:cs typeface="Times New Roman" panose="02020603050405020304" pitchFamily="18" charset="0"/>
            </a:endParaRPr>
          </a:p>
        </p:txBody>
      </p:sp>
      <p:graphicFrame>
        <p:nvGraphicFramePr>
          <p:cNvPr id="5" name="Content Placeholder 4">
            <a:extLst>
              <a:ext uri="{FF2B5EF4-FFF2-40B4-BE49-F238E27FC236}">
                <a16:creationId xmlns:a16="http://schemas.microsoft.com/office/drawing/2014/main" id="{315E3B76-0F82-FCC0-DA2D-2CFDC5F6A21F}"/>
              </a:ext>
            </a:extLst>
          </p:cNvPr>
          <p:cNvGraphicFramePr>
            <a:graphicFrameLocks noGrp="1"/>
          </p:cNvGraphicFramePr>
          <p:nvPr>
            <p:ph sz="half" idx="2"/>
            <p:extLst>
              <p:ext uri="{D42A27DB-BD31-4B8C-83A1-F6EECF244321}">
                <p14:modId xmlns:p14="http://schemas.microsoft.com/office/powerpoint/2010/main" val="603434359"/>
              </p:ext>
            </p:extLst>
          </p:nvPr>
        </p:nvGraphicFramePr>
        <p:xfrm>
          <a:off x="6915808" y="793102"/>
          <a:ext cx="5120682" cy="533200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56647332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Demand for ease of access and appropriate health care cost has driven the elevation of telemedicine's acceptance in rural populations, as telemedicine allows patients to seek consultations with care specialists within the convenient distance of their homes and additional travel costs (Holtz et al., 2022).</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This article hopes to provide practical insights for policymakers, healthcare practitioners, and technology developers to design and implement effective and universally adopted telemedicine-based healthcare solutions in rural India (Chakraborty et al., 2018).</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sz="1400" dirty="0">
              <a:solidFill>
                <a:schemeClr val="tx1"/>
              </a:solidFill>
              <a:latin typeface="Times New Roman" pitchFamily="18" charset="0"/>
              <a:cs typeface="Times New Roman" pitchFamily="18" charset="0"/>
            </a:endParaRPr>
          </a:p>
        </p:txBody>
      </p:sp>
    </p:spTree>
    <p:extLst>
      <p:ext uri="{BB962C8B-B14F-4D97-AF65-F5344CB8AC3E}">
        <p14:creationId xmlns:p14="http://schemas.microsoft.com/office/powerpoint/2010/main" val="40849587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9049F2-455B-7988-95E7-A0682BCA094C}"/>
              </a:ext>
            </a:extLst>
          </p:cNvPr>
          <p:cNvSpPr>
            <a:spLocks noGrp="1"/>
          </p:cNvSpPr>
          <p:nvPr>
            <p:ph type="title"/>
          </p:nvPr>
        </p:nvSpPr>
        <p:spPr/>
        <p:txBody>
          <a:bodyPr/>
          <a:lstStyle/>
          <a:p>
            <a:pPr algn="ctr">
              <a:lnSpc>
                <a:spcPct val="150000"/>
              </a:lnSpc>
            </a:pPr>
            <a:r>
              <a:rPr lang="en-US" dirty="0">
                <a:latin typeface="Times New Roman" panose="02020603050405020304" pitchFamily="18" charset="0"/>
                <a:cs typeface="Times New Roman" panose="02020603050405020304" pitchFamily="18" charset="0"/>
              </a:rPr>
              <a:t>Objective of the Study</a:t>
            </a:r>
            <a:endParaRPr lang="en-IN" dirty="0">
              <a:latin typeface="Times New Roman" panose="02020603050405020304" pitchFamily="18" charset="0"/>
              <a:cs typeface="Times New Roman" panose="02020603050405020304" pitchFamily="18" charset="0"/>
            </a:endParaRPr>
          </a:p>
        </p:txBody>
      </p:sp>
      <p:sp>
        <p:nvSpPr>
          <p:cNvPr id="5" name="Content Placeholder 4">
            <a:extLst>
              <a:ext uri="{FF2B5EF4-FFF2-40B4-BE49-F238E27FC236}">
                <a16:creationId xmlns:a16="http://schemas.microsoft.com/office/drawing/2014/main" id="{908C7F61-037D-1CBE-42EA-FF6217685D51}"/>
              </a:ext>
            </a:extLst>
          </p:cNvPr>
          <p:cNvSpPr>
            <a:spLocks noGrp="1"/>
          </p:cNvSpPr>
          <p:nvPr>
            <p:ph idx="1"/>
          </p:nvPr>
        </p:nvSpPr>
        <p:spPr>
          <a:xfrm>
            <a:off x="677334" y="1492898"/>
            <a:ext cx="8596668" cy="5216156"/>
          </a:xfrm>
        </p:spPr>
        <p:txBody>
          <a:bodyPr>
            <a:noAutofit/>
          </a:bodyPr>
          <a:lstStyle/>
          <a:p>
            <a:pPr marL="342900" lvl="0" indent="-342900" algn="just">
              <a:lnSpc>
                <a:spcPct val="150000"/>
              </a:lnSpc>
              <a:buFont typeface="Symbol" panose="05050102010706020507" pitchFamily="18" charset="2"/>
              <a:buChar char=""/>
            </a:pP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To undertake a systematic review of the relevant body of research on telemedicine adoption, with an emphasis on patient trust, perceived value, and service quality. </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buFont typeface="Symbol" panose="05050102010706020507" pitchFamily="18" charset="2"/>
              <a:buChar char=""/>
            </a:pP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To identify the Core Factors affecting patients through trust in telemedicine services in a rural context in India. </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buFont typeface="Symbol" panose="05050102010706020507" pitchFamily="18" charset="2"/>
              <a:buChar char=""/>
            </a:pP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To explore the determinants of perceived value and service quality related to telemedicine from the lens of patients in rural contexts. </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buFont typeface="Symbol" panose="05050102010706020507" pitchFamily="18" charset="2"/>
              <a:buChar char=""/>
            </a:pP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To address service considerations around quality with significance in the domain of telemedicine and how this impacts patient satisfaction and their adoption of telehealth. </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Font typeface="Symbol" panose="05050102010706020507" pitchFamily="18" charset="2"/>
              <a:buChar char=""/>
            </a:pP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To develop a conceptual model to understand the relationships among patient trust, perceived value, service quality, and their adoption of telemedicine in rural India.</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IN" sz="1200" dirty="0">
              <a:solidFill>
                <a:schemeClr val="tx1"/>
              </a:solidFill>
              <a:latin typeface="Times New Roman" panose="02020603050405020304" pitchFamily="18" charset="0"/>
              <a:cs typeface="Times New Roman" panose="02020603050405020304" pitchFamily="18" charset="0"/>
            </a:endParaRPr>
          </a:p>
        </p:txBody>
      </p:sp>
      <p:sp>
        <p:nvSpPr>
          <p:cNvPr id="6" name="Content Placeholder 5">
            <a:extLst>
              <a:ext uri="{FF2B5EF4-FFF2-40B4-BE49-F238E27FC236}">
                <a16:creationId xmlns:a16="http://schemas.microsoft.com/office/drawing/2014/main" id="{41DEF6AF-D3B6-9C1F-439B-D59612E651A4}"/>
              </a:ext>
            </a:extLst>
          </p:cNvPr>
          <p:cNvSpPr>
            <a:spLocks noGrp="1"/>
          </p:cNvSpPr>
          <p:nvPr>
            <p:ph sz="half" idx="4294967295"/>
          </p:nvPr>
        </p:nvSpPr>
        <p:spPr>
          <a:xfrm>
            <a:off x="6170613" y="-527050"/>
            <a:ext cx="6021387" cy="9702800"/>
          </a:xfrm>
        </p:spPr>
        <p:txBody>
          <a:bodyPr>
            <a:noAutofit/>
          </a:bodyPr>
          <a:lstStyle/>
          <a:p>
            <a:endParaRPr lang="en-US" sz="1200" dirty="0">
              <a:solidFill>
                <a:schemeClr val="tx1"/>
              </a:solidFill>
              <a:latin typeface="Times New Roman" panose="02020603050405020304" pitchFamily="18" charset="0"/>
              <a:cs typeface="Times New Roman" panose="02020603050405020304" pitchFamily="18" charset="0"/>
            </a:endParaRPr>
          </a:p>
          <a:p>
            <a:pPr marL="0" indent="0">
              <a:buNone/>
            </a:pPr>
            <a:endParaRPr lang="en-US" sz="1200" dirty="0">
              <a:solidFill>
                <a:schemeClr val="tx1"/>
              </a:solidFill>
              <a:latin typeface="Times New Roman" panose="02020603050405020304" pitchFamily="18" charset="0"/>
              <a:cs typeface="Times New Roman" panose="02020603050405020304" pitchFamily="18" charset="0"/>
            </a:endParaRPr>
          </a:p>
          <a:p>
            <a:endParaRPr lang="en-US" sz="1200" dirty="0">
              <a:solidFill>
                <a:schemeClr val="tx1"/>
              </a:solidFill>
              <a:latin typeface="Times New Roman" panose="02020603050405020304" pitchFamily="18" charset="0"/>
              <a:cs typeface="Times New Roman" panose="02020603050405020304" pitchFamily="18" charset="0"/>
            </a:endParaRPr>
          </a:p>
          <a:p>
            <a:endParaRPr lang="en-IN" sz="12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6196621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1009359" y="139958"/>
            <a:ext cx="9720846" cy="811763"/>
          </a:xfrm>
        </p:spPr>
        <p:txBody>
          <a:bodyPr>
            <a:normAutofit/>
          </a:bodyPr>
          <a:lstStyle/>
          <a:p>
            <a:pPr algn="ctr"/>
            <a:r>
              <a:rPr lang="en-IN" sz="2800" dirty="0">
                <a:effectLst/>
                <a:latin typeface="Times New Roman" panose="02020603050405020304" pitchFamily="18" charset="0"/>
                <a:ea typeface="Calibri" panose="020F0502020204030204" pitchFamily="34" charset="0"/>
              </a:rPr>
              <a:t>Literature Review and hypothesis development</a:t>
            </a:r>
            <a:endParaRPr lang="en-US" sz="2800" dirty="0">
              <a:solidFill>
                <a:schemeClr val="tx1"/>
              </a:solidFill>
              <a:latin typeface="Times New Roman" pitchFamily="18" charset="0"/>
              <a:cs typeface="Times New Roman" pitchFamily="18" charset="0"/>
            </a:endParaRPr>
          </a:p>
        </p:txBody>
      </p:sp>
      <p:sp>
        <p:nvSpPr>
          <p:cNvPr id="3" name="Content Placeholder 2"/>
          <p:cNvSpPr>
            <a:spLocks noGrp="1"/>
          </p:cNvSpPr>
          <p:nvPr>
            <p:ph idx="4294967295"/>
          </p:nvPr>
        </p:nvSpPr>
        <p:spPr>
          <a:xfrm>
            <a:off x="638273" y="1138335"/>
            <a:ext cx="9801030" cy="6741918"/>
          </a:xfrm>
        </p:spPr>
        <p:txBody>
          <a:bodyPr>
            <a:noAutofit/>
          </a:bodyPr>
          <a:lstStyle/>
          <a:p>
            <a:r>
              <a:rPr lang="en-IN" sz="1800" dirty="0">
                <a:effectLst/>
                <a:latin typeface="Times New Roman" panose="02020603050405020304" pitchFamily="18" charset="0"/>
                <a:ea typeface="Calibri" panose="020F0502020204030204" pitchFamily="34" charset="0"/>
              </a:rPr>
              <a:t>Telemedicine has become the ongoing evolution of healthcare technology by filling the gap in human interaction through consultation, diagnosis, and treatment, regardless of distance (</a:t>
            </a:r>
            <a:r>
              <a:rPr lang="en-IN" sz="1800" dirty="0" err="1">
                <a:effectLst/>
                <a:latin typeface="Times New Roman" panose="02020603050405020304" pitchFamily="18" charset="0"/>
                <a:ea typeface="Calibri" panose="020F0502020204030204" pitchFamily="34" charset="0"/>
              </a:rPr>
              <a:t>Kustwar</a:t>
            </a:r>
            <a:r>
              <a:rPr lang="en-IN" sz="1800" dirty="0">
                <a:effectLst/>
                <a:latin typeface="Times New Roman" panose="02020603050405020304" pitchFamily="18" charset="0"/>
                <a:ea typeface="Calibri" panose="020F0502020204030204" pitchFamily="34" charset="0"/>
              </a:rPr>
              <a:t> &amp; Ray, 2020).</a:t>
            </a:r>
          </a:p>
          <a:p>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India's rural areas can deny that poor infrastructure prevents people from traveling long distances to healthcare facilities, internet access was recently introduced and has become widely used solely through mobile devices, with the concept being implemented in the form of telemedicine (</a:t>
            </a:r>
            <a:r>
              <a:rPr lang="en-IN" sz="1800" kern="100" dirty="0" err="1">
                <a:effectLst/>
                <a:latin typeface="Times New Roman" panose="02020603050405020304" pitchFamily="18" charset="0"/>
                <a:ea typeface="Calibri" panose="020F0502020204030204" pitchFamily="34" charset="0"/>
                <a:cs typeface="Times New Roman" panose="02020603050405020304" pitchFamily="18" charset="0"/>
              </a:rPr>
              <a:t>Kannoju</a:t>
            </a: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 et al., 2011).</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r>
              <a:rPr lang="en-IN" kern="100" dirty="0">
                <a:latin typeface="Times New Roman" panose="02020603050405020304" pitchFamily="18" charset="0"/>
                <a:ea typeface="Calibri" panose="020F0502020204030204" pitchFamily="34" charset="0"/>
                <a:cs typeface="Times New Roman" panose="02020603050405020304" pitchFamily="18" charset="0"/>
              </a:rPr>
              <a:t>D</a:t>
            </a: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igital literacy, technology reliability, and infrastructural challenges, persist, requiring ongoing refinement and optimization in attempts to discover a telemedicine solution (Scott Kruse et al., 2018)</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sz="1400" dirty="0">
              <a:solidFill>
                <a:schemeClr val="tx1"/>
              </a:solidFill>
            </a:endParaRPr>
          </a:p>
        </p:txBody>
      </p:sp>
    </p:spTree>
    <p:extLst>
      <p:ext uri="{BB962C8B-B14F-4D97-AF65-F5344CB8AC3E}">
        <p14:creationId xmlns:p14="http://schemas.microsoft.com/office/powerpoint/2010/main" val="288038805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4294967295"/>
          </p:nvPr>
        </p:nvSpPr>
        <p:spPr>
          <a:xfrm>
            <a:off x="0" y="83976"/>
            <a:ext cx="9805988" cy="8455348"/>
          </a:xfrm>
        </p:spPr>
        <p:txBody>
          <a:bodyPr>
            <a:normAutofit/>
          </a:bodyPr>
          <a:lstStyle/>
          <a:p>
            <a:pPr marL="0" indent="0" algn="ctr">
              <a:lnSpc>
                <a:spcPct val="150000"/>
              </a:lnSpc>
              <a:spcAft>
                <a:spcPts val="800"/>
              </a:spcAft>
              <a:buNone/>
            </a:pPr>
            <a:r>
              <a:rPr lang="en-IN" sz="1800" b="1" u="sng"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Perceived Value and Patient Trust</a:t>
            </a:r>
          </a:p>
          <a:p>
            <a:pPr marL="0" indent="0">
              <a:buNone/>
            </a:pPr>
            <a:r>
              <a:rPr lang="en-IN" sz="1800" dirty="0">
                <a:solidFill>
                  <a:schemeClr val="tx1"/>
                </a:solidFill>
                <a:effectLst/>
                <a:latin typeface="Times New Roman" panose="02020603050405020304" pitchFamily="18" charset="0"/>
                <a:ea typeface="Calibri" panose="020F0502020204030204" pitchFamily="34" charset="0"/>
              </a:rPr>
              <a:t>According to Cengiz &amp; </a:t>
            </a:r>
            <a:r>
              <a:rPr lang="en-IN" sz="1800" dirty="0" err="1">
                <a:solidFill>
                  <a:schemeClr val="tx1"/>
                </a:solidFill>
                <a:effectLst/>
                <a:latin typeface="Times New Roman" panose="02020603050405020304" pitchFamily="18" charset="0"/>
                <a:ea typeface="Calibri" panose="020F0502020204030204" pitchFamily="34" charset="0"/>
              </a:rPr>
              <a:t>Kirkbir</a:t>
            </a:r>
            <a:r>
              <a:rPr lang="en-IN" sz="1800" dirty="0">
                <a:solidFill>
                  <a:schemeClr val="tx1"/>
                </a:solidFill>
                <a:effectLst/>
                <a:latin typeface="Times New Roman" panose="02020603050405020304" pitchFamily="18" charset="0"/>
                <a:ea typeface="Calibri" panose="020F0502020204030204" pitchFamily="34" charset="0"/>
              </a:rPr>
              <a:t>, (2007), perceived value refers to the relative degree of benefit a patient perceives to have gotten from healthcare services to what they have spent on quality of care, convenience, cost, and user experience. If they feel they are getting good value, the likelihood of staying loyal to the service provider will be higher, impacting the retention of patients (Han &amp; Hyun, 2015).</a:t>
            </a:r>
          </a:p>
          <a:p>
            <a:pPr marL="0" indent="0">
              <a:buNone/>
            </a:pPr>
            <a:r>
              <a:rPr lang="en-IN" kern="1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Q</a:t>
            </a:r>
            <a:r>
              <a:rPr lang="en-IN" sz="18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uality of care is significant because if patients perceive that they are receiving the right quality of health care even through electronic means, the service gains the patients' trust (</a:t>
            </a:r>
            <a:r>
              <a:rPr lang="en-IN" sz="1800" kern="1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Velsen</a:t>
            </a:r>
            <a:r>
              <a:rPr lang="en-IN" sz="18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et al., 2017). According to Montague &amp; Asan (2012), </a:t>
            </a:r>
            <a:r>
              <a:rPr lang="en-IN" sz="1800" dirty="0">
                <a:solidFill>
                  <a:schemeClr val="tx1"/>
                </a:solidFill>
                <a:effectLst/>
                <a:latin typeface="Times New Roman" panose="02020603050405020304" pitchFamily="18" charset="0"/>
                <a:ea typeface="Calibri" panose="020F0502020204030204" pitchFamily="34" charset="0"/>
              </a:rPr>
              <a:t>Patients' behavioural intentions toward video telemedicine follow-up are most strongly predicted by perceived ease of use and perceived usefulness (Li et al., 2023).</a:t>
            </a:r>
            <a:endParaRPr lang="en-IN" sz="1800" kern="1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r>
              <a:rPr lang="en-IN" sz="1800" i="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H1:</a:t>
            </a:r>
            <a:r>
              <a:rPr lang="en-IN" sz="1800" i="1" kern="100" spc="-4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IN" sz="1800" i="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t>
            </a:r>
            <a:r>
              <a:rPr lang="en-IN" sz="1800" i="1" kern="100" spc="-2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IN" sz="1800" i="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Perceived</a:t>
            </a:r>
            <a:r>
              <a:rPr lang="en-IN" sz="1800" i="1" kern="100" spc="-15"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value</a:t>
            </a:r>
            <a:r>
              <a:rPr lang="en-IN" sz="1800" i="1" kern="100" spc="-2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IN" sz="1800" i="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positively</a:t>
            </a:r>
            <a:r>
              <a:rPr lang="en-IN" sz="1800" i="1" kern="100" spc="-15"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IN" sz="1800" i="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influences</a:t>
            </a:r>
            <a:r>
              <a:rPr lang="en-IN" sz="1800" i="1" kern="100" spc="-2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IN" sz="1800" i="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the</a:t>
            </a:r>
            <a:r>
              <a:rPr lang="en-IN" sz="1800" i="1" kern="100" spc="-15"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IN" sz="1800" i="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increase</a:t>
            </a:r>
            <a:r>
              <a:rPr lang="en-IN" sz="1800" i="1" kern="100" spc="-2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IN" sz="1800" i="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in patient </a:t>
            </a:r>
            <a:r>
              <a:rPr lang="en-IN" sz="1800" i="1" kern="100" spc="-1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trust.</a:t>
            </a:r>
            <a:endParaRPr lang="en-IN" sz="1800" kern="1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0" indent="0" algn="ctr">
              <a:buNone/>
            </a:pPr>
            <a:r>
              <a:rPr lang="en-IN" sz="1800" b="1" u="sng" kern="100" spc="-1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Perceived value and telemedicine adoption.</a:t>
            </a:r>
            <a:endParaRPr lang="en-IN" sz="1800" b="1" u="sng" kern="1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buNone/>
            </a:pPr>
            <a:r>
              <a:rPr lang="en-IN" sz="1800" kern="100" spc="-1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perceived value includes the rewards that the rural people feel that they will receive by availing of a telemedicine service, relative to the costs and </a:t>
            </a:r>
            <a:r>
              <a:rPr lang="en-IN" sz="1800" kern="100" spc="-1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endeavors</a:t>
            </a:r>
            <a:r>
              <a:rPr lang="en-IN" sz="1800" kern="100" spc="-1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that they will be incurring (</a:t>
            </a:r>
            <a:r>
              <a:rPr lang="en-IN" sz="1800" kern="100" spc="-1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Aufa</a:t>
            </a:r>
            <a:r>
              <a:rPr lang="en-IN" sz="1800" kern="100" spc="-1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et al., 2023). The role of perceived value in the use of rural telemedicine cannot be overemphasized, as it motivates patients, fosters sustained use and makes an active contribution to the elimination of inequalities in access to health services (</a:t>
            </a:r>
            <a:r>
              <a:rPr lang="en-IN" sz="18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Campbell et al.,2001).</a:t>
            </a:r>
            <a:endParaRPr lang="en-IN" sz="1800" kern="1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buNone/>
            </a:pPr>
            <a:r>
              <a:rPr lang="en-IN" sz="1800" kern="100" spc="-1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IN" sz="1800" i="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H2:</a:t>
            </a:r>
            <a:r>
              <a:rPr lang="en-IN" sz="1800" i="1" kern="100" spc="-5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IN" sz="1800" i="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t>
            </a:r>
            <a:r>
              <a:rPr lang="en-IN" sz="1800" i="1" kern="100" spc="-3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IN" sz="1800" i="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Perceived</a:t>
            </a:r>
            <a:r>
              <a:rPr lang="en-IN" sz="1800" i="1" kern="100" spc="-25"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IN" sz="1800" i="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value</a:t>
            </a:r>
            <a:r>
              <a:rPr lang="en-IN" sz="1800" i="1" kern="100" spc="-3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IN" sz="1800" i="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positively</a:t>
            </a:r>
            <a:r>
              <a:rPr lang="en-IN" sz="1800" i="1" kern="100" spc="-25"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IN" sz="1800" i="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drives</a:t>
            </a:r>
            <a:r>
              <a:rPr lang="en-IN" sz="1800" i="1" kern="100" spc="-35"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IN" sz="1800" i="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increased</a:t>
            </a:r>
            <a:r>
              <a:rPr lang="en-IN" sz="1800" i="1" kern="100" spc="-25"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IN" sz="1800" i="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telemedicine adoption</a:t>
            </a:r>
            <a:r>
              <a:rPr lang="en-IN" sz="1800" i="1" kern="100" spc="-1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t>
            </a:r>
            <a:endParaRPr lang="en-IN" sz="1800" kern="1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buNone/>
            </a:pPr>
            <a:endParaRPr lang="en-IN" sz="1800" kern="1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buNone/>
            </a:pPr>
            <a:endParaRPr lang="en-US" sz="1400" dirty="0">
              <a:solidFill>
                <a:schemeClr val="tx1"/>
              </a:solidFill>
              <a:latin typeface="Times New Roman" pitchFamily="18" charset="0"/>
              <a:cs typeface="Times New Roman" pitchFamily="18" charset="0"/>
            </a:endParaRPr>
          </a:p>
        </p:txBody>
      </p:sp>
    </p:spTree>
    <p:extLst>
      <p:ext uri="{BB962C8B-B14F-4D97-AF65-F5344CB8AC3E}">
        <p14:creationId xmlns:p14="http://schemas.microsoft.com/office/powerpoint/2010/main" val="110495871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1DC5618C-DB8F-CAD8-9FE0-86278F637EE8}"/>
              </a:ext>
            </a:extLst>
          </p:cNvPr>
          <p:cNvSpPr txBox="1"/>
          <p:nvPr/>
        </p:nvSpPr>
        <p:spPr>
          <a:xfrm>
            <a:off x="587829" y="111967"/>
            <a:ext cx="11028782" cy="8614538"/>
          </a:xfrm>
          <a:prstGeom prst="rect">
            <a:avLst/>
          </a:prstGeom>
          <a:noFill/>
        </p:spPr>
        <p:txBody>
          <a:bodyPr wrap="square">
            <a:spAutoFit/>
          </a:bodyPr>
          <a:lstStyle/>
          <a:p>
            <a:pPr algn="ctr">
              <a:lnSpc>
                <a:spcPct val="150000"/>
              </a:lnSpc>
              <a:spcAft>
                <a:spcPts val="800"/>
              </a:spcAft>
            </a:pPr>
            <a:r>
              <a:rPr lang="en-IN" sz="1800" b="1" u="sng" kern="100" dirty="0">
                <a:effectLst/>
                <a:latin typeface="Times New Roman" panose="02020603050405020304" pitchFamily="18" charset="0"/>
                <a:ea typeface="Calibri" panose="020F0502020204030204" pitchFamily="34" charset="0"/>
                <a:cs typeface="Times New Roman" panose="02020603050405020304" pitchFamily="18" charset="0"/>
              </a:rPr>
              <a:t>Service Quality and Patient Trust</a:t>
            </a:r>
          </a:p>
          <a:p>
            <a:pPr algn="just">
              <a:lnSpc>
                <a:spcPct val="150000"/>
              </a:lnSpc>
              <a:spcAft>
                <a:spcPts val="800"/>
              </a:spcAft>
            </a:pP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IN" sz="1800" dirty="0" err="1">
                <a:effectLst/>
                <a:latin typeface="Times New Roman" panose="02020603050405020304" pitchFamily="18" charset="0"/>
                <a:ea typeface="Calibri" panose="020F0502020204030204" pitchFamily="34" charset="0"/>
                <a:cs typeface="Times New Roman" panose="02020603050405020304" pitchFamily="18" charset="0"/>
              </a:rPr>
              <a:t>LeRouge</a:t>
            </a: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 et al., (2014) Telemedicine, if it has to be effective, has to have high levels of service quality, which in this context include technical infrastructure, practitioners’ expertise, and an ability to replicate face-to-face </a:t>
            </a:r>
            <a:r>
              <a:rPr lang="en-IN" sz="1800" dirty="0" err="1">
                <a:effectLst/>
                <a:latin typeface="Times New Roman" panose="02020603050405020304" pitchFamily="18" charset="0"/>
                <a:ea typeface="Calibri" panose="020F0502020204030204" pitchFamily="34" charset="0"/>
                <a:cs typeface="Times New Roman" panose="02020603050405020304" pitchFamily="18" charset="0"/>
              </a:rPr>
              <a:t>consultation.When</a:t>
            </a: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 a telemedicine service can attend to the patient’s needs at the time of their choice, then the patient has a feeling that the provider respects the time and need for the services, hence trusting the service (</a:t>
            </a:r>
            <a:r>
              <a:rPr lang="en-IN" sz="1800" dirty="0" err="1">
                <a:effectLst/>
                <a:latin typeface="Times New Roman" panose="02020603050405020304" pitchFamily="18" charset="0"/>
                <a:ea typeface="Calibri" panose="020F0502020204030204" pitchFamily="34" charset="0"/>
                <a:cs typeface="Times New Roman" panose="02020603050405020304" pitchFamily="18" charset="0"/>
              </a:rPr>
              <a:t>Flodgren</a:t>
            </a: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 2015).</a:t>
            </a: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 If adequate trust in it is developed or maintained due to positive telemedicine experiences or interactions, the utilization of telemedicine will be higher and integrated into the health care system and processes (</a:t>
            </a:r>
            <a:r>
              <a:rPr lang="en-IN" sz="1800" kern="100" dirty="0" err="1">
                <a:effectLst/>
                <a:latin typeface="Times New Roman" panose="02020603050405020304" pitchFamily="18" charset="0"/>
                <a:ea typeface="Calibri" panose="020F0502020204030204" pitchFamily="34" charset="0"/>
                <a:cs typeface="Times New Roman" panose="02020603050405020304" pitchFamily="18" charset="0"/>
              </a:rPr>
              <a:t>Niznik</a:t>
            </a: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 et al., 2017). </a:t>
            </a:r>
          </a:p>
          <a:p>
            <a:pPr algn="just">
              <a:lnSpc>
                <a:spcPct val="150000"/>
              </a:lnSpc>
              <a:spcAft>
                <a:spcPts val="800"/>
              </a:spcAft>
            </a:pPr>
            <a:r>
              <a:rPr lang="en-IN" sz="1800" i="1" kern="100" dirty="0">
                <a:effectLst/>
                <a:latin typeface="Times New Roman" panose="02020603050405020304" pitchFamily="18" charset="0"/>
                <a:ea typeface="Calibri" panose="020F0502020204030204" pitchFamily="34" charset="0"/>
                <a:cs typeface="Times New Roman" panose="02020603050405020304" pitchFamily="18" charset="0"/>
              </a:rPr>
              <a:t>H3:</a:t>
            </a:r>
            <a:r>
              <a:rPr lang="en-IN" sz="1800" i="1" kern="100" spc="-40" dirty="0">
                <a:effectLst/>
                <a:latin typeface="Times New Roman" panose="02020603050405020304" pitchFamily="18" charset="0"/>
                <a:ea typeface="Calibri" panose="020F0502020204030204" pitchFamily="34" charset="0"/>
                <a:cs typeface="Times New Roman" panose="02020603050405020304" pitchFamily="18" charset="0"/>
              </a:rPr>
              <a:t> </a:t>
            </a:r>
            <a:r>
              <a:rPr lang="en-IN" sz="1800" i="1" kern="100" dirty="0">
                <a:effectLst/>
                <a:latin typeface="Times New Roman" panose="02020603050405020304" pitchFamily="18" charset="0"/>
                <a:ea typeface="Calibri" panose="020F0502020204030204" pitchFamily="34" charset="0"/>
                <a:cs typeface="Times New Roman" panose="02020603050405020304" pitchFamily="18" charset="0"/>
              </a:rPr>
              <a:t>-</a:t>
            </a:r>
            <a:r>
              <a:rPr lang="en-IN" sz="1800" i="1" kern="100" spc="-20" dirty="0">
                <a:effectLst/>
                <a:latin typeface="Times New Roman" panose="02020603050405020304" pitchFamily="18" charset="0"/>
                <a:ea typeface="Calibri" panose="020F0502020204030204" pitchFamily="34" charset="0"/>
                <a:cs typeface="Times New Roman" panose="02020603050405020304" pitchFamily="18" charset="0"/>
              </a:rPr>
              <a:t> </a:t>
            </a:r>
            <a:r>
              <a:rPr lang="en-IN" sz="1800" i="1" kern="100" spc="-15" dirty="0">
                <a:effectLst/>
                <a:latin typeface="Times New Roman" panose="02020603050405020304" pitchFamily="18" charset="0"/>
                <a:ea typeface="Calibri" panose="020F0502020204030204" pitchFamily="34" charset="0"/>
                <a:cs typeface="Times New Roman" panose="02020603050405020304" pitchFamily="18" charset="0"/>
              </a:rPr>
              <a:t>Service quality</a:t>
            </a:r>
            <a:r>
              <a:rPr lang="en-IN" sz="1800" i="1" kern="100" spc="-20" dirty="0">
                <a:effectLst/>
                <a:latin typeface="Times New Roman" panose="02020603050405020304" pitchFamily="18" charset="0"/>
                <a:ea typeface="Calibri" panose="020F0502020204030204" pitchFamily="34" charset="0"/>
                <a:cs typeface="Times New Roman" panose="02020603050405020304" pitchFamily="18" charset="0"/>
              </a:rPr>
              <a:t> </a:t>
            </a:r>
            <a:r>
              <a:rPr lang="en-IN" sz="1800" i="1" kern="100" dirty="0">
                <a:effectLst/>
                <a:latin typeface="Times New Roman" panose="02020603050405020304" pitchFamily="18" charset="0"/>
                <a:ea typeface="Calibri" panose="020F0502020204030204" pitchFamily="34" charset="0"/>
                <a:cs typeface="Times New Roman" panose="02020603050405020304" pitchFamily="18" charset="0"/>
              </a:rPr>
              <a:t>positively</a:t>
            </a:r>
            <a:r>
              <a:rPr lang="en-IN" sz="1800" i="1" kern="100" spc="-15" dirty="0">
                <a:effectLst/>
                <a:latin typeface="Times New Roman" panose="02020603050405020304" pitchFamily="18" charset="0"/>
                <a:ea typeface="Calibri" panose="020F0502020204030204" pitchFamily="34" charset="0"/>
                <a:cs typeface="Times New Roman" panose="02020603050405020304" pitchFamily="18" charset="0"/>
              </a:rPr>
              <a:t> </a:t>
            </a:r>
            <a:r>
              <a:rPr lang="en-IN" sz="1800" i="1" kern="100" dirty="0">
                <a:effectLst/>
                <a:latin typeface="Times New Roman" panose="02020603050405020304" pitchFamily="18" charset="0"/>
                <a:ea typeface="Calibri" panose="020F0502020204030204" pitchFamily="34" charset="0"/>
                <a:cs typeface="Times New Roman" panose="02020603050405020304" pitchFamily="18" charset="0"/>
              </a:rPr>
              <a:t>influences</a:t>
            </a:r>
            <a:r>
              <a:rPr lang="en-IN" sz="1800" i="1" kern="100" spc="-20" dirty="0">
                <a:effectLst/>
                <a:latin typeface="Times New Roman" panose="02020603050405020304" pitchFamily="18" charset="0"/>
                <a:ea typeface="Calibri" panose="020F0502020204030204" pitchFamily="34" charset="0"/>
                <a:cs typeface="Times New Roman" panose="02020603050405020304" pitchFamily="18" charset="0"/>
              </a:rPr>
              <a:t> </a:t>
            </a:r>
            <a:r>
              <a:rPr lang="en-IN" sz="1800" i="1" kern="100" dirty="0">
                <a:effectLst/>
                <a:latin typeface="Times New Roman" panose="02020603050405020304" pitchFamily="18" charset="0"/>
                <a:ea typeface="Calibri" panose="020F0502020204030204" pitchFamily="34" charset="0"/>
                <a:cs typeface="Times New Roman" panose="02020603050405020304" pitchFamily="18" charset="0"/>
              </a:rPr>
              <a:t>the</a:t>
            </a:r>
            <a:r>
              <a:rPr lang="en-IN" sz="1800" i="1" kern="100" spc="-15" dirty="0">
                <a:effectLst/>
                <a:latin typeface="Times New Roman" panose="02020603050405020304" pitchFamily="18" charset="0"/>
                <a:ea typeface="Calibri" panose="020F0502020204030204" pitchFamily="34" charset="0"/>
                <a:cs typeface="Times New Roman" panose="02020603050405020304" pitchFamily="18" charset="0"/>
              </a:rPr>
              <a:t> </a:t>
            </a:r>
            <a:r>
              <a:rPr lang="en-IN" sz="1800" i="1" kern="100" dirty="0">
                <a:effectLst/>
                <a:latin typeface="Times New Roman" panose="02020603050405020304" pitchFamily="18" charset="0"/>
                <a:ea typeface="Calibri" panose="020F0502020204030204" pitchFamily="34" charset="0"/>
                <a:cs typeface="Times New Roman" panose="02020603050405020304" pitchFamily="18" charset="0"/>
              </a:rPr>
              <a:t>increase</a:t>
            </a:r>
            <a:r>
              <a:rPr lang="en-IN" sz="1800" i="1" kern="100" spc="-20" dirty="0">
                <a:effectLst/>
                <a:latin typeface="Times New Roman" panose="02020603050405020304" pitchFamily="18" charset="0"/>
                <a:ea typeface="Calibri" panose="020F0502020204030204" pitchFamily="34" charset="0"/>
                <a:cs typeface="Times New Roman" panose="02020603050405020304" pitchFamily="18" charset="0"/>
              </a:rPr>
              <a:t> </a:t>
            </a:r>
            <a:r>
              <a:rPr lang="en-IN" sz="1800" i="1" kern="100" dirty="0">
                <a:effectLst/>
                <a:latin typeface="Times New Roman" panose="02020603050405020304" pitchFamily="18" charset="0"/>
                <a:ea typeface="Calibri" panose="020F0502020204030204" pitchFamily="34" charset="0"/>
                <a:cs typeface="Times New Roman" panose="02020603050405020304" pitchFamily="18" charset="0"/>
              </a:rPr>
              <a:t>in patient </a:t>
            </a:r>
            <a:r>
              <a:rPr lang="en-IN" sz="1800" i="1" kern="100" spc="-10" dirty="0">
                <a:effectLst/>
                <a:latin typeface="Times New Roman" panose="02020603050405020304" pitchFamily="18" charset="0"/>
                <a:ea typeface="Calibri" panose="020F0502020204030204" pitchFamily="34" charset="0"/>
                <a:cs typeface="Times New Roman" panose="02020603050405020304" pitchFamily="18" charset="0"/>
              </a:rPr>
              <a:t>trust.</a:t>
            </a:r>
          </a:p>
          <a:p>
            <a:pPr marL="63500" algn="ctr">
              <a:lnSpc>
                <a:spcPct val="150000"/>
              </a:lnSpc>
              <a:spcBef>
                <a:spcPts val="805"/>
              </a:spcBef>
              <a:spcAft>
                <a:spcPts val="800"/>
              </a:spcAft>
            </a:pPr>
            <a:r>
              <a:rPr lang="en-IN" sz="1800" b="1" u="sng" kern="100" spc="-10" dirty="0">
                <a:effectLst/>
                <a:latin typeface="Times New Roman" panose="02020603050405020304" pitchFamily="18" charset="0"/>
                <a:ea typeface="Calibri" panose="020F0502020204030204" pitchFamily="34" charset="0"/>
                <a:cs typeface="Times New Roman" panose="02020603050405020304" pitchFamily="18" charset="0"/>
              </a:rPr>
              <a:t>Service quality and telemedicine adoption.</a:t>
            </a:r>
            <a:endParaRPr lang="en-IN" sz="1800" b="1" u="sng"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50000"/>
              </a:lnSpc>
            </a:pPr>
            <a:r>
              <a:rPr lang="en-IN" sz="1800" spc="-10" dirty="0">
                <a:effectLst/>
                <a:latin typeface="Times New Roman" panose="02020603050405020304" pitchFamily="18" charset="0"/>
                <a:ea typeface="Calibri" panose="020F0502020204030204" pitchFamily="34" charset="0"/>
                <a:cs typeface="Times New Roman" panose="02020603050405020304" pitchFamily="18" charset="0"/>
              </a:rPr>
              <a:t> According to </a:t>
            </a:r>
            <a:r>
              <a:rPr lang="en-IN" sz="1800" dirty="0" err="1">
                <a:effectLst/>
                <a:latin typeface="Times New Roman" panose="02020603050405020304" pitchFamily="18" charset="0"/>
                <a:ea typeface="Calibri" panose="020F0502020204030204" pitchFamily="34" charset="0"/>
                <a:cs typeface="Times New Roman" panose="02020603050405020304" pitchFamily="18" charset="0"/>
              </a:rPr>
              <a:t>Flodgren</a:t>
            </a: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 et al., 2015, </a:t>
            </a:r>
            <a:r>
              <a:rPr lang="en-IN" sz="1800" spc="-10" dirty="0">
                <a:effectLst/>
                <a:latin typeface="Times New Roman" panose="02020603050405020304" pitchFamily="18" charset="0"/>
                <a:ea typeface="Calibri" panose="020F0502020204030204" pitchFamily="34" charset="0"/>
                <a:cs typeface="Times New Roman" panose="02020603050405020304" pitchFamily="18" charset="0"/>
              </a:rPr>
              <a:t>Healthcare technology reliability and communication between patient and provider, as well as the general experience accessed through services. Improved service quality can penetrate the barriers of mistrust and technical barriers and make people embrace technology and integrate telemedicine in their rural health </a:t>
            </a:r>
            <a:r>
              <a:rPr lang="en-IN" sz="1800" spc="-10" dirty="0" err="1">
                <a:effectLst/>
                <a:latin typeface="Times New Roman" panose="02020603050405020304" pitchFamily="18" charset="0"/>
                <a:ea typeface="Calibri" panose="020F0502020204030204" pitchFamily="34" charset="0"/>
                <a:cs typeface="Times New Roman" panose="02020603050405020304" pitchFamily="18" charset="0"/>
              </a:rPr>
              <a:t>centers</a:t>
            </a:r>
            <a:r>
              <a:rPr lang="en-IN" sz="1800" spc="-10" dirty="0">
                <a:effectLst/>
                <a:latin typeface="Times New Roman" panose="02020603050405020304" pitchFamily="18" charset="0"/>
                <a:ea typeface="Calibri" panose="020F0502020204030204" pitchFamily="34" charset="0"/>
                <a:cs typeface="Times New Roman" panose="02020603050405020304" pitchFamily="18" charset="0"/>
              </a:rPr>
              <a:t> (Zawada et al., 2009). </a:t>
            </a:r>
          </a:p>
          <a:p>
            <a:pPr>
              <a:lnSpc>
                <a:spcPct val="150000"/>
              </a:lnSpc>
            </a:pPr>
            <a:r>
              <a:rPr lang="en-IN" sz="1800" i="1" kern="100" dirty="0">
                <a:effectLst/>
                <a:latin typeface="Times New Roman" panose="02020603050405020304" pitchFamily="18" charset="0"/>
                <a:ea typeface="Calibri" panose="020F0502020204030204" pitchFamily="34" charset="0"/>
                <a:cs typeface="Times New Roman" panose="02020603050405020304" pitchFamily="18" charset="0"/>
              </a:rPr>
              <a:t>H4:</a:t>
            </a:r>
            <a:r>
              <a:rPr lang="en-IN" sz="1800" i="1" kern="100" spc="-50" dirty="0">
                <a:effectLst/>
                <a:latin typeface="Times New Roman" panose="02020603050405020304" pitchFamily="18" charset="0"/>
                <a:ea typeface="Calibri" panose="020F0502020204030204" pitchFamily="34" charset="0"/>
                <a:cs typeface="Times New Roman" panose="02020603050405020304" pitchFamily="18" charset="0"/>
              </a:rPr>
              <a:t> </a:t>
            </a:r>
            <a:r>
              <a:rPr lang="en-IN" sz="1800" i="1" kern="100" dirty="0">
                <a:effectLst/>
                <a:latin typeface="Times New Roman" panose="02020603050405020304" pitchFamily="18" charset="0"/>
                <a:ea typeface="Calibri" panose="020F0502020204030204" pitchFamily="34" charset="0"/>
                <a:cs typeface="Times New Roman" panose="02020603050405020304" pitchFamily="18" charset="0"/>
              </a:rPr>
              <a:t>-</a:t>
            </a:r>
            <a:r>
              <a:rPr lang="en-IN" sz="1800" i="1" kern="100" spc="-30" dirty="0">
                <a:effectLst/>
                <a:latin typeface="Times New Roman" panose="02020603050405020304" pitchFamily="18" charset="0"/>
                <a:ea typeface="Calibri" panose="020F0502020204030204" pitchFamily="34" charset="0"/>
                <a:cs typeface="Times New Roman" panose="02020603050405020304" pitchFamily="18" charset="0"/>
              </a:rPr>
              <a:t> </a:t>
            </a:r>
            <a:r>
              <a:rPr lang="en-IN" sz="1800" i="1" kern="100" dirty="0">
                <a:effectLst/>
                <a:latin typeface="Times New Roman" panose="02020603050405020304" pitchFamily="18" charset="0"/>
                <a:ea typeface="Calibri" panose="020F0502020204030204" pitchFamily="34" charset="0"/>
                <a:cs typeface="Times New Roman" panose="02020603050405020304" pitchFamily="18" charset="0"/>
              </a:rPr>
              <a:t>Service quality</a:t>
            </a:r>
            <a:r>
              <a:rPr lang="en-IN" sz="1800" i="1" kern="100" spc="-30" dirty="0">
                <a:effectLst/>
                <a:latin typeface="Times New Roman" panose="02020603050405020304" pitchFamily="18" charset="0"/>
                <a:ea typeface="Calibri" panose="020F0502020204030204" pitchFamily="34" charset="0"/>
                <a:cs typeface="Times New Roman" panose="02020603050405020304" pitchFamily="18" charset="0"/>
              </a:rPr>
              <a:t> </a:t>
            </a:r>
            <a:r>
              <a:rPr lang="en-IN" sz="1800" i="1" kern="100" dirty="0">
                <a:effectLst/>
                <a:latin typeface="Times New Roman" panose="02020603050405020304" pitchFamily="18" charset="0"/>
                <a:ea typeface="Calibri" panose="020F0502020204030204" pitchFamily="34" charset="0"/>
                <a:cs typeface="Times New Roman" panose="02020603050405020304" pitchFamily="18" charset="0"/>
              </a:rPr>
              <a:t>positively</a:t>
            </a:r>
            <a:r>
              <a:rPr lang="en-IN" sz="1800" i="1" kern="100" spc="-15" dirty="0">
                <a:effectLst/>
                <a:latin typeface="Times New Roman" panose="02020603050405020304" pitchFamily="18" charset="0"/>
                <a:ea typeface="Calibri" panose="020F0502020204030204" pitchFamily="34" charset="0"/>
                <a:cs typeface="Times New Roman" panose="02020603050405020304" pitchFamily="18" charset="0"/>
              </a:rPr>
              <a:t> </a:t>
            </a:r>
            <a:r>
              <a:rPr lang="en-IN" sz="1800" i="1" kern="100" dirty="0">
                <a:effectLst/>
                <a:latin typeface="Times New Roman" panose="02020603050405020304" pitchFamily="18" charset="0"/>
                <a:ea typeface="Calibri" panose="020F0502020204030204" pitchFamily="34" charset="0"/>
                <a:cs typeface="Times New Roman" panose="02020603050405020304" pitchFamily="18" charset="0"/>
              </a:rPr>
              <a:t>influences</a:t>
            </a:r>
            <a:r>
              <a:rPr lang="en-IN" sz="1800" i="1" kern="100" spc="-25" dirty="0">
                <a:effectLst/>
                <a:latin typeface="Times New Roman" panose="02020603050405020304" pitchFamily="18" charset="0"/>
                <a:ea typeface="Calibri" panose="020F0502020204030204" pitchFamily="34" charset="0"/>
                <a:cs typeface="Times New Roman" panose="02020603050405020304" pitchFamily="18" charset="0"/>
              </a:rPr>
              <a:t> </a:t>
            </a:r>
            <a:r>
              <a:rPr lang="en-IN" sz="1800" i="1" kern="100" dirty="0">
                <a:effectLst/>
                <a:latin typeface="Times New Roman" panose="02020603050405020304" pitchFamily="18" charset="0"/>
                <a:ea typeface="Calibri" panose="020F0502020204030204" pitchFamily="34" charset="0"/>
                <a:cs typeface="Times New Roman" panose="02020603050405020304" pitchFamily="18" charset="0"/>
              </a:rPr>
              <a:t>telemedicine adoption</a:t>
            </a:r>
            <a:r>
              <a:rPr lang="en-IN" sz="1800" i="1" kern="100" spc="-10" dirty="0">
                <a:effectLst/>
                <a:latin typeface="Times New Roman" panose="02020603050405020304" pitchFamily="18" charset="0"/>
                <a:ea typeface="Calibri" panose="020F0502020204030204" pitchFamily="34" charset="0"/>
                <a:cs typeface="Times New Roman" panose="02020603050405020304" pitchFamily="18" charset="0"/>
              </a:rPr>
              <a:t>.</a:t>
            </a:r>
            <a:endParaRPr lang="en-IN" sz="18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50000"/>
              </a:lnSpc>
            </a:pPr>
            <a:endParaRPr lang="en-IN" sz="18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800"/>
              </a:spcAft>
            </a:pPr>
            <a:endParaRPr lang="en-IN" sz="18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800"/>
              </a:spcAft>
            </a:pPr>
            <a:endParaRPr lang="en-IN" sz="1800" b="1" u="sng"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gn="ctr">
              <a:lnSpc>
                <a:spcPct val="150000"/>
              </a:lnSpc>
              <a:spcAft>
                <a:spcPts val="800"/>
              </a:spcAft>
            </a:pPr>
            <a:endParaRPr lang="en-IN" sz="1600" b="1" u="sng" kern="1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7060578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C67BC94-F262-3D22-75EA-DE7D28054299}"/>
              </a:ext>
            </a:extLst>
          </p:cNvPr>
          <p:cNvSpPr txBox="1"/>
          <p:nvPr/>
        </p:nvSpPr>
        <p:spPr>
          <a:xfrm>
            <a:off x="270588" y="531846"/>
            <a:ext cx="11663264" cy="4152675"/>
          </a:xfrm>
          <a:prstGeom prst="rect">
            <a:avLst/>
          </a:prstGeom>
          <a:noFill/>
        </p:spPr>
        <p:txBody>
          <a:bodyPr wrap="square">
            <a:spAutoFit/>
          </a:bodyPr>
          <a:lstStyle/>
          <a:p>
            <a:pPr marL="63500" algn="ctr">
              <a:lnSpc>
                <a:spcPct val="150000"/>
              </a:lnSpc>
              <a:spcBef>
                <a:spcPts val="800"/>
              </a:spcBef>
              <a:spcAft>
                <a:spcPts val="800"/>
              </a:spcAft>
            </a:pPr>
            <a:r>
              <a:rPr lang="en-IN" sz="1800" b="1" u="sng" kern="100" spc="-10" dirty="0">
                <a:effectLst/>
                <a:latin typeface="Times New Roman" panose="02020603050405020304" pitchFamily="18" charset="0"/>
                <a:ea typeface="Calibri" panose="020F0502020204030204" pitchFamily="34" charset="0"/>
                <a:cs typeface="Times New Roman" panose="02020603050405020304" pitchFamily="18" charset="0"/>
              </a:rPr>
              <a:t>Patient Trust and Telemedicine Adoption.</a:t>
            </a:r>
          </a:p>
          <a:p>
            <a:pPr marL="63500" algn="just">
              <a:lnSpc>
                <a:spcPct val="150000"/>
              </a:lnSpc>
              <a:spcBef>
                <a:spcPts val="800"/>
              </a:spcBef>
              <a:spcAft>
                <a:spcPts val="800"/>
              </a:spcAft>
            </a:pPr>
            <a:r>
              <a:rPr lang="en-IN" sz="1800" kern="100" spc="-10" dirty="0">
                <a:effectLst/>
                <a:latin typeface="Times New Roman" panose="02020603050405020304" pitchFamily="18" charset="0"/>
                <a:ea typeface="Calibri" panose="020F0502020204030204" pitchFamily="34" charset="0"/>
                <a:cs typeface="Times New Roman" panose="02020603050405020304" pitchFamily="18" charset="0"/>
              </a:rPr>
              <a:t>patient must have confidence in the provider and the technology that the same provider wants to engage as the means through which to offer telemedicine services (Murray &amp; McCrone, 2015). </a:t>
            </a:r>
            <a:r>
              <a:rPr lang="en-IN" sz="1800" spc="-10" dirty="0">
                <a:effectLst/>
                <a:latin typeface="Times New Roman" panose="02020603050405020304" pitchFamily="18" charset="0"/>
                <a:ea typeface="Calibri" panose="020F0502020204030204" pitchFamily="34" charset="0"/>
              </a:rPr>
              <a:t>According to Kuen et al.; 2023 trust is a result of the positive experiences one has had with the other, the provision of accurate information about their health, and the estimated ability of healthcare providers.</a:t>
            </a:r>
          </a:p>
          <a:p>
            <a:pPr marL="63500" algn="just">
              <a:lnSpc>
                <a:spcPct val="150000"/>
              </a:lnSpc>
              <a:spcBef>
                <a:spcPts val="800"/>
              </a:spcBef>
              <a:spcAft>
                <a:spcPts val="800"/>
              </a:spcAft>
            </a:pPr>
            <a:r>
              <a:rPr lang="en-IN" sz="1800" i="1" kern="100" dirty="0">
                <a:effectLst/>
                <a:latin typeface="Times New Roman" panose="02020603050405020304" pitchFamily="18" charset="0"/>
                <a:ea typeface="Calibri" panose="020F0502020204030204" pitchFamily="34" charset="0"/>
                <a:cs typeface="Times New Roman" panose="02020603050405020304" pitchFamily="18" charset="0"/>
              </a:rPr>
              <a:t>H5:</a:t>
            </a:r>
            <a:r>
              <a:rPr lang="en-IN" sz="1800" i="1" kern="100" spc="-25" dirty="0">
                <a:effectLst/>
                <a:latin typeface="Times New Roman" panose="02020603050405020304" pitchFamily="18" charset="0"/>
                <a:ea typeface="Calibri" panose="020F0502020204030204" pitchFamily="34" charset="0"/>
                <a:cs typeface="Times New Roman" panose="02020603050405020304" pitchFamily="18" charset="0"/>
              </a:rPr>
              <a:t> </a:t>
            </a:r>
            <a:r>
              <a:rPr lang="en-IN" sz="1800" i="1" kern="100" dirty="0">
                <a:effectLst/>
                <a:latin typeface="Times New Roman" panose="02020603050405020304" pitchFamily="18" charset="0"/>
                <a:ea typeface="Calibri" panose="020F0502020204030204" pitchFamily="34" charset="0"/>
                <a:cs typeface="Times New Roman" panose="02020603050405020304" pitchFamily="18" charset="0"/>
              </a:rPr>
              <a:t>-</a:t>
            </a:r>
            <a:r>
              <a:rPr lang="en-IN" sz="1800" i="1" kern="100" spc="-5" dirty="0">
                <a:effectLst/>
                <a:latin typeface="Times New Roman" panose="02020603050405020304" pitchFamily="18" charset="0"/>
                <a:ea typeface="Calibri" panose="020F0502020204030204" pitchFamily="34" charset="0"/>
                <a:cs typeface="Times New Roman" panose="02020603050405020304" pitchFamily="18" charset="0"/>
              </a:rPr>
              <a:t>Patient t</a:t>
            </a:r>
            <a:r>
              <a:rPr lang="en-IN" sz="1800" i="1" kern="100" dirty="0">
                <a:effectLst/>
                <a:latin typeface="Times New Roman" panose="02020603050405020304" pitchFamily="18" charset="0"/>
                <a:ea typeface="Calibri" panose="020F0502020204030204" pitchFamily="34" charset="0"/>
                <a:cs typeface="Times New Roman" panose="02020603050405020304" pitchFamily="18" charset="0"/>
              </a:rPr>
              <a:t>rust</a:t>
            </a:r>
            <a:r>
              <a:rPr lang="en-IN" sz="1800" i="1" kern="100" spc="-5" dirty="0">
                <a:effectLst/>
                <a:latin typeface="Times New Roman" panose="02020603050405020304" pitchFamily="18" charset="0"/>
                <a:ea typeface="Calibri" panose="020F0502020204030204" pitchFamily="34" charset="0"/>
                <a:cs typeface="Times New Roman" panose="02020603050405020304" pitchFamily="18" charset="0"/>
              </a:rPr>
              <a:t> </a:t>
            </a:r>
            <a:r>
              <a:rPr lang="en-IN" sz="1800" i="1" kern="100" dirty="0">
                <a:effectLst/>
                <a:latin typeface="Times New Roman" panose="02020603050405020304" pitchFamily="18" charset="0"/>
                <a:ea typeface="Calibri" panose="020F0502020204030204" pitchFamily="34" charset="0"/>
                <a:cs typeface="Times New Roman" panose="02020603050405020304" pitchFamily="18" charset="0"/>
              </a:rPr>
              <a:t>leads to an increase</a:t>
            </a:r>
            <a:r>
              <a:rPr lang="en-IN" sz="1800" i="1" kern="100" spc="-10" dirty="0">
                <a:effectLst/>
                <a:latin typeface="Times New Roman" panose="02020603050405020304" pitchFamily="18" charset="0"/>
                <a:ea typeface="Calibri" panose="020F0502020204030204" pitchFamily="34" charset="0"/>
                <a:cs typeface="Times New Roman" panose="02020603050405020304" pitchFamily="18" charset="0"/>
              </a:rPr>
              <a:t> </a:t>
            </a:r>
            <a:r>
              <a:rPr lang="en-IN" sz="1800" i="1" kern="100" dirty="0">
                <a:effectLst/>
                <a:latin typeface="Times New Roman" panose="02020603050405020304" pitchFamily="18" charset="0"/>
                <a:ea typeface="Calibri" panose="020F0502020204030204" pitchFamily="34" charset="0"/>
                <a:cs typeface="Times New Roman" panose="02020603050405020304" pitchFamily="18" charset="0"/>
              </a:rPr>
              <a:t>in telemedicine adoption</a:t>
            </a:r>
            <a:r>
              <a:rPr lang="en-IN" sz="1800" i="1" kern="100" spc="-10" dirty="0">
                <a:effectLst/>
                <a:latin typeface="Times New Roman" panose="02020603050405020304" pitchFamily="18" charset="0"/>
                <a:ea typeface="Calibri" panose="020F0502020204030204" pitchFamily="34" charset="0"/>
                <a:cs typeface="Times New Roman" panose="02020603050405020304" pitchFamily="18" charset="0"/>
              </a:rPr>
              <a:t>.</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63500" algn="just">
              <a:lnSpc>
                <a:spcPct val="150000"/>
              </a:lnSpc>
              <a:spcBef>
                <a:spcPts val="800"/>
              </a:spcBef>
              <a:spcAft>
                <a:spcPts val="800"/>
              </a:spcAft>
            </a:pP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63500" algn="just">
              <a:lnSpc>
                <a:spcPct val="150000"/>
              </a:lnSpc>
              <a:spcBef>
                <a:spcPts val="800"/>
              </a:spcBef>
              <a:spcAft>
                <a:spcPts val="800"/>
              </a:spcAft>
            </a:pP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26790791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2"/>
          <p:cNvSpPr/>
          <p:nvPr/>
        </p:nvSpPr>
        <p:spPr>
          <a:xfrm>
            <a:off x="1545464" y="933453"/>
            <a:ext cx="1841679" cy="150074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t>Perceived Value</a:t>
            </a:r>
            <a:endParaRPr lang="en-IN" sz="1600" dirty="0"/>
          </a:p>
        </p:txBody>
      </p:sp>
      <p:sp>
        <p:nvSpPr>
          <p:cNvPr id="4" name="Oval 3"/>
          <p:cNvSpPr/>
          <p:nvPr/>
        </p:nvSpPr>
        <p:spPr>
          <a:xfrm>
            <a:off x="1545464" y="4104066"/>
            <a:ext cx="1841679" cy="163561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t>Service Quality</a:t>
            </a:r>
            <a:endParaRPr lang="en-IN" sz="1600" dirty="0"/>
          </a:p>
        </p:txBody>
      </p:sp>
      <p:sp>
        <p:nvSpPr>
          <p:cNvPr id="5" name="Oval 4"/>
          <p:cNvSpPr/>
          <p:nvPr/>
        </p:nvSpPr>
        <p:spPr>
          <a:xfrm>
            <a:off x="4325156" y="2374004"/>
            <a:ext cx="1841679" cy="163561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t>Patient Trust</a:t>
            </a:r>
            <a:endParaRPr lang="en-IN" sz="1600" dirty="0"/>
          </a:p>
        </p:txBody>
      </p:sp>
      <p:sp>
        <p:nvSpPr>
          <p:cNvPr id="6" name="Oval 5"/>
          <p:cNvSpPr/>
          <p:nvPr/>
        </p:nvSpPr>
        <p:spPr>
          <a:xfrm>
            <a:off x="8133009" y="2374003"/>
            <a:ext cx="1974762" cy="163561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t>Telemedicine Adoption</a:t>
            </a:r>
          </a:p>
        </p:txBody>
      </p:sp>
      <p:cxnSp>
        <p:nvCxnSpPr>
          <p:cNvPr id="8" name="Straight Arrow Connector 7"/>
          <p:cNvCxnSpPr>
            <a:cxnSpLocks/>
          </p:cNvCxnSpPr>
          <p:nvPr/>
        </p:nvCxnSpPr>
        <p:spPr>
          <a:xfrm>
            <a:off x="3320603" y="1357646"/>
            <a:ext cx="4812406" cy="144779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p:nvPr/>
        </p:nvCxnSpPr>
        <p:spPr>
          <a:xfrm flipV="1">
            <a:off x="3320603" y="3629696"/>
            <a:ext cx="4999149" cy="167854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a:cxnSpLocks/>
            <a:stCxn id="5" idx="6"/>
            <a:endCxn id="6" idx="2"/>
          </p:cNvCxnSpPr>
          <p:nvPr/>
        </p:nvCxnSpPr>
        <p:spPr>
          <a:xfrm flipV="1">
            <a:off x="6166835" y="3191812"/>
            <a:ext cx="1966174" cy="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6" name="Straight Arrow Connector 15"/>
          <p:cNvCxnSpPr/>
          <p:nvPr/>
        </p:nvCxnSpPr>
        <p:spPr>
          <a:xfrm>
            <a:off x="3320603" y="2019835"/>
            <a:ext cx="1187003" cy="78561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8" name="Straight Arrow Connector 17"/>
          <p:cNvCxnSpPr>
            <a:endCxn id="5" idx="3"/>
          </p:cNvCxnSpPr>
          <p:nvPr/>
        </p:nvCxnSpPr>
        <p:spPr>
          <a:xfrm flipV="1">
            <a:off x="3387143" y="3770090"/>
            <a:ext cx="1207721" cy="99294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2" name="TextBox 21"/>
          <p:cNvSpPr txBox="1"/>
          <p:nvPr/>
        </p:nvSpPr>
        <p:spPr>
          <a:xfrm>
            <a:off x="4312277" y="411951"/>
            <a:ext cx="3889420" cy="461665"/>
          </a:xfrm>
          <a:prstGeom prst="rect">
            <a:avLst/>
          </a:prstGeom>
          <a:noFill/>
        </p:spPr>
        <p:txBody>
          <a:bodyPr wrap="square" rtlCol="0">
            <a:spAutoFit/>
          </a:bodyPr>
          <a:lstStyle/>
          <a:p>
            <a:r>
              <a:rPr lang="en-US" sz="2400" b="1" dirty="0"/>
              <a:t>Conceptual Framework</a:t>
            </a:r>
            <a:endParaRPr lang="en-IN" sz="2400" b="1" dirty="0"/>
          </a:p>
        </p:txBody>
      </p:sp>
      <p:sp>
        <p:nvSpPr>
          <p:cNvPr id="2" name="TextBox 1"/>
          <p:cNvSpPr txBox="1"/>
          <p:nvPr/>
        </p:nvSpPr>
        <p:spPr>
          <a:xfrm>
            <a:off x="5816959" y="1591807"/>
            <a:ext cx="1339402" cy="368123"/>
          </a:xfrm>
          <a:prstGeom prst="rect">
            <a:avLst/>
          </a:prstGeom>
          <a:noFill/>
        </p:spPr>
        <p:txBody>
          <a:bodyPr wrap="square" rtlCol="0">
            <a:spAutoFit/>
          </a:bodyPr>
          <a:lstStyle/>
          <a:p>
            <a:r>
              <a:rPr lang="en-US" dirty="0"/>
              <a:t>H</a:t>
            </a:r>
            <a:r>
              <a:rPr lang="en-US" baseline="-25000" dirty="0"/>
              <a:t>3</a:t>
            </a:r>
            <a:endParaRPr lang="en-IN" baseline="-25000" dirty="0"/>
          </a:p>
        </p:txBody>
      </p:sp>
      <p:sp>
        <p:nvSpPr>
          <p:cNvPr id="13" name="TextBox 12"/>
          <p:cNvSpPr txBox="1"/>
          <p:nvPr/>
        </p:nvSpPr>
        <p:spPr>
          <a:xfrm>
            <a:off x="3335628" y="3965953"/>
            <a:ext cx="1339402" cy="368123"/>
          </a:xfrm>
          <a:prstGeom prst="rect">
            <a:avLst/>
          </a:prstGeom>
          <a:noFill/>
        </p:spPr>
        <p:txBody>
          <a:bodyPr wrap="square" rtlCol="0">
            <a:spAutoFit/>
          </a:bodyPr>
          <a:lstStyle/>
          <a:p>
            <a:r>
              <a:rPr lang="en-US" dirty="0"/>
              <a:t>H</a:t>
            </a:r>
            <a:r>
              <a:rPr lang="en-US" baseline="-25000" dirty="0"/>
              <a:t>2</a:t>
            </a:r>
            <a:endParaRPr lang="en-IN" baseline="-25000" dirty="0"/>
          </a:p>
        </p:txBody>
      </p:sp>
      <p:sp>
        <p:nvSpPr>
          <p:cNvPr id="15" name="TextBox 14"/>
          <p:cNvSpPr txBox="1"/>
          <p:nvPr/>
        </p:nvSpPr>
        <p:spPr>
          <a:xfrm>
            <a:off x="6716334" y="2753929"/>
            <a:ext cx="1339402" cy="368123"/>
          </a:xfrm>
          <a:prstGeom prst="rect">
            <a:avLst/>
          </a:prstGeom>
          <a:noFill/>
        </p:spPr>
        <p:txBody>
          <a:bodyPr wrap="square" rtlCol="0">
            <a:spAutoFit/>
          </a:bodyPr>
          <a:lstStyle/>
          <a:p>
            <a:r>
              <a:rPr lang="en-US" dirty="0"/>
              <a:t>H</a:t>
            </a:r>
            <a:r>
              <a:rPr lang="en-US" baseline="-25000" dirty="0"/>
              <a:t>5</a:t>
            </a:r>
            <a:endParaRPr lang="en-IN" baseline="-25000" dirty="0"/>
          </a:p>
        </p:txBody>
      </p:sp>
      <p:sp>
        <p:nvSpPr>
          <p:cNvPr id="17" name="TextBox 16"/>
          <p:cNvSpPr txBox="1"/>
          <p:nvPr/>
        </p:nvSpPr>
        <p:spPr>
          <a:xfrm>
            <a:off x="4003184" y="2126083"/>
            <a:ext cx="1339402" cy="368123"/>
          </a:xfrm>
          <a:prstGeom prst="rect">
            <a:avLst/>
          </a:prstGeom>
          <a:noFill/>
        </p:spPr>
        <p:txBody>
          <a:bodyPr wrap="square" rtlCol="0">
            <a:spAutoFit/>
          </a:bodyPr>
          <a:lstStyle/>
          <a:p>
            <a:r>
              <a:rPr lang="en-US" dirty="0"/>
              <a:t>H</a:t>
            </a:r>
            <a:r>
              <a:rPr lang="en-US" baseline="-25000" dirty="0"/>
              <a:t>1</a:t>
            </a:r>
            <a:endParaRPr lang="en-IN" baseline="-25000" dirty="0"/>
          </a:p>
        </p:txBody>
      </p:sp>
      <p:sp>
        <p:nvSpPr>
          <p:cNvPr id="19" name="TextBox 18"/>
          <p:cNvSpPr txBox="1"/>
          <p:nvPr/>
        </p:nvSpPr>
        <p:spPr>
          <a:xfrm>
            <a:off x="5843790" y="4649809"/>
            <a:ext cx="1339402" cy="368123"/>
          </a:xfrm>
          <a:prstGeom prst="rect">
            <a:avLst/>
          </a:prstGeom>
          <a:noFill/>
        </p:spPr>
        <p:txBody>
          <a:bodyPr wrap="square" rtlCol="0">
            <a:spAutoFit/>
          </a:bodyPr>
          <a:lstStyle/>
          <a:p>
            <a:r>
              <a:rPr lang="en-US" dirty="0"/>
              <a:t>H</a:t>
            </a:r>
            <a:r>
              <a:rPr lang="en-US" baseline="-25000" dirty="0"/>
              <a:t>4</a:t>
            </a:r>
            <a:endParaRPr lang="en-IN" baseline="-25000" dirty="0"/>
          </a:p>
        </p:txBody>
      </p:sp>
    </p:spTree>
    <p:extLst>
      <p:ext uri="{BB962C8B-B14F-4D97-AF65-F5344CB8AC3E}">
        <p14:creationId xmlns:p14="http://schemas.microsoft.com/office/powerpoint/2010/main" val="45386390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584233" y="326572"/>
            <a:ext cx="10771122" cy="7366908"/>
          </a:xfrm>
        </p:spPr>
        <p:txBody>
          <a:bodyPr>
            <a:normAutofit/>
          </a:bodyPr>
          <a:lstStyle/>
          <a:p>
            <a:pPr marL="0" indent="0" algn="ctr">
              <a:buNone/>
            </a:pPr>
            <a:r>
              <a:rPr lang="en-US" sz="1800" b="1" dirty="0">
                <a:solidFill>
                  <a:schemeClr val="tx1"/>
                </a:solidFill>
                <a:effectLst/>
                <a:latin typeface="Times New Roman" panose="02020603050405020304" pitchFamily="18" charset="0"/>
                <a:ea typeface="Times New Roman" panose="02020603050405020304" pitchFamily="18" charset="0"/>
              </a:rPr>
              <a:t> </a:t>
            </a:r>
            <a:r>
              <a:rPr lang="en-US" sz="1800" b="1" u="sng" dirty="0">
                <a:solidFill>
                  <a:schemeClr val="tx1"/>
                </a:solidFill>
                <a:effectLst/>
                <a:latin typeface="Times New Roman" panose="02020603050405020304" pitchFamily="18" charset="0"/>
                <a:ea typeface="Times New Roman" panose="02020603050405020304" pitchFamily="18" charset="0"/>
              </a:rPr>
              <a:t>Research Methodology</a:t>
            </a:r>
          </a:p>
          <a:p>
            <a:pPr marL="0" indent="0" algn="ctr">
              <a:buNone/>
            </a:pPr>
            <a:endParaRPr lang="en-IN" sz="1800" u="sng" dirty="0">
              <a:solidFill>
                <a:schemeClr val="tx1"/>
              </a:solidFill>
              <a:effectLst/>
              <a:latin typeface="Times New Roman" panose="02020603050405020304" pitchFamily="18" charset="0"/>
              <a:ea typeface="Times New Roman" panose="02020603050405020304" pitchFamily="18" charset="0"/>
            </a:endParaRPr>
          </a:p>
          <a:p>
            <a:pPr algn="just">
              <a:lnSpc>
                <a:spcPct val="150000"/>
              </a:lnSpc>
            </a:pPr>
            <a:r>
              <a:rPr lang="en-US" sz="1800" kern="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Specifically in the current systematic review and while developing a conceptual model for the study, the researcher adhered to a stringent approach on how best to carry out the search, selection, and inclusion of articles that addressed patient trust, perceived values, and perceived service quality in the uptake of telemedicine particularly in rural India. The database search began with a literature review that involved the use of several social sciences databases including but not limited to SCIENCEDOMAIN International, Endnotes, Web of Science: Such as Emerging Sources Citation Index, Scopus, Elsevier’s SSRN, Wiley Online Library, Taylor &amp; Francis online, Springer link, </a:t>
            </a:r>
            <a:r>
              <a:rPr lang="en-US" sz="1800" kern="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Proquest</a:t>
            </a:r>
            <a:r>
              <a:rPr lang="en-US" sz="1800" kern="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business collection, and Google scholar. This was done using the following keywords: ”trust”, “perceived value”, “service quality”, “telemedicine adoption” and “rural area”. the existing literature were examined and discussed at great length to make this review transparent. </a:t>
            </a:r>
          </a:p>
          <a:p>
            <a:pPr algn="just">
              <a:lnSpc>
                <a:spcPct val="150000"/>
              </a:lnSpc>
            </a:pPr>
            <a:r>
              <a:rPr lang="en-US" sz="1800" kern="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Each element of the model was justified with evidence identified from the studies that were reviewed. Following this, findings from the literature were organized following the outlined structure and presented the key insights from the review while also supporting the development of the conceptual model.</a:t>
            </a:r>
            <a:endParaRPr lang="en-IN" sz="18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p>
            <a:endParaRPr lang="en-US" sz="1600" dirty="0">
              <a:solidFill>
                <a:schemeClr val="tx1"/>
              </a:solidFill>
              <a:latin typeface="Times New Roman" pitchFamily="18" charset="0"/>
              <a:cs typeface="Times New Roman" pitchFamily="18" charset="0"/>
            </a:endParaRPr>
          </a:p>
        </p:txBody>
      </p:sp>
    </p:spTree>
    <p:extLst>
      <p:ext uri="{BB962C8B-B14F-4D97-AF65-F5344CB8AC3E}">
        <p14:creationId xmlns:p14="http://schemas.microsoft.com/office/powerpoint/2010/main" val="24338465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Arrow: Right 2">
            <a:extLst>
              <a:ext uri="{FF2B5EF4-FFF2-40B4-BE49-F238E27FC236}">
                <a16:creationId xmlns:a16="http://schemas.microsoft.com/office/drawing/2014/main" id="{8402B9CB-A113-9A9E-21FB-B3E31018F97B}"/>
              </a:ext>
            </a:extLst>
          </p:cNvPr>
          <p:cNvSpPr/>
          <p:nvPr/>
        </p:nvSpPr>
        <p:spPr>
          <a:xfrm>
            <a:off x="164387" y="140199"/>
            <a:ext cx="2421895" cy="144193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latin typeface="Times New Roman" panose="02020603050405020304" pitchFamily="18" charset="0"/>
                <a:cs typeface="Times New Roman" panose="02020603050405020304" pitchFamily="18" charset="0"/>
              </a:rPr>
              <a:t>Future Scope </a:t>
            </a:r>
          </a:p>
        </p:txBody>
      </p:sp>
      <p:sp>
        <p:nvSpPr>
          <p:cNvPr id="7" name="Rectangle 6">
            <a:extLst>
              <a:ext uri="{FF2B5EF4-FFF2-40B4-BE49-F238E27FC236}">
                <a16:creationId xmlns:a16="http://schemas.microsoft.com/office/drawing/2014/main" id="{3A94AB94-BA06-F2F1-E590-C8D34F2CD5B7}"/>
              </a:ext>
            </a:extLst>
          </p:cNvPr>
          <p:cNvSpPr/>
          <p:nvPr/>
        </p:nvSpPr>
        <p:spPr>
          <a:xfrm>
            <a:off x="2619357" y="140200"/>
            <a:ext cx="8652023" cy="1697931"/>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nSpc>
                <a:spcPct val="115000"/>
              </a:lnSpc>
              <a:spcAft>
                <a:spcPts val="1000"/>
              </a:spcAft>
            </a:pPr>
            <a:r>
              <a:rPr lang="en-IN" sz="1800" dirty="0">
                <a:effectLst/>
                <a:latin typeface="Times New Roman" panose="02020603050405020304" pitchFamily="18" charset="0"/>
                <a:ea typeface="Calibri" panose="020F0502020204030204" pitchFamily="34" charset="0"/>
              </a:rPr>
              <a:t>Further studies on the implementation of telemedicine in rural India could try to discover how cultural factors, technological awareness, and economic factors impact these processes. more experimental research could be combined if patient trust, perceived value, and service quality could be measured at different time intervals after accepting the use of telemedicine as an integral part of the rural healthcare system.</a:t>
            </a:r>
            <a:endParaRPr lang="en-IN"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8" name="Arrow: Right 7">
            <a:extLst>
              <a:ext uri="{FF2B5EF4-FFF2-40B4-BE49-F238E27FC236}">
                <a16:creationId xmlns:a16="http://schemas.microsoft.com/office/drawing/2014/main" id="{53AAAA5B-35C3-CA7E-0797-8DE72519149A}"/>
              </a:ext>
            </a:extLst>
          </p:cNvPr>
          <p:cNvSpPr/>
          <p:nvPr/>
        </p:nvSpPr>
        <p:spPr>
          <a:xfrm>
            <a:off x="164387" y="2234577"/>
            <a:ext cx="2454970" cy="140506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latin typeface="Times New Roman" panose="02020603050405020304" pitchFamily="18" charset="0"/>
                <a:cs typeface="Times New Roman" panose="02020603050405020304" pitchFamily="18" charset="0"/>
              </a:rPr>
              <a:t>Limitation</a:t>
            </a:r>
            <a:endParaRPr lang="en-IN" sz="2400" dirty="0">
              <a:latin typeface="Times New Roman" panose="02020603050405020304" pitchFamily="18" charset="0"/>
              <a:cs typeface="Times New Roman" panose="02020603050405020304" pitchFamily="18" charset="0"/>
            </a:endParaRPr>
          </a:p>
        </p:txBody>
      </p:sp>
      <p:sp>
        <p:nvSpPr>
          <p:cNvPr id="10" name="Rectangle 9">
            <a:extLst>
              <a:ext uri="{FF2B5EF4-FFF2-40B4-BE49-F238E27FC236}">
                <a16:creationId xmlns:a16="http://schemas.microsoft.com/office/drawing/2014/main" id="{88AFA1DF-A794-71AC-A7C1-470F167E2B39}"/>
              </a:ext>
            </a:extLst>
          </p:cNvPr>
          <p:cNvSpPr/>
          <p:nvPr/>
        </p:nvSpPr>
        <p:spPr>
          <a:xfrm>
            <a:off x="2586282" y="2234577"/>
            <a:ext cx="8818276" cy="1954868"/>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marL="285750" indent="-285750" algn="just">
              <a:lnSpc>
                <a:spcPct val="150000"/>
              </a:lnSpc>
              <a:buFont typeface="Arial" panose="020B0604020202020204" pitchFamily="34" charset="0"/>
              <a:buChar char="•"/>
            </a:pPr>
            <a:r>
              <a:rPr lang="en-IN" dirty="0">
                <a:solidFill>
                  <a:schemeClr val="tx1"/>
                </a:solidFill>
                <a:latin typeface="Times New Roman" panose="02020603050405020304" pitchFamily="18" charset="0"/>
                <a:ea typeface="Calibri" panose="020F0502020204030204" pitchFamily="34" charset="0"/>
              </a:rPr>
              <a:t>I</a:t>
            </a:r>
            <a:r>
              <a:rPr lang="en-IN" sz="1800" dirty="0">
                <a:solidFill>
                  <a:schemeClr val="tx1"/>
                </a:solidFill>
                <a:effectLst/>
                <a:latin typeface="Times New Roman" panose="02020603050405020304" pitchFamily="18" charset="0"/>
                <a:ea typeface="Calibri" panose="020F0502020204030204" pitchFamily="34" charset="0"/>
              </a:rPr>
              <a:t>t does not fully include all complex socioeconomic and cultural factors that affect healthcare </a:t>
            </a:r>
            <a:r>
              <a:rPr lang="en-IN" sz="1800" dirty="0" err="1">
                <a:solidFill>
                  <a:schemeClr val="tx1"/>
                </a:solidFill>
                <a:effectLst/>
                <a:latin typeface="Times New Roman" panose="02020603050405020304" pitchFamily="18" charset="0"/>
                <a:ea typeface="Calibri" panose="020F0502020204030204" pitchFamily="34" charset="0"/>
              </a:rPr>
              <a:t>behavior</a:t>
            </a:r>
            <a:r>
              <a:rPr lang="en-IN" sz="1800" dirty="0">
                <a:solidFill>
                  <a:schemeClr val="tx1"/>
                </a:solidFill>
                <a:effectLst/>
                <a:latin typeface="Times New Roman" panose="02020603050405020304" pitchFamily="18" charset="0"/>
                <a:ea typeface="Calibri" panose="020F0502020204030204" pitchFamily="34" charset="0"/>
              </a:rPr>
              <a:t> in rural India.</a:t>
            </a:r>
          </a:p>
          <a:p>
            <a:pPr marL="285750" indent="-285750" algn="just">
              <a:lnSpc>
                <a:spcPct val="150000"/>
              </a:lnSpc>
              <a:buFont typeface="Arial" panose="020B0604020202020204" pitchFamily="34" charset="0"/>
              <a:buChar char="•"/>
            </a:pPr>
            <a:r>
              <a:rPr lang="en-IN" sz="1800" dirty="0">
                <a:solidFill>
                  <a:schemeClr val="tx1"/>
                </a:solidFill>
                <a:effectLst/>
                <a:latin typeface="Times New Roman" panose="02020603050405020304" pitchFamily="18" charset="0"/>
                <a:ea typeface="Calibri" panose="020F0502020204030204" pitchFamily="34" charset="0"/>
              </a:rPr>
              <a:t>telemedicine technology changes at a fast pace, and the literature review used in this study may not adequately represent the latest developments or challenges.</a:t>
            </a:r>
            <a:endParaRPr lang="en-IN"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8986815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74644" y="1427583"/>
            <a:ext cx="11271379" cy="5430417"/>
          </a:xfrm>
        </p:spPr>
        <p:txBody>
          <a:bodyPr>
            <a:noAutofit/>
          </a:bodyPr>
          <a:lstStyle/>
          <a:p>
            <a:r>
              <a:rPr lang="en-IN" sz="1800" dirty="0">
                <a:effectLst/>
                <a:latin typeface="Times New Roman" panose="02020603050405020304" pitchFamily="18" charset="0"/>
                <a:ea typeface="Calibri" panose="020F0502020204030204" pitchFamily="34" charset="0"/>
              </a:rPr>
              <a:t>It is established from this present study that the successful adoption of telemedicine in rural India rests on patient trust, perceived value, and service quality. It is basic common sense that for the establishment of patient trust, the technology should be reliable, communication be clear, and health expertise be beyond doubt. There is a need to improve perceived value by focusing on the issues of access, affordability, and quality of care through telemedicine services. Service quality encompasses not only technical reliability but also the competencies of the healthcare providers.</a:t>
            </a: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 policymakers and healthcare providers will have to adopt a multi-pronged approach: strengthening the technical infrastructure, training health professionals, educating the patients, and ensuring service quality. Further studies are required to understand the long-term impacts of telemedicine in rural India and the cultural and technological issues that govern adoption.</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sz="1600" dirty="0">
              <a:solidFill>
                <a:schemeClr val="tx1"/>
              </a:solidFill>
              <a:latin typeface="Times New Roman" pitchFamily="18" charset="0"/>
              <a:cs typeface="Times New Roman" pitchFamily="18" charset="0"/>
            </a:endParaRPr>
          </a:p>
        </p:txBody>
      </p:sp>
      <p:sp>
        <p:nvSpPr>
          <p:cNvPr id="2" name="Title 1"/>
          <p:cNvSpPr>
            <a:spLocks noGrp="1"/>
          </p:cNvSpPr>
          <p:nvPr>
            <p:ph type="title" idx="4294967295"/>
          </p:nvPr>
        </p:nvSpPr>
        <p:spPr>
          <a:xfrm>
            <a:off x="0" y="220663"/>
            <a:ext cx="11425238" cy="693737"/>
          </a:xfrm>
        </p:spPr>
        <p:txBody>
          <a:bodyPr>
            <a:normAutofit/>
          </a:bodyPr>
          <a:lstStyle/>
          <a:p>
            <a:pPr algn="ctr"/>
            <a:r>
              <a:rPr lang="en-US" sz="2800" u="sng" dirty="0">
                <a:solidFill>
                  <a:schemeClr val="tx1"/>
                </a:solidFill>
                <a:latin typeface="Times New Roman" pitchFamily="18" charset="0"/>
                <a:cs typeface="Times New Roman" pitchFamily="18" charset="0"/>
              </a:rPr>
              <a:t>Conclusion</a:t>
            </a:r>
          </a:p>
        </p:txBody>
      </p:sp>
    </p:spTree>
    <p:extLst>
      <p:ext uri="{BB962C8B-B14F-4D97-AF65-F5344CB8AC3E}">
        <p14:creationId xmlns:p14="http://schemas.microsoft.com/office/powerpoint/2010/main" val="5985503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0375E5-AEA3-0E53-D66C-983909A0BC19}"/>
              </a:ext>
            </a:extLst>
          </p:cNvPr>
          <p:cNvSpPr>
            <a:spLocks noGrp="1"/>
          </p:cNvSpPr>
          <p:nvPr>
            <p:ph type="title"/>
          </p:nvPr>
        </p:nvSpPr>
        <p:spPr>
          <a:xfrm>
            <a:off x="677334" y="139960"/>
            <a:ext cx="8596668" cy="606490"/>
          </a:xfrm>
        </p:spPr>
        <p:txBody>
          <a:bodyPr>
            <a:normAutofit/>
          </a:bodyPr>
          <a:lstStyle/>
          <a:p>
            <a:pPr algn="ctr"/>
            <a:r>
              <a:rPr lang="en-US" sz="2800" u="sng" dirty="0">
                <a:solidFill>
                  <a:schemeClr val="tx1"/>
                </a:solidFill>
                <a:latin typeface="Times New Roman" pitchFamily="18" charset="0"/>
                <a:cs typeface="Times New Roman" pitchFamily="18" charset="0"/>
              </a:rPr>
              <a:t>References</a:t>
            </a:r>
            <a:endParaRPr lang="en-IN" sz="2800" dirty="0"/>
          </a:p>
        </p:txBody>
      </p:sp>
      <p:sp>
        <p:nvSpPr>
          <p:cNvPr id="3" name="Content Placeholder 2">
            <a:extLst>
              <a:ext uri="{FF2B5EF4-FFF2-40B4-BE49-F238E27FC236}">
                <a16:creationId xmlns:a16="http://schemas.microsoft.com/office/drawing/2014/main" id="{531BF14D-3996-1EA8-207E-6787B6B4747B}"/>
              </a:ext>
            </a:extLst>
          </p:cNvPr>
          <p:cNvSpPr>
            <a:spLocks noGrp="1"/>
          </p:cNvSpPr>
          <p:nvPr>
            <p:ph idx="1"/>
          </p:nvPr>
        </p:nvSpPr>
        <p:spPr>
          <a:xfrm>
            <a:off x="1" y="746450"/>
            <a:ext cx="12045820" cy="6680717"/>
          </a:xfrm>
        </p:spPr>
        <p:txBody>
          <a:bodyPr>
            <a:noAutofit/>
          </a:bodyPr>
          <a:lstStyle/>
          <a:p>
            <a:pPr algn="just">
              <a:lnSpc>
                <a:spcPct val="170000"/>
              </a:lnSpc>
              <a:spcAft>
                <a:spcPts val="800"/>
              </a:spcAft>
            </a:pPr>
            <a:r>
              <a:rPr lang="en-IN" sz="14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Chowdhury, A. (2021). </a:t>
            </a:r>
            <a:r>
              <a:rPr lang="en-IN" sz="1400" i="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Determinants of telehealth adoption in the Indian healthcare domain: an exploratory study</a:t>
            </a:r>
            <a:r>
              <a:rPr lang="en-IN" sz="14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(Doctoral dissertation, University of Southern Queensland).</a:t>
            </a:r>
          </a:p>
          <a:p>
            <a:pPr algn="just">
              <a:lnSpc>
                <a:spcPct val="170000"/>
              </a:lnSpc>
              <a:spcAft>
                <a:spcPts val="800"/>
              </a:spcAft>
            </a:pPr>
            <a:r>
              <a:rPr lang="en-IN" sz="14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Eze, N., Mateus, C., &amp; Hashiguchi, T. (2020). Telemedicine in the OECD: An umbrella review of clinical and cost-effectiveness, patient experience and implementation. </a:t>
            </a:r>
            <a:r>
              <a:rPr lang="en-IN" sz="1400" kern="1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PLoS</a:t>
            </a:r>
            <a:r>
              <a:rPr lang="en-IN" sz="14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ONE, 15. </a:t>
            </a:r>
            <a:r>
              <a:rPr lang="en-IN" sz="1400" u="sng"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hlinkClick r:id="rId2">
                  <a:extLst>
                    <a:ext uri="{A12FA001-AC4F-418D-AE19-62706E023703}">
                      <ahyp:hlinkClr xmlns:ahyp="http://schemas.microsoft.com/office/drawing/2018/hyperlinkcolor" val="tx"/>
                    </a:ext>
                  </a:extLst>
                </a:hlinkClick>
              </a:rPr>
              <a:t>https://doi.org/10.1371/journal.pone.0237585</a:t>
            </a:r>
            <a:r>
              <a:rPr lang="en-IN" sz="14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t>
            </a:r>
          </a:p>
          <a:p>
            <a:pPr algn="just">
              <a:lnSpc>
                <a:spcPct val="170000"/>
              </a:lnSpc>
              <a:spcAft>
                <a:spcPts val="800"/>
              </a:spcAft>
            </a:pPr>
            <a:r>
              <a:rPr lang="en-IN" sz="1400" kern="1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Flodgren</a:t>
            </a:r>
            <a:r>
              <a:rPr lang="en-IN" sz="14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G., </a:t>
            </a:r>
            <a:r>
              <a:rPr lang="en-IN" sz="1400" kern="1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Rachas</a:t>
            </a:r>
            <a:r>
              <a:rPr lang="en-IN" sz="14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 Farmer, A., </a:t>
            </a:r>
            <a:r>
              <a:rPr lang="en-IN" sz="1400" kern="1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Inzitari</a:t>
            </a:r>
            <a:r>
              <a:rPr lang="en-IN" sz="14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M., &amp; Shepperd, S. (2015). Interactive telemedicine: effects on professional practice and health care outcomes.. The Cochrane database of systematic reviews, 9, CD002098 . </a:t>
            </a:r>
            <a:r>
              <a:rPr lang="en-IN" sz="1400" u="sng"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https://doi.org/10.1002/14651858.CD002098.pub2</a:t>
            </a:r>
            <a:r>
              <a:rPr lang="en-IN" sz="14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t>
            </a:r>
          </a:p>
          <a:p>
            <a:pPr algn="just">
              <a:lnSpc>
                <a:spcPct val="170000"/>
              </a:lnSpc>
              <a:spcAft>
                <a:spcPts val="800"/>
              </a:spcAft>
            </a:pPr>
            <a:r>
              <a:rPr lang="en-IN" sz="1400" kern="1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Flodgren</a:t>
            </a:r>
            <a:r>
              <a:rPr lang="en-IN" sz="14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G., </a:t>
            </a:r>
            <a:r>
              <a:rPr lang="en-IN" sz="1400" kern="1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Rachas</a:t>
            </a:r>
            <a:r>
              <a:rPr lang="en-IN" sz="14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 Farmer, A., </a:t>
            </a:r>
            <a:r>
              <a:rPr lang="en-IN" sz="1400" kern="1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Inzitari</a:t>
            </a:r>
            <a:r>
              <a:rPr lang="en-IN" sz="14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M., &amp; Shepperd, S. (2015). Interactive telemedicine: effects on professional practice and health care outcomes.. The Cochrane database of systematic reviews, 9, CD002098. </a:t>
            </a:r>
            <a:r>
              <a:rPr lang="en-IN" sz="1400" u="sng"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https://doi.org/10.1002/14651858.CD002098.pub2</a:t>
            </a:r>
            <a:r>
              <a:rPr lang="en-IN" sz="14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t>
            </a:r>
          </a:p>
          <a:p>
            <a:pPr algn="just">
              <a:lnSpc>
                <a:spcPct val="170000"/>
              </a:lnSpc>
              <a:spcAft>
                <a:spcPts val="800"/>
              </a:spcAft>
            </a:pPr>
            <a:r>
              <a:rPr lang="en-IN" sz="14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Han, H., &amp; Hyun, S. S. (2015). Customer retention in the medical tourism industry: Impact of quality, satisfaction, trust, and price reasonableness. </a:t>
            </a:r>
            <a:r>
              <a:rPr lang="en-IN" sz="1400" i="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Tourism management</a:t>
            </a:r>
            <a:r>
              <a:rPr lang="en-IN" sz="14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IN" sz="1400" i="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46</a:t>
            </a:r>
            <a:r>
              <a:rPr lang="en-IN" sz="14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20-29.</a:t>
            </a:r>
          </a:p>
          <a:p>
            <a:pPr algn="just">
              <a:lnSpc>
                <a:spcPct val="170000"/>
              </a:lnSpc>
              <a:spcAft>
                <a:spcPts val="800"/>
              </a:spcAft>
            </a:pPr>
            <a:r>
              <a:rPr lang="en-IN" sz="14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Holtz, B., Mitchell, K., </a:t>
            </a:r>
            <a:r>
              <a:rPr lang="en-IN" sz="1400" kern="1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Hirko</a:t>
            </a:r>
            <a:r>
              <a:rPr lang="en-IN" sz="14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K., &amp; Ford, S. (2022). Using the technology acceptance model to characterize barriers and opportunities of telemedicine in rural populations: survey and interview study. </a:t>
            </a:r>
            <a:r>
              <a:rPr lang="en-IN" sz="1400" i="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JMIR formative research</a:t>
            </a:r>
            <a:r>
              <a:rPr lang="en-IN" sz="14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IN" sz="1400" i="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6</a:t>
            </a:r>
            <a:r>
              <a:rPr lang="en-IN" sz="14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(4), e35130.</a:t>
            </a:r>
          </a:p>
          <a:p>
            <a:pPr algn="just">
              <a:lnSpc>
                <a:spcPct val="170000"/>
              </a:lnSpc>
              <a:spcAft>
                <a:spcPts val="800"/>
              </a:spcAft>
            </a:pPr>
            <a:r>
              <a:rPr lang="en-IN" sz="14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Kahn, J. M., Rak, K. J., </a:t>
            </a:r>
            <a:r>
              <a:rPr lang="en-IN" sz="1400" kern="1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Kuza</a:t>
            </a:r>
            <a:r>
              <a:rPr lang="en-IN" sz="14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C. C., Ashcraft, L. E., </a:t>
            </a:r>
            <a:r>
              <a:rPr lang="en-IN" sz="1400" kern="1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Barnato</a:t>
            </a:r>
            <a:r>
              <a:rPr lang="en-IN" sz="14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 E., Fleck, J. C., ... &amp; Angus, D. C. (2019). Determinants of intensive care unit telemedicine effectiveness. An ethnographic study. </a:t>
            </a:r>
            <a:r>
              <a:rPr lang="en-IN" sz="1400" i="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American Journal of Respiratory and Critical Care Medicine</a:t>
            </a:r>
            <a:r>
              <a:rPr lang="en-IN" sz="14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IN" sz="1400" i="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199</a:t>
            </a:r>
            <a:r>
              <a:rPr lang="en-IN" sz="14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(8), 970-979.</a:t>
            </a:r>
          </a:p>
          <a:p>
            <a:pPr algn="just">
              <a:lnSpc>
                <a:spcPct val="170000"/>
              </a:lnSpc>
              <a:spcAft>
                <a:spcPts val="800"/>
              </a:spcAft>
            </a:pPr>
            <a:r>
              <a:rPr lang="en-IN" sz="1400" kern="1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Kannoju</a:t>
            </a:r>
            <a:r>
              <a:rPr lang="en-IN" sz="14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P. K., Sridhar, K. V., &amp; Prasad, K. S. R. (2011, January). Design and Implementation of a Novel approach to implement Telemedicine in Rural India using advancements made in Communications and Information Technology. In </a:t>
            </a:r>
            <a:r>
              <a:rPr lang="en-IN" sz="1400" i="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2011 Second International Conference on Intelligent Systems, Modelling and Simulation</a:t>
            </a:r>
            <a:r>
              <a:rPr lang="en-IN" sz="14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(pp. 133-135). IEEE.</a:t>
            </a:r>
          </a:p>
          <a:p>
            <a:pPr algn="just">
              <a:lnSpc>
                <a:spcPct val="170000"/>
              </a:lnSpc>
              <a:spcAft>
                <a:spcPts val="800"/>
              </a:spcAft>
            </a:pPr>
            <a:r>
              <a:rPr lang="en-IN" sz="14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Kuen, L., </a:t>
            </a:r>
            <a:r>
              <a:rPr lang="en-IN" sz="1400" kern="1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Schürmann</a:t>
            </a:r>
            <a:r>
              <a:rPr lang="en-IN" sz="14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F., </a:t>
            </a:r>
            <a:r>
              <a:rPr lang="en-IN" sz="1400" kern="1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Westmattelmann</a:t>
            </a:r>
            <a:r>
              <a:rPr lang="en-IN" sz="14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D., Hartwig, S., </a:t>
            </a:r>
            <a:r>
              <a:rPr lang="en-IN" sz="1400" kern="1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Tzafrir</a:t>
            </a:r>
            <a:r>
              <a:rPr lang="en-IN" sz="14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S., &amp; </a:t>
            </a:r>
            <a:r>
              <a:rPr lang="en-IN" sz="1400" kern="1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Schewe</a:t>
            </a:r>
            <a:r>
              <a:rPr lang="en-IN" sz="14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G. (2023). Trust transfer effects and associated risks in telemedicine adoption. </a:t>
            </a:r>
            <a:r>
              <a:rPr lang="en-IN" sz="1400" i="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Electronic Markets</a:t>
            </a:r>
            <a:r>
              <a:rPr lang="en-IN" sz="14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IN" sz="1400" i="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33</a:t>
            </a:r>
            <a:r>
              <a:rPr lang="en-IN" sz="14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(1), 35.</a:t>
            </a:r>
          </a:p>
          <a:p>
            <a:pPr>
              <a:lnSpc>
                <a:spcPct val="170000"/>
              </a:lnSpc>
            </a:pPr>
            <a:endParaRPr lang="en-IN" sz="14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6492404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2253803"/>
            <a:ext cx="12192000" cy="923330"/>
          </a:xfrm>
          <a:prstGeom prst="rect">
            <a:avLst/>
          </a:prstGeom>
          <a:noFill/>
        </p:spPr>
        <p:txBody>
          <a:bodyPr wrap="square" rtlCol="0">
            <a:spAutoFit/>
          </a:bodyPr>
          <a:lstStyle/>
          <a:p>
            <a:pPr algn="ctr"/>
            <a:r>
              <a:rPr lang="en-US" sz="5400" b="1" dirty="0"/>
              <a:t>Thank You!</a:t>
            </a:r>
            <a:endParaRPr lang="en-IN" sz="5400" b="1" dirty="0"/>
          </a:p>
        </p:txBody>
      </p:sp>
    </p:spTree>
    <p:extLst>
      <p:ext uri="{BB962C8B-B14F-4D97-AF65-F5344CB8AC3E}">
        <p14:creationId xmlns:p14="http://schemas.microsoft.com/office/powerpoint/2010/main" val="235093119"/>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1225</TotalTime>
  <Words>2123</Words>
  <Application>Microsoft Office PowerPoint</Application>
  <PresentationFormat>Widescreen</PresentationFormat>
  <Paragraphs>85</Paragraphs>
  <Slides>15</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15</vt:i4>
      </vt:variant>
    </vt:vector>
  </HeadingPairs>
  <TitlesOfParts>
    <vt:vector size="22" baseType="lpstr">
      <vt:lpstr>Arial</vt:lpstr>
      <vt:lpstr>Calibri</vt:lpstr>
      <vt:lpstr>Symbol</vt:lpstr>
      <vt:lpstr>Times New Roman</vt:lpstr>
      <vt:lpstr>Trebuchet MS</vt:lpstr>
      <vt:lpstr>Wingdings 3</vt:lpstr>
      <vt:lpstr>Facet</vt:lpstr>
      <vt:lpstr>PowerPoint Presentation</vt:lpstr>
      <vt:lpstr>PowerPoint Presentation</vt:lpstr>
      <vt:lpstr>Introduction</vt:lpstr>
      <vt:lpstr>PowerPoint Presentation</vt:lpstr>
      <vt:lpstr>Objective of the Study</vt:lpstr>
      <vt:lpstr>Literature Review and hypothesis development</vt:lpstr>
      <vt:lpstr>PowerPoint Presentation</vt:lpstr>
      <vt:lpstr>PowerPoint Presentation</vt:lpstr>
      <vt:lpstr>PowerPoint Presentation</vt:lpstr>
      <vt:lpstr>PowerPoint Presentation</vt:lpstr>
      <vt:lpstr>PowerPoint Presentation</vt:lpstr>
      <vt:lpstr>PowerPoint Presentation</vt:lpstr>
      <vt:lpstr>Conclusion</vt:lpstr>
      <vt:lpstr>References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Monalisha Ganguly</dc:creator>
  <cp:lastModifiedBy>Monalisha Ganguly</cp:lastModifiedBy>
  <cp:revision>101</cp:revision>
  <dcterms:created xsi:type="dcterms:W3CDTF">2022-08-12T14:05:36Z</dcterms:created>
  <dcterms:modified xsi:type="dcterms:W3CDTF">2025-03-08T07:30:52Z</dcterms:modified>
</cp:coreProperties>
</file>