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51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C761286F-103E-4C49-8A87-0C3596226395}"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51C04C-682F-4482-B8F3-0E8C34D358F2}" type="slidenum">
              <a:rPr lang="en-IN" smtClean="0"/>
              <a:t>‹#›</a:t>
            </a:fld>
            <a:endParaRPr lang="en-IN"/>
          </a:p>
        </p:txBody>
      </p:sp>
    </p:spTree>
    <p:extLst>
      <p:ext uri="{BB962C8B-B14F-4D97-AF65-F5344CB8AC3E}">
        <p14:creationId xmlns:p14="http://schemas.microsoft.com/office/powerpoint/2010/main" val="32180350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C761286F-103E-4C49-8A87-0C3596226395}"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51C04C-682F-4482-B8F3-0E8C34D358F2}" type="slidenum">
              <a:rPr lang="en-IN" smtClean="0"/>
              <a:t>‹#›</a:t>
            </a:fld>
            <a:endParaRPr lang="en-IN"/>
          </a:p>
        </p:txBody>
      </p:sp>
    </p:spTree>
    <p:extLst>
      <p:ext uri="{BB962C8B-B14F-4D97-AF65-F5344CB8AC3E}">
        <p14:creationId xmlns:p14="http://schemas.microsoft.com/office/powerpoint/2010/main" val="4119568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1286F-103E-4C49-8A87-0C3596226395}"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51C04C-682F-4482-B8F3-0E8C34D358F2}" type="slidenum">
              <a:rPr lang="en-IN" smtClean="0"/>
              <a:t>‹#›</a:t>
            </a:fld>
            <a:endParaRPr lang="en-IN"/>
          </a:p>
        </p:txBody>
      </p:sp>
    </p:spTree>
    <p:extLst>
      <p:ext uri="{BB962C8B-B14F-4D97-AF65-F5344CB8AC3E}">
        <p14:creationId xmlns:p14="http://schemas.microsoft.com/office/powerpoint/2010/main" val="1584993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C761286F-103E-4C49-8A87-0C3596226395}" type="datetimeFigureOut">
              <a:rPr lang="en-IN" smtClean="0"/>
              <a:t>30-05-2025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51C04C-682F-4482-B8F3-0E8C34D358F2}" type="slidenum">
              <a:rPr lang="en-IN" smtClean="0"/>
              <a:t>‹#›</a:t>
            </a:fld>
            <a:endParaRPr lang="en-IN"/>
          </a:p>
        </p:txBody>
      </p:sp>
    </p:spTree>
    <p:extLst>
      <p:ext uri="{BB962C8B-B14F-4D97-AF65-F5344CB8AC3E}">
        <p14:creationId xmlns:p14="http://schemas.microsoft.com/office/powerpoint/2010/main" val="3264627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C761286F-103E-4C49-8A87-0C3596226395}" type="datetimeFigureOut">
              <a:rPr lang="en-IN" smtClean="0"/>
              <a:t>30-05-2025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D51C04C-682F-4482-B8F3-0E8C34D358F2}" type="slidenum">
              <a:rPr lang="en-IN" smtClean="0"/>
              <a:t>‹#›</a:t>
            </a:fld>
            <a:endParaRPr lang="en-IN"/>
          </a:p>
        </p:txBody>
      </p:sp>
    </p:spTree>
    <p:extLst>
      <p:ext uri="{BB962C8B-B14F-4D97-AF65-F5344CB8AC3E}">
        <p14:creationId xmlns:p14="http://schemas.microsoft.com/office/powerpoint/2010/main" val="2429278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C761286F-103E-4C49-8A87-0C3596226395}" type="datetimeFigureOut">
              <a:rPr lang="en-IN" smtClean="0"/>
              <a:t>30-05-2025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D51C04C-682F-4482-B8F3-0E8C34D358F2}" type="slidenum">
              <a:rPr lang="en-IN" smtClean="0"/>
              <a:t>‹#›</a:t>
            </a:fld>
            <a:endParaRPr lang="en-IN"/>
          </a:p>
        </p:txBody>
      </p:sp>
    </p:spTree>
    <p:extLst>
      <p:ext uri="{BB962C8B-B14F-4D97-AF65-F5344CB8AC3E}">
        <p14:creationId xmlns:p14="http://schemas.microsoft.com/office/powerpoint/2010/main" val="3025419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1286F-103E-4C49-8A87-0C3596226395}" type="datetimeFigureOut">
              <a:rPr lang="en-IN" smtClean="0"/>
              <a:t>30-05-2025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D51C04C-682F-4482-B8F3-0E8C34D358F2}" type="slidenum">
              <a:rPr lang="en-IN" smtClean="0"/>
              <a:t>‹#›</a:t>
            </a:fld>
            <a:endParaRPr lang="en-IN"/>
          </a:p>
        </p:txBody>
      </p:sp>
    </p:spTree>
    <p:extLst>
      <p:ext uri="{BB962C8B-B14F-4D97-AF65-F5344CB8AC3E}">
        <p14:creationId xmlns:p14="http://schemas.microsoft.com/office/powerpoint/2010/main" val="2950982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1286F-103E-4C49-8A87-0C3596226395}" type="datetimeFigureOut">
              <a:rPr lang="en-IN" smtClean="0"/>
              <a:t>30-05-2025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51C04C-682F-4482-B8F3-0E8C34D358F2}" type="slidenum">
              <a:rPr lang="en-IN" smtClean="0"/>
              <a:t>‹#›</a:t>
            </a:fld>
            <a:endParaRPr lang="en-IN"/>
          </a:p>
        </p:txBody>
      </p:sp>
    </p:spTree>
    <p:extLst>
      <p:ext uri="{BB962C8B-B14F-4D97-AF65-F5344CB8AC3E}">
        <p14:creationId xmlns:p14="http://schemas.microsoft.com/office/powerpoint/2010/main" val="215773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1286F-103E-4C49-8A87-0C3596226395}" type="datetimeFigureOut">
              <a:rPr lang="en-IN" smtClean="0"/>
              <a:t>30-05-2025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51C04C-682F-4482-B8F3-0E8C34D358F2}" type="slidenum">
              <a:rPr lang="en-IN" smtClean="0"/>
              <a:t>‹#›</a:t>
            </a:fld>
            <a:endParaRPr lang="en-IN"/>
          </a:p>
        </p:txBody>
      </p:sp>
    </p:spTree>
    <p:extLst>
      <p:ext uri="{BB962C8B-B14F-4D97-AF65-F5344CB8AC3E}">
        <p14:creationId xmlns:p14="http://schemas.microsoft.com/office/powerpoint/2010/main" val="1224542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C761286F-103E-4C49-8A87-0C3596226395}"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51C04C-682F-4482-B8F3-0E8C34D358F2}" type="slidenum">
              <a:rPr lang="en-IN" smtClean="0"/>
              <a:t>‹#›</a:t>
            </a:fld>
            <a:endParaRPr lang="en-IN"/>
          </a:p>
        </p:txBody>
      </p:sp>
    </p:spTree>
    <p:extLst>
      <p:ext uri="{BB962C8B-B14F-4D97-AF65-F5344CB8AC3E}">
        <p14:creationId xmlns:p14="http://schemas.microsoft.com/office/powerpoint/2010/main" val="1431929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C761286F-103E-4C49-8A87-0C3596226395}"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51C04C-682F-4482-B8F3-0E8C34D358F2}" type="slidenum">
              <a:rPr lang="en-IN" smtClean="0"/>
              <a:t>‹#›</a:t>
            </a:fld>
            <a:endParaRPr lang="en-IN"/>
          </a:p>
        </p:txBody>
      </p:sp>
    </p:spTree>
    <p:extLst>
      <p:ext uri="{BB962C8B-B14F-4D97-AF65-F5344CB8AC3E}">
        <p14:creationId xmlns:p14="http://schemas.microsoft.com/office/powerpoint/2010/main" val="262656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1286F-103E-4C49-8A87-0C3596226395}" type="datetimeFigureOut">
              <a:rPr lang="en-IN" smtClean="0"/>
              <a:t>30-05-2025</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51C04C-682F-4482-B8F3-0E8C34D358F2}" type="slidenum">
              <a:rPr lang="en-IN" smtClean="0"/>
              <a:t>‹#›</a:t>
            </a:fld>
            <a:endParaRPr lang="en-IN"/>
          </a:p>
        </p:txBody>
      </p:sp>
    </p:spTree>
    <p:extLst>
      <p:ext uri="{BB962C8B-B14F-4D97-AF65-F5344CB8AC3E}">
        <p14:creationId xmlns:p14="http://schemas.microsoft.com/office/powerpoint/2010/main" val="15264118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documents.worldbank.org/curated/en/203911468774312007/Kenya-Issues-and-options-in-the-energy-secto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284984"/>
            <a:ext cx="7772400" cy="1470025"/>
          </a:xfrm>
        </p:spPr>
        <p:txBody>
          <a:bodyPr>
            <a:normAutofit/>
          </a:bodyPr>
          <a:lstStyle/>
          <a:p>
            <a:r>
              <a:rPr lang="en-US" sz="1500" b="1" dirty="0" smtClean="0">
                <a:solidFill>
                  <a:srgbClr val="7030A0"/>
                </a:solidFill>
                <a:latin typeface="Times New Roman" panose="02020603050405020304" pitchFamily="18" charset="0"/>
                <a:cs typeface="Times New Roman" panose="02020603050405020304" pitchFamily="18" charset="0"/>
              </a:rPr>
              <a:t>Evaluation of Occupational Health and Safety Measures for Employees in Thermal Power Plants Utilizing Statistical Methods</a:t>
            </a:r>
            <a:endParaRPr lang="en-IN" sz="1500" b="1" dirty="0">
              <a:solidFill>
                <a:srgbClr val="7030A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244010" y="4509120"/>
            <a:ext cx="6400800" cy="864096"/>
          </a:xfrm>
        </p:spPr>
        <p:txBody>
          <a:bodyPr>
            <a:normAutofit/>
          </a:bodyPr>
          <a:lstStyle/>
          <a:p>
            <a:r>
              <a:rPr lang="en-IN" sz="1500" dirty="0" smtClean="0">
                <a:solidFill>
                  <a:srgbClr val="FF0000"/>
                </a:solidFill>
                <a:latin typeface="Times New Roman" panose="02020603050405020304" pitchFamily="18" charset="0"/>
                <a:cs typeface="Times New Roman" panose="02020603050405020304" pitchFamily="18" charset="0"/>
              </a:rPr>
              <a:t>Presented By</a:t>
            </a:r>
          </a:p>
          <a:p>
            <a:r>
              <a:rPr lang="en-IN" sz="1500" dirty="0" smtClean="0">
                <a:solidFill>
                  <a:srgbClr val="FF0000"/>
                </a:solidFill>
                <a:latin typeface="Times New Roman" panose="02020603050405020304" pitchFamily="18" charset="0"/>
                <a:cs typeface="Times New Roman" panose="02020603050405020304" pitchFamily="18" charset="0"/>
              </a:rPr>
              <a:t>SATISH KUMAR DUBEY</a:t>
            </a:r>
          </a:p>
          <a:p>
            <a:endParaRPr lang="en-IN" sz="1500" dirty="0">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04664"/>
            <a:ext cx="1371600" cy="1195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907704" y="679191"/>
            <a:ext cx="6768752" cy="646331"/>
          </a:xfrm>
          <a:prstGeom prst="rect">
            <a:avLst/>
          </a:prstGeom>
        </p:spPr>
        <p:txBody>
          <a:bodyPr wrap="square">
            <a:spAutoFit/>
          </a:bodyPr>
          <a:lstStyle/>
          <a:p>
            <a:pPr algn="ctr"/>
            <a:r>
              <a:rPr lang="en-IN" dirty="0" smtClean="0">
                <a:latin typeface="Times New Roman" panose="02020603050405020304" pitchFamily="18" charset="0"/>
                <a:cs typeface="Times New Roman" panose="02020603050405020304" pitchFamily="18" charset="0"/>
              </a:rPr>
              <a:t>RAJIV GANDHI PRODHYOGIKI VISHWAVIDHYALAY BHOPAL (M.P.)</a:t>
            </a:r>
            <a:endParaRPr lang="en-IN" dirty="0">
              <a:latin typeface="Times New Roman" panose="02020603050405020304" pitchFamily="18" charset="0"/>
              <a:cs typeface="Times New Roman" panose="02020603050405020304" pitchFamily="18" charset="0"/>
            </a:endParaRPr>
          </a:p>
        </p:txBody>
      </p:sp>
      <p:pic>
        <p:nvPicPr>
          <p:cNvPr id="6" name="Picture 5" descr="C:\Users\CED\Desktop\download.png"/>
          <p:cNvPicPr/>
          <p:nvPr/>
        </p:nvPicPr>
        <p:blipFill>
          <a:blip r:embed="rId3">
            <a:extLst>
              <a:ext uri="{28A0092B-C50C-407E-A947-70E740481C1C}">
                <a14:useLocalDpi xmlns:a14="http://schemas.microsoft.com/office/drawing/2010/main" val="0"/>
              </a:ext>
            </a:extLst>
          </a:blip>
          <a:srcRect/>
          <a:stretch>
            <a:fillRect/>
          </a:stretch>
        </p:blipFill>
        <p:spPr bwMode="auto">
          <a:xfrm>
            <a:off x="513244" y="1772816"/>
            <a:ext cx="1394460" cy="1371600"/>
          </a:xfrm>
          <a:prstGeom prst="rect">
            <a:avLst/>
          </a:prstGeom>
          <a:noFill/>
          <a:ln>
            <a:noFill/>
          </a:ln>
        </p:spPr>
      </p:pic>
      <p:sp>
        <p:nvSpPr>
          <p:cNvPr id="5" name="Rectangle 4"/>
          <p:cNvSpPr/>
          <p:nvPr/>
        </p:nvSpPr>
        <p:spPr>
          <a:xfrm>
            <a:off x="1979712" y="1761609"/>
            <a:ext cx="6696744" cy="1246495"/>
          </a:xfrm>
          <a:prstGeom prst="rect">
            <a:avLst/>
          </a:prstGeom>
        </p:spPr>
        <p:txBody>
          <a:bodyPr wrap="square">
            <a:spAutoFit/>
          </a:bodyPr>
          <a:lstStyle/>
          <a:p>
            <a:pPr algn="ctr"/>
            <a:r>
              <a:rPr lang="en-US" sz="1500" dirty="0" smtClean="0">
                <a:latin typeface="Times New Roman" panose="02020603050405020304" pitchFamily="18" charset="0"/>
                <a:cs typeface="Times New Roman" panose="02020603050405020304" pitchFamily="18" charset="0"/>
              </a:rPr>
              <a:t>IPS ACADEMY</a:t>
            </a:r>
          </a:p>
          <a:p>
            <a:pPr algn="ctr"/>
            <a:r>
              <a:rPr lang="en-US" sz="1500" dirty="0" smtClean="0">
                <a:latin typeface="Times New Roman" panose="02020603050405020304" pitchFamily="18" charset="0"/>
                <a:cs typeface="Times New Roman" panose="02020603050405020304" pitchFamily="18" charset="0"/>
              </a:rPr>
              <a:t>INSTITUTE OF ENGINEERING &amp; SCIENCE</a:t>
            </a:r>
          </a:p>
          <a:p>
            <a:pPr algn="ctr"/>
            <a:r>
              <a:rPr lang="en-US" sz="1500" dirty="0" smtClean="0">
                <a:latin typeface="Times New Roman" panose="02020603050405020304" pitchFamily="18" charset="0"/>
                <a:cs typeface="Times New Roman" panose="02020603050405020304" pitchFamily="18" charset="0"/>
              </a:rPr>
              <a:t>(A UGC Autonomous Institute, Affiliated to RGPV)</a:t>
            </a:r>
          </a:p>
          <a:p>
            <a:pPr algn="ctr"/>
            <a:r>
              <a:rPr lang="en-US" sz="1500" dirty="0" smtClean="0">
                <a:latin typeface="Times New Roman" panose="02020603050405020304" pitchFamily="18" charset="0"/>
                <a:cs typeface="Times New Roman" panose="02020603050405020304" pitchFamily="18" charset="0"/>
              </a:rPr>
              <a:t>FIRE TECHNOLOGY &amp; SAFETY ENGINEERING DEPARTMENT</a:t>
            </a:r>
          </a:p>
          <a:p>
            <a:pPr algn="ctr"/>
            <a:r>
              <a:rPr lang="en-US" sz="1500" dirty="0" smtClean="0">
                <a:latin typeface="Times New Roman" panose="02020603050405020304" pitchFamily="18" charset="0"/>
                <a:cs typeface="Times New Roman" panose="02020603050405020304" pitchFamily="18" charset="0"/>
              </a:rPr>
              <a:t>2024-25</a:t>
            </a:r>
            <a:endParaRPr lang="en-US" sz="1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32749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46050"/>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ABSTRACT</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67544" y="692696"/>
            <a:ext cx="8229600" cy="4525963"/>
          </a:xfrm>
        </p:spPr>
        <p:txBody>
          <a:bodyPr>
            <a:normAutofit fontScale="92500"/>
          </a:bodyPr>
          <a:lstStyle/>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Workplace health and safety are among the most vital assets for businesses, individuals, communities, and nations. As a result, Occupational Safety and Health (OHS) programs are crucial strategies within organizations to safeguard employee well-being and safety, which in turn enhances organizational productivity (WHO, 2013). </a:t>
            </a: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This study aimed to evaluate the influence of occupational health and safety practices on employee performance at a thermal power plant. The research was based on two theoretical frameworks: the goal-freedom alertness theory and the distractions theory. A descriptive research design was employed, focusing on some respondents from the thermal power plant. </a:t>
            </a: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Primary data were gathered using structured questionnaires through a drop-and-pick method. The questionnaires were divided into three sections: Section A gathered background information from respondents, Section B focused on occupational health and safety practices, and Section C assessed employee performance. The data collected were analyzed using descriptive statistics, including means and standard deviations, with the assistance of the Statistical Package for the Social Sciences (SPSS) version 22. Inferential statistics were performed through regression analysis to evaluate the impact of OHS on employee performance.</a:t>
            </a: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 The results revealed that Occupational Health and Safety Practices (OHSP) have a significant effect on employee performance at the thermal power plant, as indicated by a p-value of 0.000 at a 95 percent confidence level. This suggests that the model utilized in this study was significant. Consequently, the study recommends that the thermal power plant should invest in and enhance OHSP across all organizational dimensions to achieve better employee performance.</a:t>
            </a: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Keyword: Occupational Health and Safety (OHS), Employee Performance, Thermal Power Plant, Workplace Safety</a:t>
            </a:r>
          </a:p>
          <a:p>
            <a:pPr marL="0" indent="0" algn="just">
              <a:lnSpc>
                <a:spcPct val="150000"/>
              </a:lnSpc>
              <a:buNone/>
            </a:pPr>
            <a:endParaRPr lang="en-IN"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15554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46050"/>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INTRODUCTION</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620688"/>
            <a:ext cx="8640960" cy="6048672"/>
          </a:xfrm>
        </p:spPr>
        <p:txBody>
          <a:bodyPr>
            <a:noAutofit/>
          </a:bodyPr>
          <a:lstStyle/>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Organizations have both ethical and legal obligations to establish safe and healthy workplaces that promote the overall welfare of their employees. The execution of health and safety initiatives differs according to factors such as the size of the organization, its geographical location, the demographics of its workforce, and the specific nature of the work performed.</a:t>
            </a: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 In this regard, occupational health aims to improve working conditions within the organizational framework (</a:t>
            </a:r>
            <a:r>
              <a:rPr lang="en-US" sz="1200" dirty="0" err="1" smtClean="0">
                <a:latin typeface="Times New Roman" panose="02020603050405020304" pitchFamily="18" charset="0"/>
                <a:cs typeface="Times New Roman" panose="02020603050405020304" pitchFamily="18" charset="0"/>
              </a:rPr>
              <a:t>Dyck</a:t>
            </a:r>
            <a:r>
              <a:rPr lang="en-US" sz="1200" dirty="0" smtClean="0">
                <a:latin typeface="Times New Roman" panose="02020603050405020304" pitchFamily="18" charset="0"/>
                <a:cs typeface="Times New Roman" panose="02020603050405020304" pitchFamily="18" charset="0"/>
              </a:rPr>
              <a:t>, 2015). </a:t>
            </a:r>
            <a:r>
              <a:rPr lang="en-US" sz="1200" dirty="0" err="1" smtClean="0">
                <a:latin typeface="Times New Roman" panose="02020603050405020304" pitchFamily="18" charset="0"/>
                <a:cs typeface="Times New Roman" panose="02020603050405020304" pitchFamily="18" charset="0"/>
              </a:rPr>
              <a:t>Taderera</a:t>
            </a:r>
            <a:r>
              <a:rPr lang="en-US" sz="1200" dirty="0" smtClean="0">
                <a:latin typeface="Times New Roman" panose="02020603050405020304" pitchFamily="18" charset="0"/>
                <a:cs typeface="Times New Roman" panose="02020603050405020304" pitchFamily="18" charset="0"/>
              </a:rPr>
              <a:t> (2012) asserts that occupational health is primarily focused on fostering and sustaining optimal levels of physical, social, and mental well-being among employees in their respective roles. </a:t>
            </a: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Considering the substantial losses and challenges posed by occupational health issues and diseases across various industries, it is essential to acknowledge that occupational safety and health (OSH) has become a key priority for numerous organizations. This emphasis is propelled by the increasing frequency of workplace accidents and fatalities (World Health Organization, 2002). Naidoo and Willis (2012) outline several benefits that organizations can derive from promoting employee health and safety in the workplace. </a:t>
            </a: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These advantages encompass improved employee performance and productivity, heightened motivation and job satisfaction, a better corporate reputation, and decreased employee turnover rates. The implementation of safety protocols within organizations is crucial for accident prevention, thereby ensuring a more efficient workflow, which is vital for enhancing both productivity and employee morale. Boyd (2013) argues that enhanced employee performance can contribute to greater organizational effectiveness.</a:t>
            </a: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 Furthermore, Boyd (2013) points out various positive results of a safe and healthy work environment, including reduced medical and insurance costs, lower employee compensation rates, and diminished direct payments that may result from disruptions in certain operational processes. Occupational Health and Safety (OHS), as defined by Amazon (2014), represents a multidisciplinary area that examines workplace interactions within organizations. Mejia (2013) highlights that Occupational Health focuses on health challenges arising from diverse working conditions and environments, which can accumulate and ultimately jeopardize employee well-being.</a:t>
            </a:r>
          </a:p>
        </p:txBody>
      </p:sp>
    </p:spTree>
    <p:extLst>
      <p:ext uri="{BB962C8B-B14F-4D97-AF65-F5344CB8AC3E}">
        <p14:creationId xmlns:p14="http://schemas.microsoft.com/office/powerpoint/2010/main" val="936575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46050"/>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INTRODUCTION</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620688"/>
            <a:ext cx="8784976" cy="5904656"/>
          </a:xfrm>
        </p:spPr>
        <p:txBody>
          <a:bodyPr>
            <a:normAutofit/>
          </a:bodyPr>
          <a:lstStyle/>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Additionally, </a:t>
            </a:r>
            <a:r>
              <a:rPr lang="en-US" sz="1200" dirty="0" err="1" smtClean="0">
                <a:latin typeface="Times New Roman" panose="02020603050405020304" pitchFamily="18" charset="0"/>
                <a:cs typeface="Times New Roman" panose="02020603050405020304" pitchFamily="18" charset="0"/>
              </a:rPr>
              <a:t>Nutbeam</a:t>
            </a:r>
            <a:r>
              <a:rPr lang="en-US" sz="1200" dirty="0" smtClean="0">
                <a:latin typeface="Times New Roman" panose="02020603050405020304" pitchFamily="18" charset="0"/>
                <a:cs typeface="Times New Roman" panose="02020603050405020304" pitchFamily="18" charset="0"/>
              </a:rPr>
              <a:t> (2013) emphasizes the importance of recognizing that occupational safety aims to prevent workplace accidents and minimize health-related incidents that may pose immediate threats to employees. Mejia (2013) further notes that Occupational Safety and Health (OSH) encompasses a broad spectrum of workplace factors, primarily concentrating on the emotional and physical welfare of employees, thereby underscoring its importance. </a:t>
            </a: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Effective management of workplace health and safety requires initiatives to reduce the frequency of job-related injuries and accidents. Health and safety are regarded as advantageous elements that acknowledge both the social and personal resources of an organization, alongside its physical capabilities. In this regard, Raphael, Brown, Renwick, and </a:t>
            </a:r>
            <a:r>
              <a:rPr lang="en-US" sz="1200" dirty="0" err="1" smtClean="0">
                <a:latin typeface="Times New Roman" panose="02020603050405020304" pitchFamily="18" charset="0"/>
                <a:cs typeface="Times New Roman" panose="02020603050405020304" pitchFamily="18" charset="0"/>
              </a:rPr>
              <a:t>Rootman</a:t>
            </a:r>
            <a:r>
              <a:rPr lang="en-US" sz="1200" dirty="0" smtClean="0">
                <a:latin typeface="Times New Roman" panose="02020603050405020304" pitchFamily="18" charset="0"/>
                <a:cs typeface="Times New Roman" panose="02020603050405020304" pitchFamily="18" charset="0"/>
              </a:rPr>
              <a:t> (2014) elaborate that OSH is perceived as the ability to ensure that an organization’s goals are clearly defined and accomplished by addressing the personal needs of employees in their everyday lives.</a:t>
            </a: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Cassio (2014) posits that employee performance is determined by the quantifiable results obtained from various tasks or activities within a specified timeframe. Furthermore, </a:t>
            </a:r>
            <a:r>
              <a:rPr lang="en-US" sz="1200" dirty="0" err="1" smtClean="0">
                <a:latin typeface="Times New Roman" panose="02020603050405020304" pitchFamily="18" charset="0"/>
                <a:cs typeface="Times New Roman" panose="02020603050405020304" pitchFamily="18" charset="0"/>
              </a:rPr>
              <a:t>Bernadin</a:t>
            </a:r>
            <a:r>
              <a:rPr lang="en-US" sz="1200" dirty="0" smtClean="0">
                <a:latin typeface="Times New Roman" panose="02020603050405020304" pitchFamily="18" charset="0"/>
                <a:cs typeface="Times New Roman" panose="02020603050405020304" pitchFamily="18" charset="0"/>
              </a:rPr>
              <a:t> (2012) describes employee performance as a set of behaviors that correspond with the goals of the organization or its specific departments where employees are involved. In contrast, Cassio (2014) highlights that employee performance entails nurturing a cooperative workforce that understands the organizational objectives that must be fulfilled. </a:t>
            </a: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In recent years, many organizations have aimed to develop a culture focused on performance, which primarily includes the adoption of various strategies to improve individual contributions to the overall success of the organization (</a:t>
            </a:r>
            <a:r>
              <a:rPr lang="en-US" sz="1200" dirty="0" err="1" smtClean="0">
                <a:latin typeface="Times New Roman" panose="02020603050405020304" pitchFamily="18" charset="0"/>
                <a:cs typeface="Times New Roman" panose="02020603050405020304" pitchFamily="18" charset="0"/>
              </a:rPr>
              <a:t>Dessler</a:t>
            </a:r>
            <a:r>
              <a:rPr lang="en-US" sz="1200" dirty="0" smtClean="0">
                <a:latin typeface="Times New Roman" panose="02020603050405020304" pitchFamily="18" charset="0"/>
                <a:cs typeface="Times New Roman" panose="02020603050405020304" pitchFamily="18" charset="0"/>
              </a:rPr>
              <a:t>, 2014). As a result, the human resources department is responsible for ensuring employee health and safety, with the goal of motivating them, enhancing their performance, and increasing job satisfaction. Gilley et al. (2013) contend that organizations must improve their performance by incorporating workplace safety and health standards, which are crucial for achieving this goal. The objective of this research was to evaluate the influence of occupational health and safety practices on employee performance within a thermal power plant.</a:t>
            </a:r>
          </a:p>
          <a:p>
            <a:pPr algn="just"/>
            <a:endParaRPr lang="en-IN"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37237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LITERATURE REVIEW</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764704"/>
            <a:ext cx="8517632" cy="5832648"/>
          </a:xfrm>
        </p:spPr>
        <p:txBody>
          <a:bodyPr>
            <a:normAutofit/>
          </a:bodyPr>
          <a:lstStyle/>
          <a:p>
            <a:pPr algn="just">
              <a:lnSpc>
                <a:spcPct val="150000"/>
              </a:lnSpc>
              <a:buFont typeface="Wingdings" panose="05000000000000000000" pitchFamily="2" charset="2"/>
              <a:buChar char="Ø"/>
            </a:pPr>
            <a:r>
              <a:rPr lang="en-US" sz="1200" dirty="0">
                <a:latin typeface="Times New Roman" panose="02020603050405020304" pitchFamily="18" charset="0"/>
                <a:cs typeface="Times New Roman" panose="02020603050405020304" pitchFamily="18" charset="0"/>
              </a:rPr>
              <a:t>The Goal-Freedom Alertness Theory, introduced by Kerr in 1954, offers an in-depth perspective on how psychologically rewarding work environments can lead to safe work performance. It highlights that employees are more inclined to maintain safety in a positive workplace when managers and supervisors actively strive to reduce accidents, hazards, and illnesses. This theory posits that organizations that promote safe working conditions and provide increased autonomy are essential for establishing realistic and achievable goals, which subsequently improves performance quality. It emphasizes the necessity for managers to motivate their employees to undertake tasks that are feasible by enhancing their skills in problem-solving, vigilance, and proactive identification of issues </a:t>
            </a:r>
            <a:r>
              <a:rPr lang="en-US" sz="1200" b="1" dirty="0">
                <a:latin typeface="Times New Roman" panose="02020603050405020304" pitchFamily="18" charset="0"/>
                <a:cs typeface="Times New Roman" panose="02020603050405020304" pitchFamily="18" charset="0"/>
              </a:rPr>
              <a:t>(Clement, 2012). </a:t>
            </a:r>
            <a:endParaRPr lang="en-US" sz="1200" b="1"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Additionally</a:t>
            </a:r>
            <a:r>
              <a:rPr lang="en-US" sz="1200" dirty="0">
                <a:latin typeface="Times New Roman" panose="02020603050405020304" pitchFamily="18" charset="0"/>
                <a:cs typeface="Times New Roman" panose="02020603050405020304" pitchFamily="18" charset="0"/>
              </a:rPr>
              <a:t>, the theory indicates that the psychological dimensions of the work environment must also cater to the emotional needs of employees to sustain their alertness, thus minimizing accidents and improving both safety and overall organizational effectiveness. The Distractions Theory, introduced by </a:t>
            </a:r>
            <a:r>
              <a:rPr lang="en-US" sz="1200" dirty="0" err="1">
                <a:latin typeface="Times New Roman" panose="02020603050405020304" pitchFamily="18" charset="0"/>
                <a:cs typeface="Times New Roman" panose="02020603050405020304" pitchFamily="18" charset="0"/>
              </a:rPr>
              <a:t>Hinze</a:t>
            </a:r>
            <a:r>
              <a:rPr lang="en-US" sz="1200" dirty="0">
                <a:latin typeface="Times New Roman" panose="02020603050405020304" pitchFamily="18" charset="0"/>
                <a:cs typeface="Times New Roman" panose="02020603050405020304" pitchFamily="18" charset="0"/>
              </a:rPr>
              <a:t> in 1997, asserts that employee safety and health are affected by situational elements that can be analyzed from two different perspectives. The first perspective examines hazards stemming from unsafe physical environments, while the second considers the distractions that employees face from matters unrelated to their immediate tasks </a:t>
            </a:r>
            <a:r>
              <a:rPr lang="en-US" sz="1200" b="1" dirty="0">
                <a:latin typeface="Times New Roman" panose="02020603050405020304" pitchFamily="18" charset="0"/>
                <a:cs typeface="Times New Roman" panose="02020603050405020304" pitchFamily="18" charset="0"/>
              </a:rPr>
              <a:t>(Clement, 2012). </a:t>
            </a:r>
            <a:endParaRPr lang="en-US" sz="1200" b="1"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This </a:t>
            </a:r>
            <a:r>
              <a:rPr lang="en-US" sz="1200" dirty="0">
                <a:latin typeface="Times New Roman" panose="02020603050405020304" pitchFamily="18" charset="0"/>
                <a:cs typeface="Times New Roman" panose="02020603050405020304" pitchFamily="18" charset="0"/>
              </a:rPr>
              <a:t>theory highlights the importance of identifying hazards as a key component in the successful implementation of strategies aimed at preventing accidents and injuries. However, research shows that workers often fail to notice a considerable number of hazards in their workplace. In this regard</a:t>
            </a:r>
            <a:r>
              <a:rPr lang="en-US" sz="1200" b="1" dirty="0">
                <a:latin typeface="Times New Roman" panose="02020603050405020304" pitchFamily="18" charset="0"/>
                <a:cs typeface="Times New Roman" panose="02020603050405020304" pitchFamily="18" charset="0"/>
              </a:rPr>
              <a:t>, Ayers (2016) </a:t>
            </a:r>
            <a:r>
              <a:rPr lang="en-US" sz="1200" dirty="0">
                <a:latin typeface="Times New Roman" panose="02020603050405020304" pitchFamily="18" charset="0"/>
                <a:cs typeface="Times New Roman" panose="02020603050405020304" pitchFamily="18" charset="0"/>
              </a:rPr>
              <a:t>contends that it is vital for employers to comprehend the factors that affect hazard recognition and employee performance as a fundamental approach to improving safety outcomes. </a:t>
            </a:r>
            <a:endParaRPr lang="en-US" sz="1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7611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LITERATURE REVIEW</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764704"/>
            <a:ext cx="8517632" cy="5832648"/>
          </a:xfrm>
        </p:spPr>
        <p:txBody>
          <a:bodyPr>
            <a:normAutofit lnSpcReduction="10000"/>
          </a:bodyPr>
          <a:lstStyle/>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Given </a:t>
            </a:r>
            <a:r>
              <a:rPr lang="en-US" sz="1200" dirty="0">
                <a:latin typeface="Times New Roman" panose="02020603050405020304" pitchFamily="18" charset="0"/>
                <a:cs typeface="Times New Roman" panose="02020603050405020304" pitchFamily="18" charset="0"/>
              </a:rPr>
              <a:t>the complex, distinctive, and constantly evolving nature of operations in organizations such as thermal power plants, studies have provided anecdotal evidence indicating that distractions can adversely affect employee performance, resulting in negative safety outcomes, including injuries. According to </a:t>
            </a:r>
            <a:r>
              <a:rPr lang="en-US" sz="1200" b="1" dirty="0" err="1">
                <a:latin typeface="Times New Roman" panose="02020603050405020304" pitchFamily="18" charset="0"/>
                <a:cs typeface="Times New Roman" panose="02020603050405020304" pitchFamily="18" charset="0"/>
              </a:rPr>
              <a:t>Hinze's</a:t>
            </a:r>
            <a:r>
              <a:rPr lang="en-US" sz="1200" dirty="0">
                <a:latin typeface="Times New Roman" panose="02020603050405020304" pitchFamily="18" charset="0"/>
                <a:cs typeface="Times New Roman" panose="02020603050405020304" pitchFamily="18" charset="0"/>
              </a:rPr>
              <a:t> theory, employees face an increased risk of accidents when they are sidetracked by various factors. It is crucial to acknowledge that a major drawback of this theory is its insufficient empirical validation, which accounts for the lack of revisions intended to improve this theoretical model. On the other hand, a significant advantage of the theory lies in its capacity to address the distracting and widespread stimuli that largely lead to accidents in organizations </a:t>
            </a:r>
            <a:r>
              <a:rPr lang="en-US" sz="1200" b="1" dirty="0">
                <a:latin typeface="Times New Roman" panose="02020603050405020304" pitchFamily="18" charset="0"/>
                <a:cs typeface="Times New Roman" panose="02020603050405020304" pitchFamily="18" charset="0"/>
              </a:rPr>
              <a:t>(Ayers, 2016). </a:t>
            </a:r>
            <a:endParaRPr lang="en-US" sz="1200" b="1"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In </a:t>
            </a:r>
            <a:r>
              <a:rPr lang="en-US" sz="1200" dirty="0">
                <a:latin typeface="Times New Roman" panose="02020603050405020304" pitchFamily="18" charset="0"/>
                <a:cs typeface="Times New Roman" panose="02020603050405020304" pitchFamily="18" charset="0"/>
              </a:rPr>
              <a:t>this regard, the theory advocates for the establishment of safe and unobstructed work environments, initiatives that not only decrease the incidence of accidents but also boost employee performance. 2.3 Occupational Health and Safety Practices This code of practice forms the basis for the implementation of an Occupational Health and Safety (OHS) Program within an organization and can support management throughout the development process. </a:t>
            </a:r>
            <a:endParaRPr lang="en-US" sz="1200"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According </a:t>
            </a:r>
            <a:r>
              <a:rPr lang="en-US" sz="1200" dirty="0">
                <a:latin typeface="Times New Roman" panose="02020603050405020304" pitchFamily="18" charset="0"/>
                <a:cs typeface="Times New Roman" panose="02020603050405020304" pitchFamily="18" charset="0"/>
              </a:rPr>
              <a:t>to the </a:t>
            </a:r>
            <a:r>
              <a:rPr lang="en-US" sz="1200" b="1" dirty="0">
                <a:latin typeface="Times New Roman" panose="02020603050405020304" pitchFamily="18" charset="0"/>
                <a:cs typeface="Times New Roman" panose="02020603050405020304" pitchFamily="18" charset="0"/>
              </a:rPr>
              <a:t>Workers’ Safety and Compensation Commission (2017), </a:t>
            </a:r>
            <a:r>
              <a:rPr lang="en-US" sz="1200" dirty="0">
                <a:latin typeface="Times New Roman" panose="02020603050405020304" pitchFamily="18" charset="0"/>
                <a:cs typeface="Times New Roman" panose="02020603050405020304" pitchFamily="18" charset="0"/>
              </a:rPr>
              <a:t>OHS practices are vital for employers with twenty or more employees. An OHS practice encompasses the formulation, execution, and documentation of policies and procedures aimed at managing OHS within the organization. To effectively oversee OHS, various practices must be embraced, including occupational health and safety surveillance, safety committees, employee assistance programs, employee wellness initiatives, health and safety policies, health inspections, employee training on OHS, and health and safety audits. The initial practice is OHS Surveillance, which entails methods for detecting occupational hazards and health-related concerns. This includes environmental assessments, medical surveillance, biological monitoring, and epidemiological techniques </a:t>
            </a:r>
            <a:r>
              <a:rPr lang="en-US" sz="1200" b="1" dirty="0">
                <a:latin typeface="Times New Roman" panose="02020603050405020304" pitchFamily="18" charset="0"/>
                <a:cs typeface="Times New Roman" panose="02020603050405020304" pitchFamily="18" charset="0"/>
              </a:rPr>
              <a:t>(Price, 2007). </a:t>
            </a:r>
            <a:endParaRPr lang="en-US" sz="1200" b="1"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Organizations </a:t>
            </a:r>
            <a:r>
              <a:rPr lang="en-US" sz="1200" dirty="0">
                <a:latin typeface="Times New Roman" panose="02020603050405020304" pitchFamily="18" charset="0"/>
                <a:cs typeface="Times New Roman" panose="02020603050405020304" pitchFamily="18" charset="0"/>
              </a:rPr>
              <a:t>should establish systematic monitoring of safety and health conditions in the workplace, which involves scrutinizing work practices and environmental factors that may impact employee health. These surveillance programs also include monitoring workers for potential hazards </a:t>
            </a:r>
            <a:r>
              <a:rPr lang="en-US" sz="1200" b="1" dirty="0">
                <a:latin typeface="Times New Roman" panose="02020603050405020304" pitchFamily="18" charset="0"/>
                <a:cs typeface="Times New Roman" panose="02020603050405020304" pitchFamily="18" charset="0"/>
              </a:rPr>
              <a:t>(ILO, 2015).</a:t>
            </a:r>
            <a:endParaRPr lang="en-IN" sz="1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7571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METHODOLOGY</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692696"/>
            <a:ext cx="8784976" cy="5904656"/>
          </a:xfrm>
        </p:spPr>
        <p:txBody>
          <a:bodyPr>
            <a:normAutofit/>
          </a:bodyPr>
          <a:lstStyle/>
          <a:p>
            <a:pPr algn="just">
              <a:lnSpc>
                <a:spcPct val="150000"/>
              </a:lnSpc>
              <a:buFont typeface="Wingdings" panose="05000000000000000000" pitchFamily="2" charset="2"/>
              <a:buChar char="Ø"/>
            </a:pPr>
            <a:r>
              <a:rPr lang="en-US" sz="1200" b="1" dirty="0" smtClean="0">
                <a:latin typeface="Times New Roman" panose="02020603050405020304" pitchFamily="18" charset="0"/>
                <a:cs typeface="Times New Roman" panose="02020603050405020304" pitchFamily="18" charset="0"/>
              </a:rPr>
              <a:t>Research </a:t>
            </a:r>
            <a:r>
              <a:rPr lang="en-US" sz="1200" b="1" dirty="0">
                <a:latin typeface="Times New Roman" panose="02020603050405020304" pitchFamily="18" charset="0"/>
                <a:cs typeface="Times New Roman" panose="02020603050405020304" pitchFamily="18" charset="0"/>
              </a:rPr>
              <a:t>Design: </a:t>
            </a:r>
            <a:r>
              <a:rPr lang="en-US" sz="1200" dirty="0">
                <a:latin typeface="Times New Roman" panose="02020603050405020304" pitchFamily="18" charset="0"/>
                <a:cs typeface="Times New Roman" panose="02020603050405020304" pitchFamily="18" charset="0"/>
              </a:rPr>
              <a:t>As stated by Creswell and Clark (2012), research design functions as a systematic framework or blueprint that directs the gathering and examination of data. The current study utilized a descriptive research design, which necessitates that the researcher observe and document a phenomenon along with its features (Umar, 2008). This method was selected because it allowed the researcher to accurately portray the data and characteristics associated with the population and phenomenon being </a:t>
            </a:r>
            <a:r>
              <a:rPr lang="en-US" sz="1200" dirty="0" smtClean="0">
                <a:latin typeface="Times New Roman" panose="02020603050405020304" pitchFamily="18" charset="0"/>
                <a:cs typeface="Times New Roman" panose="02020603050405020304" pitchFamily="18" charset="0"/>
              </a:rPr>
              <a:t>studied.</a:t>
            </a:r>
          </a:p>
          <a:p>
            <a:pPr algn="just">
              <a:lnSpc>
                <a:spcPct val="150000"/>
              </a:lnSpc>
              <a:buFont typeface="Wingdings" panose="05000000000000000000" pitchFamily="2" charset="2"/>
              <a:buChar char="Ø"/>
            </a:pPr>
            <a:r>
              <a:rPr lang="en-US" sz="1200" b="1" dirty="0" smtClean="0">
                <a:latin typeface="Times New Roman" panose="02020603050405020304" pitchFamily="18" charset="0"/>
                <a:cs typeface="Times New Roman" panose="02020603050405020304" pitchFamily="18" charset="0"/>
              </a:rPr>
              <a:t>Population </a:t>
            </a:r>
            <a:r>
              <a:rPr lang="en-US" sz="1200" b="1" dirty="0">
                <a:latin typeface="Times New Roman" panose="02020603050405020304" pitchFamily="18" charset="0"/>
                <a:cs typeface="Times New Roman" panose="02020603050405020304" pitchFamily="18" charset="0"/>
              </a:rPr>
              <a:t>of the Study: </a:t>
            </a:r>
            <a:r>
              <a:rPr lang="en-US" sz="1200" dirty="0">
                <a:latin typeface="Times New Roman" panose="02020603050405020304" pitchFamily="18" charset="0"/>
                <a:cs typeface="Times New Roman" panose="02020603050405020304" pitchFamily="18" charset="0"/>
              </a:rPr>
              <a:t>According to Patton (2012), the population of a study comprises a collection of events, services, groups of items, elements, and individuals being examined. This particular study focused on all employees of a thermal power plant</a:t>
            </a:r>
            <a:r>
              <a:rPr lang="en-US" sz="1200" dirty="0" smtClean="0">
                <a:latin typeface="Times New Roman" panose="02020603050405020304" pitchFamily="18" charset="0"/>
                <a:cs typeface="Times New Roman" panose="02020603050405020304" pitchFamily="18" charset="0"/>
              </a:rPr>
              <a:t>.</a:t>
            </a:r>
          </a:p>
          <a:p>
            <a:pPr algn="just">
              <a:lnSpc>
                <a:spcPct val="150000"/>
              </a:lnSpc>
              <a:buFont typeface="Wingdings" panose="05000000000000000000" pitchFamily="2" charset="2"/>
              <a:buChar char="Ø"/>
            </a:pPr>
            <a:r>
              <a:rPr lang="en-US" sz="1200" b="1" dirty="0" smtClean="0">
                <a:latin typeface="Times New Roman" panose="02020603050405020304" pitchFamily="18" charset="0"/>
                <a:cs typeface="Times New Roman" panose="02020603050405020304" pitchFamily="18" charset="0"/>
              </a:rPr>
              <a:t>Sample </a:t>
            </a:r>
            <a:r>
              <a:rPr lang="en-US" sz="1200" b="1" dirty="0">
                <a:latin typeface="Times New Roman" panose="02020603050405020304" pitchFamily="18" charset="0"/>
                <a:cs typeface="Times New Roman" panose="02020603050405020304" pitchFamily="18" charset="0"/>
              </a:rPr>
              <a:t>design: </a:t>
            </a:r>
            <a:r>
              <a:rPr lang="en-US" sz="1200" dirty="0">
                <a:latin typeface="Times New Roman" panose="02020603050405020304" pitchFamily="18" charset="0"/>
                <a:cs typeface="Times New Roman" panose="02020603050405020304" pitchFamily="18" charset="0"/>
              </a:rPr>
              <a:t>According to </a:t>
            </a:r>
            <a:r>
              <a:rPr lang="en-US" sz="1200" dirty="0" err="1">
                <a:latin typeface="Times New Roman" panose="02020603050405020304" pitchFamily="18" charset="0"/>
                <a:cs typeface="Times New Roman" panose="02020603050405020304" pitchFamily="18" charset="0"/>
              </a:rPr>
              <a:t>Mugenda</a:t>
            </a:r>
            <a:r>
              <a:rPr lang="en-US" sz="1200" dirty="0">
                <a:latin typeface="Times New Roman" panose="02020603050405020304" pitchFamily="18" charset="0"/>
                <a:cs typeface="Times New Roman" panose="02020603050405020304" pitchFamily="18" charset="0"/>
              </a:rPr>
              <a:t> (2008), a sample size refers to a small group or sub-group selected from the overall population. The stratified random sampling method was employed, categorizing employees into their respective departments</a:t>
            </a:r>
            <a:r>
              <a:rPr lang="en-US" sz="1200" dirty="0" smtClean="0">
                <a:latin typeface="Times New Roman" panose="02020603050405020304" pitchFamily="18" charset="0"/>
                <a:cs typeface="Times New Roman" panose="02020603050405020304" pitchFamily="18" charset="0"/>
              </a:rPr>
              <a:t>.</a:t>
            </a:r>
            <a:endParaRPr lang="en-IN" sz="1200"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b="1" dirty="0" smtClean="0">
                <a:latin typeface="Times New Roman" panose="02020603050405020304" pitchFamily="18" charset="0"/>
                <a:cs typeface="Times New Roman" panose="02020603050405020304" pitchFamily="18" charset="0"/>
              </a:rPr>
              <a:t>Data </a:t>
            </a:r>
            <a:r>
              <a:rPr lang="en-US" sz="1200" b="1" dirty="0">
                <a:latin typeface="Times New Roman" panose="02020603050405020304" pitchFamily="18" charset="0"/>
                <a:cs typeface="Times New Roman" panose="02020603050405020304" pitchFamily="18" charset="0"/>
              </a:rPr>
              <a:t>Collection Method: </a:t>
            </a:r>
            <a:r>
              <a:rPr lang="en-US" sz="1200" dirty="0">
                <a:latin typeface="Times New Roman" panose="02020603050405020304" pitchFamily="18" charset="0"/>
                <a:cs typeface="Times New Roman" panose="02020603050405020304" pitchFamily="18" charset="0"/>
              </a:rPr>
              <a:t>The </a:t>
            </a:r>
            <a:r>
              <a:rPr lang="en-US" sz="1200" dirty="0" err="1">
                <a:latin typeface="Times New Roman" panose="02020603050405020304" pitchFamily="18" charset="0"/>
                <a:cs typeface="Times New Roman" panose="02020603050405020304" pitchFamily="18" charset="0"/>
              </a:rPr>
              <a:t>Deepnagar</a:t>
            </a:r>
            <a:r>
              <a:rPr lang="en-US" sz="1200" dirty="0">
                <a:latin typeface="Times New Roman" panose="02020603050405020304" pitchFamily="18" charset="0"/>
                <a:cs typeface="Times New Roman" panose="02020603050405020304" pitchFamily="18" charset="0"/>
              </a:rPr>
              <a:t> Power Plant, also known as the </a:t>
            </a:r>
            <a:r>
              <a:rPr lang="en-US" sz="1200" dirty="0" err="1">
                <a:latin typeface="Times New Roman" panose="02020603050405020304" pitchFamily="18" charset="0"/>
                <a:cs typeface="Times New Roman" panose="02020603050405020304" pitchFamily="18" charset="0"/>
              </a:rPr>
              <a:t>Bhusawal</a:t>
            </a:r>
            <a:r>
              <a:rPr lang="en-US" sz="1200" dirty="0">
                <a:latin typeface="Times New Roman" panose="02020603050405020304" pitchFamily="18" charset="0"/>
                <a:cs typeface="Times New Roman" panose="02020603050405020304" pitchFamily="18" charset="0"/>
              </a:rPr>
              <a:t> Thermal Power Station, is a coal-fired energy facility situated in </a:t>
            </a:r>
            <a:r>
              <a:rPr lang="en-US" sz="1200" dirty="0" err="1">
                <a:latin typeface="Times New Roman" panose="02020603050405020304" pitchFamily="18" charset="0"/>
                <a:cs typeface="Times New Roman" panose="02020603050405020304" pitchFamily="18" charset="0"/>
              </a:rPr>
              <a:t>Deepnagar</a:t>
            </a:r>
            <a:r>
              <a:rPr lang="en-US" sz="1200" dirty="0">
                <a:latin typeface="Times New Roman" panose="02020603050405020304" pitchFamily="18" charset="0"/>
                <a:cs typeface="Times New Roman" panose="02020603050405020304" pitchFamily="18" charset="0"/>
              </a:rPr>
              <a:t>, which means 'City of Lights'. It is located around 8 kilometers from </a:t>
            </a:r>
            <a:r>
              <a:rPr lang="en-US" sz="1200" dirty="0" err="1">
                <a:latin typeface="Times New Roman" panose="02020603050405020304" pitchFamily="18" charset="0"/>
                <a:cs typeface="Times New Roman" panose="02020603050405020304" pitchFamily="18" charset="0"/>
              </a:rPr>
              <a:t>Bhusawal</a:t>
            </a:r>
            <a:r>
              <a:rPr lang="en-US" sz="1200" dirty="0">
                <a:latin typeface="Times New Roman" panose="02020603050405020304" pitchFamily="18" charset="0"/>
                <a:cs typeface="Times New Roman" panose="02020603050405020304" pitchFamily="18" charset="0"/>
              </a:rPr>
              <a:t> city in the </a:t>
            </a:r>
            <a:r>
              <a:rPr lang="en-US" sz="1200" dirty="0" err="1">
                <a:latin typeface="Times New Roman" panose="02020603050405020304" pitchFamily="18" charset="0"/>
                <a:cs typeface="Times New Roman" panose="02020603050405020304" pitchFamily="18" charset="0"/>
              </a:rPr>
              <a:t>Jalgaon</a:t>
            </a:r>
            <a:r>
              <a:rPr lang="en-US" sz="1200" dirty="0">
                <a:latin typeface="Times New Roman" panose="02020603050405020304" pitchFamily="18" charset="0"/>
                <a:cs typeface="Times New Roman" panose="02020603050405020304" pitchFamily="18" charset="0"/>
              </a:rPr>
              <a:t> district of Maharashtra, India, and is operated by MAHAGENCO. The </a:t>
            </a:r>
            <a:r>
              <a:rPr lang="en-US" sz="1200" dirty="0" err="1">
                <a:latin typeface="Times New Roman" panose="02020603050405020304" pitchFamily="18" charset="0"/>
                <a:cs typeface="Times New Roman" panose="02020603050405020304" pitchFamily="18" charset="0"/>
              </a:rPr>
              <a:t>Bhusawal</a:t>
            </a:r>
            <a:r>
              <a:rPr lang="en-US" sz="1200" dirty="0">
                <a:latin typeface="Times New Roman" panose="02020603050405020304" pitchFamily="18" charset="0"/>
                <a:cs typeface="Times New Roman" panose="02020603050405020304" pitchFamily="18" charset="0"/>
              </a:rPr>
              <a:t> Thermal Power Station has an installed capacity of 1420.00 MW. The following is an extensive </a:t>
            </a:r>
            <a:r>
              <a:rPr lang="en-US" sz="1200" dirty="0" smtClean="0">
                <a:latin typeface="Times New Roman" panose="02020603050405020304" pitchFamily="18" charset="0"/>
                <a:cs typeface="Times New Roman" panose="02020603050405020304" pitchFamily="18" charset="0"/>
              </a:rPr>
              <a:t>summary:</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 </a:t>
            </a:r>
            <a:r>
              <a:rPr lang="en-US" sz="1200" dirty="0" smtClean="0">
                <a:latin typeface="Times New Roman" panose="02020603050405020304" pitchFamily="18" charset="0"/>
                <a:cs typeface="Times New Roman" panose="02020603050405020304" pitchFamily="18" charset="0"/>
              </a:rPr>
              <a:t>                </a:t>
            </a:r>
            <a:r>
              <a:rPr lang="en-US" sz="1200" dirty="0" smtClean="0">
                <a:latin typeface="Times New Roman" panose="02020603050405020304" pitchFamily="18" charset="0"/>
                <a:cs typeface="Times New Roman" panose="02020603050405020304" pitchFamily="18" charset="0"/>
              </a:rPr>
              <a:t>Location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Deepnagar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Jalgaon</a:t>
            </a:r>
            <a:r>
              <a:rPr lang="en-US" sz="1200" dirty="0">
                <a:latin typeface="Times New Roman" panose="02020603050405020304" pitchFamily="18" charset="0"/>
                <a:cs typeface="Times New Roman" panose="02020603050405020304" pitchFamily="18" charset="0"/>
              </a:rPr>
              <a:t> district, Maharashtra, India. </a:t>
            </a:r>
          </a:p>
          <a:p>
            <a:pPr marL="0" indent="0" algn="just">
              <a:lnSpc>
                <a:spcPct val="150000"/>
              </a:lnSpc>
              <a:buNone/>
            </a:pPr>
            <a:r>
              <a:rPr lang="en-US" sz="1200" dirty="0" smtClean="0">
                <a:latin typeface="Times New Roman" panose="02020603050405020304" pitchFamily="18" charset="0"/>
                <a:cs typeface="Times New Roman" panose="02020603050405020304" pitchFamily="18" charset="0"/>
              </a:rPr>
              <a:t>                 Type</a:t>
            </a:r>
            <a:r>
              <a:rPr lang="en-US" sz="1200" dirty="0">
                <a:latin typeface="Times New Roman" panose="02020603050405020304" pitchFamily="18" charset="0"/>
                <a:cs typeface="Times New Roman" panose="02020603050405020304" pitchFamily="18" charset="0"/>
              </a:rPr>
              <a:t>: Coal-fired thermal power </a:t>
            </a:r>
            <a:r>
              <a:rPr lang="en-US" sz="1200" dirty="0" smtClean="0">
                <a:latin typeface="Times New Roman" panose="02020603050405020304" pitchFamily="18" charset="0"/>
                <a:cs typeface="Times New Roman" panose="02020603050405020304" pitchFamily="18" charset="0"/>
              </a:rPr>
              <a:t>station</a:t>
            </a:r>
          </a:p>
          <a:p>
            <a:pPr marL="0" indent="0" algn="just">
              <a:lnSpc>
                <a:spcPct val="150000"/>
              </a:lnSpc>
              <a:buNone/>
            </a:pPr>
            <a:r>
              <a:rPr lang="en-US" sz="1200" dirty="0" smtClean="0">
                <a:latin typeface="Times New Roman" panose="02020603050405020304" pitchFamily="18" charset="0"/>
                <a:cs typeface="Times New Roman" panose="02020603050405020304" pitchFamily="18" charset="0"/>
              </a:rPr>
              <a:t>                 Operator</a:t>
            </a:r>
            <a:r>
              <a:rPr lang="en-US" sz="1200" dirty="0">
                <a:latin typeface="Times New Roman" panose="02020603050405020304" pitchFamily="18" charset="0"/>
                <a:cs typeface="Times New Roman" panose="02020603050405020304" pitchFamily="18" charset="0"/>
              </a:rPr>
              <a:t>: MAHAGENCO. </a:t>
            </a:r>
          </a:p>
          <a:p>
            <a:pPr marL="0" indent="0" algn="just">
              <a:lnSpc>
                <a:spcPct val="150000"/>
              </a:lnSpc>
              <a:buNone/>
            </a:pPr>
            <a:r>
              <a:rPr lang="en-US" sz="1200" dirty="0" smtClean="0">
                <a:latin typeface="Times New Roman" panose="02020603050405020304" pitchFamily="18" charset="0"/>
                <a:cs typeface="Times New Roman" panose="02020603050405020304" pitchFamily="18" charset="0"/>
              </a:rPr>
              <a:t> </a:t>
            </a:r>
            <a:r>
              <a:rPr lang="en-US" sz="1200" dirty="0" smtClean="0">
                <a:latin typeface="Times New Roman" panose="02020603050405020304" pitchFamily="18" charset="0"/>
                <a:cs typeface="Times New Roman" panose="02020603050405020304" pitchFamily="18" charset="0"/>
              </a:rPr>
              <a:t>                Installed </a:t>
            </a:r>
            <a:r>
              <a:rPr lang="en-US" sz="1200" dirty="0">
                <a:latin typeface="Times New Roman" panose="02020603050405020304" pitchFamily="18" charset="0"/>
                <a:cs typeface="Times New Roman" panose="02020603050405020304" pitchFamily="18" charset="0"/>
              </a:rPr>
              <a:t>Capacity: 1420.00 MW. 	</a:t>
            </a:r>
            <a:endParaRPr lang="en-US" sz="1200"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b="1" dirty="0" smtClean="0">
                <a:latin typeface="Times New Roman" panose="02020603050405020304" pitchFamily="18" charset="0"/>
                <a:cs typeface="Times New Roman" panose="02020603050405020304" pitchFamily="18" charset="0"/>
              </a:rPr>
              <a:t>Data </a:t>
            </a:r>
            <a:r>
              <a:rPr lang="en-US" sz="1200" b="1" dirty="0">
                <a:latin typeface="Times New Roman" panose="02020603050405020304" pitchFamily="18" charset="0"/>
                <a:cs typeface="Times New Roman" panose="02020603050405020304" pitchFamily="18" charset="0"/>
              </a:rPr>
              <a:t>Analysis: </a:t>
            </a:r>
            <a:r>
              <a:rPr lang="en-US" sz="1200" dirty="0">
                <a:latin typeface="Times New Roman" panose="02020603050405020304" pitchFamily="18" charset="0"/>
                <a:cs typeface="Times New Roman" panose="02020603050405020304" pitchFamily="18" charset="0"/>
              </a:rPr>
              <a:t>The analysis of data was conducted using descriptive statistics, which encompassed standard deviation, percentages, mean values, and frequencies. Subsequently, regression analysis was employed to evaluate the impact of OHSP on employee performance. The findings were illustrated through tables and graphs.</a:t>
            </a: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2991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91100953"/>
              </p:ext>
            </p:extLst>
          </p:nvPr>
        </p:nvGraphicFramePr>
        <p:xfrm>
          <a:off x="683568" y="990020"/>
          <a:ext cx="7920880" cy="5463319"/>
        </p:xfrm>
        <a:graphic>
          <a:graphicData uri="http://schemas.openxmlformats.org/drawingml/2006/table">
            <a:tbl>
              <a:tblPr firstRow="1" firstCol="1" lastRow="1" lastCol="1" bandRow="1" bandCol="1"/>
              <a:tblGrid>
                <a:gridCol w="720080"/>
                <a:gridCol w="3239002"/>
                <a:gridCol w="2310445"/>
                <a:gridCol w="1651353"/>
              </a:tblGrid>
              <a:tr h="488128">
                <a:tc>
                  <a:txBody>
                    <a:bodyPr/>
                    <a:lstStyle/>
                    <a:p>
                      <a:pPr marL="67945" algn="ctr">
                        <a:lnSpc>
                          <a:spcPct val="150000"/>
                        </a:lnSpc>
                        <a:spcAft>
                          <a:spcPts val="0"/>
                        </a:spcAft>
                      </a:pPr>
                      <a:r>
                        <a:rPr lang="en-US" sz="1200" b="1" spc="-25" dirty="0" err="1" smtClean="0">
                          <a:effectLst/>
                          <a:latin typeface="Times New Roman"/>
                          <a:ea typeface="Times New Roman"/>
                          <a:cs typeface="Times New Roman"/>
                        </a:rPr>
                        <a:t>Sr</a:t>
                      </a:r>
                      <a:r>
                        <a:rPr lang="en-US" sz="1200" b="1" spc="-25" dirty="0" smtClean="0">
                          <a:effectLst/>
                          <a:latin typeface="Times New Roman"/>
                          <a:ea typeface="Times New Roman"/>
                          <a:cs typeface="Times New Roman"/>
                        </a:rPr>
                        <a:t> . No</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b="1" spc="-10" dirty="0">
                          <a:effectLst/>
                          <a:latin typeface="Times New Roman"/>
                          <a:ea typeface="Times New Roman"/>
                          <a:cs typeface="Times New Roman"/>
                        </a:rPr>
                        <a:t>Department</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tabLst>
                          <a:tab pos="1060450" algn="l"/>
                        </a:tabLst>
                      </a:pPr>
                      <a:r>
                        <a:rPr lang="en-US" sz="1200" b="1" spc="-25">
                          <a:effectLst/>
                          <a:latin typeface="Times New Roman"/>
                          <a:ea typeface="Times New Roman"/>
                          <a:cs typeface="Times New Roman"/>
                        </a:rPr>
                        <a:t>No.  of</a:t>
                      </a:r>
                      <a:r>
                        <a:rPr lang="en-US" sz="1200" b="1">
                          <a:effectLst/>
                          <a:latin typeface="Times New Roman"/>
                          <a:ea typeface="Times New Roman"/>
                          <a:cs typeface="Times New Roman"/>
                        </a:rPr>
                        <a:t>  </a:t>
                      </a:r>
                      <a:r>
                        <a:rPr lang="en-US" sz="1200" b="1" spc="-10">
                          <a:effectLst/>
                          <a:latin typeface="Times New Roman"/>
                          <a:ea typeface="Times New Roman"/>
                          <a:cs typeface="Times New Roman"/>
                        </a:rPr>
                        <a:t>Employees</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b="1" spc="-10">
                          <a:effectLst/>
                          <a:latin typeface="Times New Roman"/>
                          <a:ea typeface="Times New Roman"/>
                          <a:cs typeface="Times New Roman"/>
                        </a:rPr>
                        <a:t>Sample</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25">
                          <a:effectLst/>
                          <a:latin typeface="Times New Roman"/>
                          <a:ea typeface="Times New Roman"/>
                          <a:cs typeface="Times New Roman"/>
                        </a:rPr>
                        <a:t>1.</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dirty="0">
                          <a:effectLst/>
                          <a:latin typeface="Times New Roman"/>
                          <a:ea typeface="Times New Roman"/>
                          <a:cs typeface="Times New Roman"/>
                        </a:rPr>
                        <a:t>Business</a:t>
                      </a:r>
                      <a:r>
                        <a:rPr lang="en-US" sz="1200" spc="-10" dirty="0">
                          <a:effectLst/>
                          <a:latin typeface="Times New Roman"/>
                          <a:ea typeface="Times New Roman"/>
                          <a:cs typeface="Times New Roman"/>
                        </a:rPr>
                        <a:t> Strategy</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a:effectLst/>
                          <a:latin typeface="Times New Roman"/>
                          <a:ea typeface="Times New Roman"/>
                          <a:cs typeface="Times New Roman"/>
                        </a:rPr>
                        <a:t>28</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50">
                          <a:effectLst/>
                          <a:latin typeface="Times New Roman"/>
                          <a:ea typeface="Times New Roman"/>
                          <a:cs typeface="Times New Roman"/>
                        </a:rPr>
                        <a:t>6</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50" dirty="0">
                          <a:effectLst/>
                          <a:latin typeface="Times New Roman"/>
                          <a:ea typeface="Times New Roman"/>
                          <a:cs typeface="Times New Roman"/>
                        </a:rPr>
                        <a:t>2</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dirty="0">
                          <a:effectLst/>
                          <a:latin typeface="Times New Roman"/>
                          <a:ea typeface="Times New Roman"/>
                          <a:cs typeface="Times New Roman"/>
                        </a:rPr>
                        <a:t>Infrastructure</a:t>
                      </a:r>
                      <a:r>
                        <a:rPr lang="en-US" sz="1200" spc="-30" dirty="0">
                          <a:effectLst/>
                          <a:latin typeface="Times New Roman"/>
                          <a:ea typeface="Times New Roman"/>
                          <a:cs typeface="Times New Roman"/>
                        </a:rPr>
                        <a:t> </a:t>
                      </a:r>
                      <a:r>
                        <a:rPr lang="en-US" sz="1200" spc="-10" dirty="0">
                          <a:effectLst/>
                          <a:latin typeface="Times New Roman"/>
                          <a:ea typeface="Times New Roman"/>
                          <a:cs typeface="Times New Roman"/>
                        </a:rPr>
                        <a:t>Development</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a:effectLst/>
                          <a:latin typeface="Times New Roman"/>
                          <a:ea typeface="Times New Roman"/>
                          <a:cs typeface="Times New Roman"/>
                        </a:rPr>
                        <a:t>379</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a:effectLst/>
                          <a:latin typeface="Times New Roman"/>
                          <a:ea typeface="Times New Roman"/>
                          <a:cs typeface="Times New Roman"/>
                        </a:rPr>
                        <a:t>21</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50">
                          <a:effectLst/>
                          <a:latin typeface="Times New Roman"/>
                          <a:ea typeface="Times New Roman"/>
                          <a:cs typeface="Times New Roman"/>
                        </a:rPr>
                        <a:t>3</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dirty="0">
                          <a:effectLst/>
                          <a:latin typeface="Times New Roman"/>
                          <a:ea typeface="Times New Roman"/>
                          <a:cs typeface="Times New Roman"/>
                        </a:rPr>
                        <a:t>Network</a:t>
                      </a:r>
                      <a:r>
                        <a:rPr lang="en-US" sz="1200" spc="-15" dirty="0">
                          <a:effectLst/>
                          <a:latin typeface="Times New Roman"/>
                          <a:ea typeface="Times New Roman"/>
                          <a:cs typeface="Times New Roman"/>
                        </a:rPr>
                        <a:t> </a:t>
                      </a:r>
                      <a:r>
                        <a:rPr lang="en-US" sz="1200" spc="-10" dirty="0">
                          <a:effectLst/>
                          <a:latin typeface="Times New Roman"/>
                          <a:ea typeface="Times New Roman"/>
                          <a:cs typeface="Times New Roman"/>
                        </a:rPr>
                        <a:t>Management</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dirty="0">
                          <a:effectLst/>
                          <a:latin typeface="Times New Roman"/>
                          <a:ea typeface="Times New Roman"/>
                          <a:cs typeface="Times New Roman"/>
                        </a:rPr>
                        <a:t>231</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a:effectLst/>
                          <a:latin typeface="Times New Roman"/>
                          <a:ea typeface="Times New Roman"/>
                          <a:cs typeface="Times New Roman"/>
                        </a:rPr>
                        <a:t>11</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50">
                          <a:effectLst/>
                          <a:latin typeface="Times New Roman"/>
                          <a:ea typeface="Times New Roman"/>
                          <a:cs typeface="Times New Roman"/>
                        </a:rPr>
                        <a:t>4</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dirty="0">
                          <a:effectLst/>
                          <a:latin typeface="Times New Roman"/>
                          <a:ea typeface="Times New Roman"/>
                          <a:cs typeface="Times New Roman"/>
                        </a:rPr>
                        <a:t>Street</a:t>
                      </a:r>
                      <a:r>
                        <a:rPr lang="en-US" sz="1200" spc="-5" dirty="0">
                          <a:effectLst/>
                          <a:latin typeface="Times New Roman"/>
                          <a:ea typeface="Times New Roman"/>
                          <a:cs typeface="Times New Roman"/>
                        </a:rPr>
                        <a:t> </a:t>
                      </a:r>
                      <a:r>
                        <a:rPr lang="en-US" sz="1200" spc="-10" dirty="0">
                          <a:effectLst/>
                          <a:latin typeface="Times New Roman"/>
                          <a:ea typeface="Times New Roman"/>
                          <a:cs typeface="Times New Roman"/>
                        </a:rPr>
                        <a:t>Lighting</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dirty="0">
                          <a:effectLst/>
                          <a:latin typeface="Times New Roman"/>
                          <a:ea typeface="Times New Roman"/>
                          <a:cs typeface="Times New Roman"/>
                        </a:rPr>
                        <a:t>217</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a:effectLst/>
                          <a:latin typeface="Times New Roman"/>
                          <a:ea typeface="Times New Roman"/>
                          <a:cs typeface="Times New Roman"/>
                        </a:rPr>
                        <a:t>24</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50">
                          <a:effectLst/>
                          <a:latin typeface="Times New Roman"/>
                          <a:ea typeface="Times New Roman"/>
                          <a:cs typeface="Times New Roman"/>
                        </a:rPr>
                        <a:t>5</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a:effectLst/>
                          <a:latin typeface="Times New Roman"/>
                          <a:ea typeface="Times New Roman"/>
                          <a:cs typeface="Times New Roman"/>
                        </a:rPr>
                        <a:t>Customer</a:t>
                      </a:r>
                      <a:r>
                        <a:rPr lang="en-US" sz="1200" spc="-5">
                          <a:effectLst/>
                          <a:latin typeface="Times New Roman"/>
                          <a:ea typeface="Times New Roman"/>
                          <a:cs typeface="Times New Roman"/>
                        </a:rPr>
                        <a:t> </a:t>
                      </a:r>
                      <a:r>
                        <a:rPr lang="en-US" sz="1200" spc="-10">
                          <a:effectLst/>
                          <a:latin typeface="Times New Roman"/>
                          <a:ea typeface="Times New Roman"/>
                          <a:cs typeface="Times New Roman"/>
                        </a:rPr>
                        <a:t>Service</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dirty="0">
                          <a:effectLst/>
                          <a:latin typeface="Times New Roman"/>
                          <a:ea typeface="Times New Roman"/>
                          <a:cs typeface="Times New Roman"/>
                        </a:rPr>
                        <a:t>35</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50">
                          <a:effectLst/>
                          <a:latin typeface="Times New Roman"/>
                          <a:ea typeface="Times New Roman"/>
                          <a:cs typeface="Times New Roman"/>
                        </a:rPr>
                        <a:t>6</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50">
                          <a:effectLst/>
                          <a:latin typeface="Times New Roman"/>
                          <a:ea typeface="Times New Roman"/>
                          <a:cs typeface="Times New Roman"/>
                        </a:rPr>
                        <a:t>6</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a:effectLst/>
                          <a:latin typeface="Times New Roman"/>
                          <a:ea typeface="Times New Roman"/>
                          <a:cs typeface="Times New Roman"/>
                        </a:rPr>
                        <a:t>Regional</a:t>
                      </a:r>
                      <a:r>
                        <a:rPr lang="en-US" sz="1200" spc="-20">
                          <a:effectLst/>
                          <a:latin typeface="Times New Roman"/>
                          <a:ea typeface="Times New Roman"/>
                          <a:cs typeface="Times New Roman"/>
                        </a:rPr>
                        <a:t> </a:t>
                      </a:r>
                      <a:r>
                        <a:rPr lang="en-US" sz="1200" spc="-10">
                          <a:effectLst/>
                          <a:latin typeface="Times New Roman"/>
                          <a:ea typeface="Times New Roman"/>
                          <a:cs typeface="Times New Roman"/>
                        </a:rPr>
                        <a:t>Coordination</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dirty="0">
                          <a:effectLst/>
                          <a:latin typeface="Times New Roman"/>
                          <a:ea typeface="Times New Roman"/>
                          <a:cs typeface="Times New Roman"/>
                        </a:rPr>
                        <a:t>15</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50">
                          <a:effectLst/>
                          <a:latin typeface="Times New Roman"/>
                          <a:ea typeface="Times New Roman"/>
                          <a:cs typeface="Times New Roman"/>
                        </a:rPr>
                        <a:t>4</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50">
                          <a:effectLst/>
                          <a:latin typeface="Times New Roman"/>
                          <a:ea typeface="Times New Roman"/>
                          <a:cs typeface="Times New Roman"/>
                        </a:rPr>
                        <a:t>7</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a:effectLst/>
                          <a:latin typeface="Times New Roman"/>
                          <a:ea typeface="Times New Roman"/>
                          <a:cs typeface="Times New Roman"/>
                        </a:rPr>
                        <a:t>Company</a:t>
                      </a:r>
                      <a:r>
                        <a:rPr lang="en-US" sz="1200" spc="-20">
                          <a:effectLst/>
                          <a:latin typeface="Times New Roman"/>
                          <a:ea typeface="Times New Roman"/>
                          <a:cs typeface="Times New Roman"/>
                        </a:rPr>
                        <a:t> </a:t>
                      </a:r>
                      <a:r>
                        <a:rPr lang="en-US" sz="1200" spc="-10">
                          <a:effectLst/>
                          <a:latin typeface="Times New Roman"/>
                          <a:ea typeface="Times New Roman"/>
                          <a:cs typeface="Times New Roman"/>
                        </a:rPr>
                        <a:t>Secretary</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50" dirty="0">
                          <a:effectLst/>
                          <a:latin typeface="Times New Roman"/>
                          <a:ea typeface="Times New Roman"/>
                          <a:cs typeface="Times New Roman"/>
                        </a:rPr>
                        <a:t>7</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50">
                          <a:effectLst/>
                          <a:latin typeface="Times New Roman"/>
                          <a:ea typeface="Times New Roman"/>
                          <a:cs typeface="Times New Roman"/>
                        </a:rPr>
                        <a:t>2</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50">
                          <a:effectLst/>
                          <a:latin typeface="Times New Roman"/>
                          <a:ea typeface="Times New Roman"/>
                          <a:cs typeface="Times New Roman"/>
                        </a:rPr>
                        <a:t>8</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dirty="0">
                          <a:effectLst/>
                          <a:latin typeface="Times New Roman"/>
                          <a:ea typeface="Times New Roman"/>
                          <a:cs typeface="Times New Roman"/>
                        </a:rPr>
                        <a:t>Supply</a:t>
                      </a:r>
                      <a:r>
                        <a:rPr lang="en-US" sz="1200" spc="-30" dirty="0">
                          <a:effectLst/>
                          <a:latin typeface="Times New Roman"/>
                          <a:ea typeface="Times New Roman"/>
                          <a:cs typeface="Times New Roman"/>
                        </a:rPr>
                        <a:t> </a:t>
                      </a:r>
                      <a:r>
                        <a:rPr lang="en-US" sz="1200" spc="-10" dirty="0">
                          <a:effectLst/>
                          <a:latin typeface="Times New Roman"/>
                          <a:ea typeface="Times New Roman"/>
                          <a:cs typeface="Times New Roman"/>
                        </a:rPr>
                        <a:t>Chain</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dirty="0">
                          <a:effectLst/>
                          <a:latin typeface="Times New Roman"/>
                          <a:ea typeface="Times New Roman"/>
                          <a:cs typeface="Times New Roman"/>
                        </a:rPr>
                        <a:t>31</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50" dirty="0">
                          <a:effectLst/>
                          <a:latin typeface="Times New Roman"/>
                          <a:ea typeface="Times New Roman"/>
                          <a:cs typeface="Times New Roman"/>
                        </a:rPr>
                        <a:t>6</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50">
                          <a:effectLst/>
                          <a:latin typeface="Times New Roman"/>
                          <a:ea typeface="Times New Roman"/>
                          <a:cs typeface="Times New Roman"/>
                        </a:rPr>
                        <a:t>9</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a:effectLst/>
                          <a:latin typeface="Times New Roman"/>
                          <a:ea typeface="Times New Roman"/>
                          <a:cs typeface="Times New Roman"/>
                        </a:rPr>
                        <a:t>Internal</a:t>
                      </a:r>
                      <a:r>
                        <a:rPr lang="en-US" sz="1200" spc="-25">
                          <a:effectLst/>
                          <a:latin typeface="Times New Roman"/>
                          <a:ea typeface="Times New Roman"/>
                          <a:cs typeface="Times New Roman"/>
                        </a:rPr>
                        <a:t> </a:t>
                      </a:r>
                      <a:r>
                        <a:rPr lang="en-US" sz="1200" spc="-10">
                          <a:effectLst/>
                          <a:latin typeface="Times New Roman"/>
                          <a:ea typeface="Times New Roman"/>
                          <a:cs typeface="Times New Roman"/>
                        </a:rPr>
                        <a:t>Audit</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a:effectLst/>
                          <a:latin typeface="Times New Roman"/>
                          <a:ea typeface="Times New Roman"/>
                          <a:cs typeface="Times New Roman"/>
                        </a:rPr>
                        <a:t>10</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50" dirty="0">
                          <a:effectLst/>
                          <a:latin typeface="Times New Roman"/>
                          <a:ea typeface="Times New Roman"/>
                          <a:cs typeface="Times New Roman"/>
                        </a:rPr>
                        <a:t>2</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25">
                          <a:effectLst/>
                          <a:latin typeface="Times New Roman"/>
                          <a:ea typeface="Times New Roman"/>
                          <a:cs typeface="Times New Roman"/>
                        </a:rPr>
                        <a:t>10</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a:effectLst/>
                          <a:latin typeface="Times New Roman"/>
                          <a:ea typeface="Times New Roman"/>
                          <a:cs typeface="Times New Roman"/>
                        </a:rPr>
                        <a:t>Human</a:t>
                      </a:r>
                      <a:r>
                        <a:rPr lang="en-US" sz="1200" spc="-5">
                          <a:effectLst/>
                          <a:latin typeface="Times New Roman"/>
                          <a:ea typeface="Times New Roman"/>
                          <a:cs typeface="Times New Roman"/>
                        </a:rPr>
                        <a:t> </a:t>
                      </a:r>
                      <a:r>
                        <a:rPr lang="en-US" sz="1200">
                          <a:effectLst/>
                          <a:latin typeface="Times New Roman"/>
                          <a:ea typeface="Times New Roman"/>
                          <a:cs typeface="Times New Roman"/>
                        </a:rPr>
                        <a:t>Resource</a:t>
                      </a:r>
                      <a:r>
                        <a:rPr lang="en-US" sz="1200" spc="-10">
                          <a:effectLst/>
                          <a:latin typeface="Times New Roman"/>
                          <a:ea typeface="Times New Roman"/>
                          <a:cs typeface="Times New Roman"/>
                        </a:rPr>
                        <a:t> </a:t>
                      </a:r>
                      <a:r>
                        <a:rPr lang="en-US" sz="1200">
                          <a:effectLst/>
                          <a:latin typeface="Times New Roman"/>
                          <a:ea typeface="Times New Roman"/>
                          <a:cs typeface="Times New Roman"/>
                        </a:rPr>
                        <a:t>and </a:t>
                      </a:r>
                      <a:r>
                        <a:rPr lang="en-US" sz="1200" spc="-10">
                          <a:effectLst/>
                          <a:latin typeface="Times New Roman"/>
                          <a:ea typeface="Times New Roman"/>
                          <a:cs typeface="Times New Roman"/>
                        </a:rPr>
                        <a:t>Administration</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a:effectLst/>
                          <a:latin typeface="Times New Roman"/>
                          <a:ea typeface="Times New Roman"/>
                          <a:cs typeface="Times New Roman"/>
                        </a:rPr>
                        <a:t>42</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50" dirty="0">
                          <a:effectLst/>
                          <a:latin typeface="Times New Roman"/>
                          <a:ea typeface="Times New Roman"/>
                          <a:cs typeface="Times New Roman"/>
                        </a:rPr>
                        <a:t>8</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25">
                          <a:effectLst/>
                          <a:latin typeface="Times New Roman"/>
                          <a:ea typeface="Times New Roman"/>
                          <a:cs typeface="Times New Roman"/>
                        </a:rPr>
                        <a:t>11</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spc="-10">
                          <a:effectLst/>
                          <a:latin typeface="Times New Roman"/>
                          <a:ea typeface="Times New Roman"/>
                          <a:cs typeface="Times New Roman"/>
                        </a:rPr>
                        <a:t>Finance</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a:effectLst/>
                          <a:latin typeface="Times New Roman"/>
                          <a:ea typeface="Times New Roman"/>
                          <a:cs typeface="Times New Roman"/>
                        </a:rPr>
                        <a:t>12</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50" dirty="0">
                          <a:effectLst/>
                          <a:latin typeface="Times New Roman"/>
                          <a:ea typeface="Times New Roman"/>
                          <a:cs typeface="Times New Roman"/>
                        </a:rPr>
                        <a:t>2</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marL="67945" algn="ctr">
                        <a:lnSpc>
                          <a:spcPct val="150000"/>
                        </a:lnSpc>
                        <a:spcAft>
                          <a:spcPts val="0"/>
                        </a:spcAft>
                      </a:pPr>
                      <a:r>
                        <a:rPr lang="en-US" sz="1200" spc="-25">
                          <a:effectLst/>
                          <a:latin typeface="Times New Roman"/>
                          <a:ea typeface="Times New Roman"/>
                          <a:cs typeface="Times New Roman"/>
                        </a:rPr>
                        <a:t>12</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spc="-25">
                          <a:effectLst/>
                          <a:latin typeface="Times New Roman"/>
                          <a:ea typeface="Times New Roman"/>
                          <a:cs typeface="Times New Roman"/>
                        </a:rPr>
                        <a:t>ICT</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25">
                          <a:effectLst/>
                          <a:latin typeface="Times New Roman"/>
                          <a:ea typeface="Times New Roman"/>
                          <a:cs typeface="Times New Roman"/>
                        </a:rPr>
                        <a:t>40</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spc="-50" dirty="0">
                          <a:effectLst/>
                          <a:latin typeface="Times New Roman"/>
                          <a:ea typeface="Times New Roman"/>
                          <a:cs typeface="Times New Roman"/>
                        </a:rPr>
                        <a:t>8</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707">
                <a:tc>
                  <a:txBody>
                    <a:bodyPr/>
                    <a:lstStyle/>
                    <a:p>
                      <a:pPr algn="ctr">
                        <a:lnSpc>
                          <a:spcPct val="150000"/>
                        </a:lnSpc>
                        <a:spcAft>
                          <a:spcPts val="0"/>
                        </a:spcAft>
                      </a:pPr>
                      <a:r>
                        <a:rPr lang="en-US" sz="1200">
                          <a:effectLst/>
                          <a:latin typeface="Times New Roman"/>
                          <a:ea typeface="Times New Roman"/>
                          <a:cs typeface="Times New Roman"/>
                        </a:rPr>
                        <a:t> </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algn="ctr">
                        <a:lnSpc>
                          <a:spcPct val="150000"/>
                        </a:lnSpc>
                        <a:spcAft>
                          <a:spcPts val="0"/>
                        </a:spcAft>
                      </a:pPr>
                      <a:r>
                        <a:rPr lang="en-US" sz="1200" b="1" spc="-10" dirty="0">
                          <a:effectLst/>
                          <a:latin typeface="Times New Roman"/>
                          <a:ea typeface="Times New Roman"/>
                          <a:cs typeface="Times New Roman"/>
                        </a:rPr>
                        <a:t>Total</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b="1" spc="-20">
                          <a:effectLst/>
                          <a:latin typeface="Times New Roman"/>
                          <a:ea typeface="Times New Roman"/>
                          <a:cs typeface="Times New Roman"/>
                        </a:rPr>
                        <a:t>1047</a:t>
                      </a:r>
                      <a:endParaRPr lang="en-IN" sz="12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lnSpc>
                          <a:spcPct val="150000"/>
                        </a:lnSpc>
                        <a:spcAft>
                          <a:spcPts val="0"/>
                        </a:spcAft>
                      </a:pPr>
                      <a:r>
                        <a:rPr lang="en-US" sz="1200" b="1" spc="-25" dirty="0">
                          <a:effectLst/>
                          <a:latin typeface="Times New Roman"/>
                          <a:ea typeface="Times New Roman"/>
                          <a:cs typeface="Times New Roman"/>
                        </a:rPr>
                        <a:t>210</a:t>
                      </a:r>
                      <a:endParaRPr lang="en-IN" sz="12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4"/>
          <p:cNvSpPr/>
          <p:nvPr/>
        </p:nvSpPr>
        <p:spPr>
          <a:xfrm>
            <a:off x="3265587" y="239202"/>
            <a:ext cx="1689565" cy="369332"/>
          </a:xfrm>
          <a:prstGeom prst="rect">
            <a:avLst/>
          </a:prstGeom>
        </p:spPr>
        <p:txBody>
          <a:bodyPr wrap="none">
            <a:spAutoFit/>
          </a:bodyPr>
          <a:lstStyle/>
          <a:p>
            <a:r>
              <a:rPr lang="en-IN" b="1" dirty="0">
                <a:latin typeface="Times New Roman" panose="02020603050405020304" pitchFamily="18" charset="0"/>
                <a:cs typeface="Times New Roman" panose="02020603050405020304" pitchFamily="18" charset="0"/>
              </a:rPr>
              <a:t>Table 1 Sample</a:t>
            </a:r>
          </a:p>
        </p:txBody>
      </p:sp>
    </p:spTree>
    <p:extLst>
      <p:ext uri="{BB962C8B-B14F-4D97-AF65-F5344CB8AC3E}">
        <p14:creationId xmlns:p14="http://schemas.microsoft.com/office/powerpoint/2010/main" val="3265957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46050"/>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RESULTS</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7504" y="548680"/>
            <a:ext cx="8928992" cy="5976664"/>
          </a:xfrm>
        </p:spPr>
        <p:txBody>
          <a:bodyPr>
            <a:normAutofit/>
          </a:bodyPr>
          <a:lstStyle/>
          <a:p>
            <a:pPr algn="just">
              <a:lnSpc>
                <a:spcPct val="150000"/>
              </a:lnSpc>
              <a:buFont typeface="Wingdings" panose="05000000000000000000" pitchFamily="2" charset="2"/>
              <a:buChar char="Ø"/>
            </a:pPr>
            <a:r>
              <a:rPr lang="en-US" sz="1200" dirty="0">
                <a:latin typeface="Times New Roman" panose="02020603050405020304" pitchFamily="18" charset="0"/>
                <a:cs typeface="Times New Roman" panose="02020603050405020304" pitchFamily="18" charset="0"/>
              </a:rPr>
              <a:t>An examination of various occupational health and safety practices reveals that OHSP are actively enforced at </a:t>
            </a:r>
            <a:r>
              <a:rPr lang="en-US" sz="1200" dirty="0" err="1">
                <a:latin typeface="Times New Roman" panose="02020603050405020304" pitchFamily="18" charset="0"/>
                <a:cs typeface="Times New Roman" panose="02020603050405020304" pitchFamily="18" charset="0"/>
              </a:rPr>
              <a:t>Deepnagar</a:t>
            </a:r>
            <a:r>
              <a:rPr lang="en-US" sz="1200" dirty="0">
                <a:latin typeface="Times New Roman" panose="02020603050405020304" pitchFamily="18" charset="0"/>
                <a:cs typeface="Times New Roman" panose="02020603050405020304" pitchFamily="18" charset="0"/>
              </a:rPr>
              <a:t> Thermal Power Plant. This is corroborated by the notable and moderate levels of consensus among respondents regarding the execution of various health and safety initiatives at the facility. </a:t>
            </a:r>
            <a:endParaRPr lang="en-US" sz="1200"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Therefore</a:t>
            </a:r>
            <a:r>
              <a:rPr lang="en-US" sz="1200" dirty="0">
                <a:latin typeface="Times New Roman" panose="02020603050405020304" pitchFamily="18" charset="0"/>
                <a:cs typeface="Times New Roman" panose="02020603050405020304" pitchFamily="18" charset="0"/>
              </a:rPr>
              <a:t>, it can be concluded that </a:t>
            </a:r>
            <a:r>
              <a:rPr lang="en-US" sz="1200" dirty="0" err="1">
                <a:latin typeface="Times New Roman" panose="02020603050405020304" pitchFamily="18" charset="0"/>
                <a:cs typeface="Times New Roman" panose="02020603050405020304" pitchFamily="18" charset="0"/>
              </a:rPr>
              <a:t>Deepnagar</a:t>
            </a:r>
            <a:r>
              <a:rPr lang="en-US" sz="1200" dirty="0">
                <a:latin typeface="Times New Roman" panose="02020603050405020304" pitchFamily="18" charset="0"/>
                <a:cs typeface="Times New Roman" panose="02020603050405020304" pitchFamily="18" charset="0"/>
              </a:rPr>
              <a:t> Thermal Power Plant has made considerable strides in minimizing workplace accidents, in accordance with the assertion that occupational safety is essential for preventing incidents and alleviating health risks that could threaten employees. These findings also align with the perspective that OHS practices, such as safety protocols, risk management, first aid training, and health regulations, positively influence organizational commitment. </a:t>
            </a:r>
            <a:endParaRPr lang="en-US" sz="1200"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Furthermore</a:t>
            </a:r>
            <a:r>
              <a:rPr lang="en-US" sz="1200" dirty="0">
                <a:latin typeface="Times New Roman" panose="02020603050405020304" pitchFamily="18" charset="0"/>
                <a:cs typeface="Times New Roman" panose="02020603050405020304" pitchFamily="18" charset="0"/>
              </a:rPr>
              <a:t>, the analysis of different facets of employee performance indicates that all assessed performance metrics are relevant. In particular, work efficiency was rated the highest, followed by performance measures, quality of performance, and quantity of work. The results imply that employees at </a:t>
            </a:r>
            <a:r>
              <a:rPr lang="en-US" sz="1200" dirty="0" err="1">
                <a:latin typeface="Times New Roman" panose="02020603050405020304" pitchFamily="18" charset="0"/>
                <a:cs typeface="Times New Roman" panose="02020603050405020304" pitchFamily="18" charset="0"/>
              </a:rPr>
              <a:t>Deepnagar</a:t>
            </a:r>
            <a:r>
              <a:rPr lang="en-US" sz="1200" dirty="0">
                <a:latin typeface="Times New Roman" panose="02020603050405020304" pitchFamily="18" charset="0"/>
                <a:cs typeface="Times New Roman" panose="02020603050405020304" pitchFamily="18" charset="0"/>
              </a:rPr>
              <a:t> Thermal Power Plant are exhibiting commendable performance and efficiency in their roles, thereby contributing significant value to both the organization and themselves. </a:t>
            </a:r>
            <a:endParaRPr lang="en-US" sz="1200"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As </a:t>
            </a:r>
            <a:r>
              <a:rPr lang="en-US" sz="1200" dirty="0">
                <a:latin typeface="Times New Roman" panose="02020603050405020304" pitchFamily="18" charset="0"/>
                <a:cs typeface="Times New Roman" panose="02020603050405020304" pitchFamily="18" charset="0"/>
              </a:rPr>
              <a:t>a result, the company should establish effective reward systems to motivate employees to enhance their performance. This is consistent with observations that employees who are willing to put in extra effort are generally more motivated and achieve better outcomes. The regression analysis model assessing the influence of Occupational Health and Safety Practices (OHSP) on employee performance at </a:t>
            </a:r>
            <a:r>
              <a:rPr lang="en-US" sz="1200" dirty="0" err="1">
                <a:latin typeface="Times New Roman" panose="02020603050405020304" pitchFamily="18" charset="0"/>
                <a:cs typeface="Times New Roman" panose="02020603050405020304" pitchFamily="18" charset="0"/>
              </a:rPr>
              <a:t>Deepnagar</a:t>
            </a:r>
            <a:r>
              <a:rPr lang="en-US" sz="1200" dirty="0">
                <a:latin typeface="Times New Roman" panose="02020603050405020304" pitchFamily="18" charset="0"/>
                <a:cs typeface="Times New Roman" panose="02020603050405020304" pitchFamily="18" charset="0"/>
              </a:rPr>
              <a:t> Thermal Power Plant reveals that OHSP significantly contributes to employee performance and can be effectively employed to predict performance levels. These findings are consistent with previous research, which demonstrated that the implementation of occupational health and safety measures positively influences employee performance, supporting the assertion that workplace health and safety standards improve employee performance, thus allowing organizations to achieve enhanced performance results.</a:t>
            </a:r>
            <a:endParaRPr lang="en-IN"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2390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CONCLUSIONS</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692696"/>
            <a:ext cx="8784976" cy="4525963"/>
          </a:xfrm>
        </p:spPr>
        <p:txBody>
          <a:bodyPr>
            <a:normAutofit/>
          </a:bodyPr>
          <a:lstStyle/>
          <a:p>
            <a:pPr algn="just">
              <a:lnSpc>
                <a:spcPct val="150000"/>
              </a:lnSpc>
              <a:buFont typeface="Wingdings" panose="05000000000000000000" pitchFamily="2" charset="2"/>
              <a:buChar char="Ø"/>
            </a:pPr>
            <a:r>
              <a:rPr lang="en-US" sz="1200" dirty="0">
                <a:latin typeface="Times New Roman" panose="02020603050405020304" pitchFamily="18" charset="0"/>
                <a:cs typeface="Times New Roman" panose="02020603050405020304" pitchFamily="18" charset="0"/>
              </a:rPr>
              <a:t>In light of the findings presented, the research has reached the following conclusions: It is imperative for </a:t>
            </a:r>
            <a:r>
              <a:rPr lang="en-US" sz="1200" dirty="0" err="1">
                <a:latin typeface="Times New Roman" panose="02020603050405020304" pitchFamily="18" charset="0"/>
                <a:cs typeface="Times New Roman" panose="02020603050405020304" pitchFamily="18" charset="0"/>
              </a:rPr>
              <a:t>Deepnagar</a:t>
            </a:r>
            <a:r>
              <a:rPr lang="en-US" sz="1200" dirty="0">
                <a:latin typeface="Times New Roman" panose="02020603050405020304" pitchFamily="18" charset="0"/>
                <a:cs typeface="Times New Roman" panose="02020603050405020304" pitchFamily="18" charset="0"/>
              </a:rPr>
              <a:t> Thermal Power Plant to prioritize compliance with occupational health and safety standards, as this is vital for enhancing employee performance. Failing to promote and enforce these standards may result in a decrease in employee performance. This assertion is corroborated by the regression model analysis, which demonstrated a significant P-value, underscoring the considerable influence of occupational health and safety practices on employee performance. </a:t>
            </a:r>
            <a:endParaRPr lang="en-US" sz="1200"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The </a:t>
            </a:r>
            <a:r>
              <a:rPr lang="en-US" sz="1200" dirty="0">
                <a:latin typeface="Times New Roman" panose="02020603050405020304" pitchFamily="18" charset="0"/>
                <a:cs typeface="Times New Roman" panose="02020603050405020304" pitchFamily="18" charset="0"/>
              </a:rPr>
              <a:t>research revealed that </a:t>
            </a:r>
            <a:r>
              <a:rPr lang="en-US" sz="1200" dirty="0" err="1">
                <a:latin typeface="Times New Roman" panose="02020603050405020304" pitchFamily="18" charset="0"/>
                <a:cs typeface="Times New Roman" panose="02020603050405020304" pitchFamily="18" charset="0"/>
              </a:rPr>
              <a:t>Deepnagar</a:t>
            </a:r>
            <a:r>
              <a:rPr lang="en-US" sz="1200" dirty="0">
                <a:latin typeface="Times New Roman" panose="02020603050405020304" pitchFamily="18" charset="0"/>
                <a:cs typeface="Times New Roman" panose="02020603050405020304" pitchFamily="18" charset="0"/>
              </a:rPr>
              <a:t> Thermal Power Plant has adopted a majority of occupational health and safety initiatives, acknowledging that employee performance is a continuous and adaptable process that involves all levels of staff within the organization. Although many elements of the occupational health and safety practices received high evaluations, some were rated only moderately, indicating that the company should invest resources to improve these practices. </a:t>
            </a:r>
            <a:endParaRPr lang="en-US" sz="1200"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The </a:t>
            </a:r>
            <a:r>
              <a:rPr lang="en-US" sz="1200" dirty="0">
                <a:latin typeface="Times New Roman" panose="02020603050405020304" pitchFamily="18" charset="0"/>
                <a:cs typeface="Times New Roman" panose="02020603050405020304" pitchFamily="18" charset="0"/>
              </a:rPr>
              <a:t>study concluded that effective occupational health and safety programs yield significant improvements in safety, enhanced working conditions, and the implementation of preventive measures, leading to considerable human and economic advantages.</a:t>
            </a:r>
            <a:endParaRPr lang="en-IN"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5430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REFERENCES</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67544" y="908720"/>
            <a:ext cx="8229600" cy="5760640"/>
          </a:xfrm>
        </p:spPr>
        <p:txBody>
          <a:bodyPr>
            <a:normAutofit lnSpcReduction="10000"/>
          </a:bodyPr>
          <a:lstStyle/>
          <a:p>
            <a:pPr marL="228600" indent="-228600" algn="just">
              <a:lnSpc>
                <a:spcPct val="150000"/>
              </a:lnSpc>
              <a:buFont typeface="+mj-lt"/>
              <a:buAutoNum type="arabicPeriod"/>
            </a:pPr>
            <a:r>
              <a:rPr lang="en-US" sz="1200" dirty="0" err="1">
                <a:latin typeface="Times New Roman" panose="02020603050405020304" pitchFamily="18" charset="0"/>
                <a:cs typeface="Times New Roman" panose="02020603050405020304" pitchFamily="18" charset="0"/>
              </a:rPr>
              <a:t>Abualrejal</a:t>
            </a:r>
            <a:r>
              <a:rPr lang="en-US" sz="1200" dirty="0">
                <a:latin typeface="Times New Roman" panose="02020603050405020304" pitchFamily="18" charset="0"/>
                <a:cs typeface="Times New Roman" panose="02020603050405020304" pitchFamily="18" charset="0"/>
              </a:rPr>
              <a:t>, H. (2016). Occupational safety and health practices in manufacturing industry in Malaysia.</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2. </a:t>
            </a:r>
            <a:r>
              <a:rPr lang="en-US" sz="1200" dirty="0" err="1">
                <a:latin typeface="Times New Roman" panose="02020603050405020304" pitchFamily="18" charset="0"/>
                <a:cs typeface="Times New Roman" panose="02020603050405020304" pitchFamily="18" charset="0"/>
              </a:rPr>
              <a:t>Abuga</a:t>
            </a:r>
            <a:r>
              <a:rPr lang="en-US" sz="1200" dirty="0">
                <a:latin typeface="Times New Roman" panose="02020603050405020304" pitchFamily="18" charset="0"/>
                <a:cs typeface="Times New Roman" panose="02020603050405020304" pitchFamily="18" charset="0"/>
              </a:rPr>
              <a:t>, G. (2012). A case study on the effects of occupational health and safety programs on organizational effectiveness (Unpublished master's thesis). Kenyatta University.</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3. </a:t>
            </a:r>
            <a:r>
              <a:rPr lang="en-US" sz="1200" dirty="0" err="1">
                <a:latin typeface="Times New Roman" panose="02020603050405020304" pitchFamily="18" charset="0"/>
                <a:cs typeface="Times New Roman" panose="02020603050405020304" pitchFamily="18" charset="0"/>
              </a:rPr>
              <a:t>Amedome</a:t>
            </a:r>
            <a:r>
              <a:rPr lang="en-US" sz="1200" dirty="0">
                <a:latin typeface="Times New Roman" panose="02020603050405020304" pitchFamily="18" charset="0"/>
                <a:cs typeface="Times New Roman" panose="02020603050405020304" pitchFamily="18" charset="0"/>
              </a:rPr>
              <a:t>, S. N., &amp; </a:t>
            </a:r>
            <a:r>
              <a:rPr lang="en-US" sz="1200" dirty="0" err="1">
                <a:latin typeface="Times New Roman" panose="02020603050405020304" pitchFamily="18" charset="0"/>
                <a:cs typeface="Times New Roman" panose="02020603050405020304" pitchFamily="18" charset="0"/>
              </a:rPr>
              <a:t>Gbadago</a:t>
            </a:r>
            <a:r>
              <a:rPr lang="en-US" sz="1200" dirty="0">
                <a:latin typeface="Times New Roman" panose="02020603050405020304" pitchFamily="18" charset="0"/>
                <a:cs typeface="Times New Roman" panose="02020603050405020304" pitchFamily="18" charset="0"/>
              </a:rPr>
              <a:t>, P. (2017). The impact of occupational health and safety measures on employee performance at the South </a:t>
            </a:r>
            <a:r>
              <a:rPr lang="en-US" sz="1200" dirty="0" err="1">
                <a:latin typeface="Times New Roman" panose="02020603050405020304" pitchFamily="18" charset="0"/>
                <a:cs typeface="Times New Roman" panose="02020603050405020304" pitchFamily="18" charset="0"/>
              </a:rPr>
              <a:t>Tongu</a:t>
            </a:r>
            <a:r>
              <a:rPr lang="en-US" sz="1200" dirty="0">
                <a:latin typeface="Times New Roman" panose="02020603050405020304" pitchFamily="18" charset="0"/>
                <a:cs typeface="Times New Roman" panose="02020603050405020304" pitchFamily="18" charset="0"/>
              </a:rPr>
              <a:t> District Hospital. Global Journal of Medical Research.</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4. </a:t>
            </a:r>
            <a:r>
              <a:rPr lang="en-US" sz="1200" dirty="0" err="1">
                <a:latin typeface="Times New Roman" panose="02020603050405020304" pitchFamily="18" charset="0"/>
                <a:cs typeface="Times New Roman" panose="02020603050405020304" pitchFamily="18" charset="0"/>
              </a:rPr>
              <a:t>Amponsah-Tawiah</a:t>
            </a:r>
            <a:r>
              <a:rPr lang="en-US" sz="1200" dirty="0">
                <a:latin typeface="Times New Roman" panose="02020603050405020304" pitchFamily="18" charset="0"/>
                <a:cs typeface="Times New Roman" panose="02020603050405020304" pitchFamily="18" charset="0"/>
              </a:rPr>
              <a:t>, K., &amp; Mensah, J. (2016). Occupational health and safety and organizational commitment: Evidence from the Ghanaian mining industry. Safety and Health at Work, 7(3), 225–230. https://doi.org/10.1016/j.shaw.2016.01.002</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5. Ayers, P., &amp; </a:t>
            </a:r>
            <a:r>
              <a:rPr lang="en-US" sz="1200" dirty="0" err="1">
                <a:latin typeface="Times New Roman" panose="02020603050405020304" pitchFamily="18" charset="0"/>
                <a:cs typeface="Times New Roman" panose="02020603050405020304" pitchFamily="18" charset="0"/>
              </a:rPr>
              <a:t>Kleiner</a:t>
            </a:r>
            <a:r>
              <a:rPr lang="en-US" sz="1200" dirty="0">
                <a:latin typeface="Times New Roman" panose="02020603050405020304" pitchFamily="18" charset="0"/>
                <a:cs typeface="Times New Roman" panose="02020603050405020304" pitchFamily="18" charset="0"/>
              </a:rPr>
              <a:t>, B. (2016). New developments concerning managing human factors for safety. Management Research News. Emerald Group Publishing.</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6. </a:t>
            </a:r>
            <a:r>
              <a:rPr lang="en-US" sz="1200" dirty="0" err="1">
                <a:latin typeface="Times New Roman" panose="02020603050405020304" pitchFamily="18" charset="0"/>
                <a:cs typeface="Times New Roman" panose="02020603050405020304" pitchFamily="18" charset="0"/>
              </a:rPr>
              <a:t>Bernardin</a:t>
            </a:r>
            <a:r>
              <a:rPr lang="en-US" sz="1200" dirty="0">
                <a:latin typeface="Times New Roman" panose="02020603050405020304" pitchFamily="18" charset="0"/>
                <a:cs typeface="Times New Roman" panose="02020603050405020304" pitchFamily="18" charset="0"/>
              </a:rPr>
              <a:t>, H. J. (2012). Human resources management. McGraw-Hill Co. Ltd.</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7. </a:t>
            </a:r>
            <a:r>
              <a:rPr lang="en-US" sz="1200" dirty="0" err="1">
                <a:latin typeface="Times New Roman" panose="02020603050405020304" pitchFamily="18" charset="0"/>
                <a:cs typeface="Times New Roman" panose="02020603050405020304" pitchFamily="18" charset="0"/>
              </a:rPr>
              <a:t>Cascio</a:t>
            </a:r>
            <a:r>
              <a:rPr lang="en-US" sz="1200" dirty="0">
                <a:latin typeface="Times New Roman" panose="02020603050405020304" pitchFamily="18" charset="0"/>
                <a:cs typeface="Times New Roman" panose="02020603050405020304" pitchFamily="18" charset="0"/>
              </a:rPr>
              <a:t>, W. (2014). Managing human resources: Productivity, quality of work life, and profits. McGraw-Hill/Irwin.</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8. </a:t>
            </a:r>
            <a:r>
              <a:rPr lang="en-US" sz="1200" dirty="0" err="1">
                <a:latin typeface="Times New Roman" panose="02020603050405020304" pitchFamily="18" charset="0"/>
                <a:cs typeface="Times New Roman" panose="02020603050405020304" pitchFamily="18" charset="0"/>
              </a:rPr>
              <a:t>Dessler</a:t>
            </a:r>
            <a:r>
              <a:rPr lang="en-US" sz="1200" dirty="0">
                <a:latin typeface="Times New Roman" panose="02020603050405020304" pitchFamily="18" charset="0"/>
                <a:cs typeface="Times New Roman" panose="02020603050405020304" pitchFamily="18" charset="0"/>
              </a:rPr>
              <a:t>, G. (2014). Human resource management (11th ed.). Prentice-Hall of </a:t>
            </a:r>
            <a:r>
              <a:rPr lang="en-US" sz="1200" dirty="0" err="1">
                <a:latin typeface="Times New Roman" panose="02020603050405020304" pitchFamily="18" charset="0"/>
                <a:cs typeface="Times New Roman" panose="02020603050405020304" pitchFamily="18" charset="0"/>
              </a:rPr>
              <a:t>IndiaPrivate</a:t>
            </a:r>
            <a:r>
              <a:rPr lang="en-US" sz="1200" dirty="0">
                <a:latin typeface="Times New Roman" panose="02020603050405020304" pitchFamily="18" charset="0"/>
                <a:cs typeface="Times New Roman" panose="02020603050405020304" pitchFamily="18" charset="0"/>
              </a:rPr>
              <a:t> Ltd.</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9. </a:t>
            </a:r>
            <a:r>
              <a:rPr lang="en-US" sz="1200" dirty="0" err="1">
                <a:latin typeface="Times New Roman" panose="02020603050405020304" pitchFamily="18" charset="0"/>
                <a:cs typeface="Times New Roman" panose="02020603050405020304" pitchFamily="18" charset="0"/>
              </a:rPr>
              <a:t>Dyck</a:t>
            </a:r>
            <a:r>
              <a:rPr lang="en-US" sz="1200" dirty="0">
                <a:latin typeface="Times New Roman" panose="02020603050405020304" pitchFamily="18" charset="0"/>
                <a:cs typeface="Times New Roman" panose="02020603050405020304" pitchFamily="18" charset="0"/>
              </a:rPr>
              <a:t>, D. E. (2015). Occupational health &amp; safety: Theory, strategy &amp; industry practice. LexisNexis Canada.</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10. Foot, M., &amp; Hook, C. (2013). Introducing human resource management (5th ed.). Pearson Education Limited</a:t>
            </a:r>
            <a:r>
              <a:rPr lang="en-US" sz="1200" dirty="0" smtClean="0">
                <a:latin typeface="Times New Roman" panose="02020603050405020304" pitchFamily="18" charset="0"/>
                <a:cs typeface="Times New Roman" panose="02020603050405020304" pitchFamily="18" charset="0"/>
              </a:rPr>
              <a:t>.</a:t>
            </a:r>
            <a:endParaRPr lang="en-IN" sz="1200"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sz="1200" dirty="0">
                <a:latin typeface="Times New Roman" panose="02020603050405020304" pitchFamily="18" charset="0"/>
                <a:cs typeface="Times New Roman" panose="02020603050405020304" pitchFamily="18" charset="0"/>
              </a:rPr>
              <a:t>11. 11. </a:t>
            </a:r>
            <a:r>
              <a:rPr lang="en-US" sz="1200" dirty="0" err="1">
                <a:latin typeface="Times New Roman" panose="02020603050405020304" pitchFamily="18" charset="0"/>
                <a:cs typeface="Times New Roman" panose="02020603050405020304" pitchFamily="18" charset="0"/>
              </a:rPr>
              <a:t>Gatithi</a:t>
            </a:r>
            <a:r>
              <a:rPr lang="en-US" sz="1200" dirty="0">
                <a:latin typeface="Times New Roman" panose="02020603050405020304" pitchFamily="18" charset="0"/>
                <a:cs typeface="Times New Roman" panose="02020603050405020304" pitchFamily="18" charset="0"/>
              </a:rPr>
              <a:t>, W. A. (2012). The extent of compliance with occupational safety and health regulations at manufacturing companies in Mombasa County (Doctoral dissertation). University of Nairobi.</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12. </a:t>
            </a:r>
            <a:r>
              <a:rPr lang="en-US" sz="1200" dirty="0" err="1">
                <a:latin typeface="Times New Roman" panose="02020603050405020304" pitchFamily="18" charset="0"/>
                <a:cs typeface="Times New Roman" panose="02020603050405020304" pitchFamily="18" charset="0"/>
              </a:rPr>
              <a:t>Gilkey</a:t>
            </a:r>
            <a:r>
              <a:rPr lang="en-US" sz="1200" dirty="0">
                <a:latin typeface="Times New Roman" panose="02020603050405020304" pitchFamily="18" charset="0"/>
                <a:cs typeface="Times New Roman" panose="02020603050405020304" pitchFamily="18" charset="0"/>
              </a:rPr>
              <a:t>, D. P. (2013). Health and safety in the workplace: Developing a basic plan. California Chiropractic Association Journal, 10, 36–37.</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13. Health and Safety Executive. (2013). The department of </a:t>
            </a:r>
            <a:r>
              <a:rPr lang="en-US" sz="1200" dirty="0" err="1">
                <a:latin typeface="Times New Roman" panose="02020603050405020304" pitchFamily="18" charset="0"/>
                <a:cs typeface="Times New Roman" panose="02020603050405020304" pitchFamily="18" charset="0"/>
              </a:rPr>
              <a:t>labour</a:t>
            </a:r>
            <a:r>
              <a:rPr lang="en-US" sz="1200" dirty="0">
                <a:latin typeface="Times New Roman" panose="02020603050405020304" pitchFamily="18" charset="0"/>
                <a:cs typeface="Times New Roman" panose="02020603050405020304" pitchFamily="18" charset="0"/>
              </a:rPr>
              <a:t>: Model for business excellence. Government Printers.</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14. </a:t>
            </a:r>
            <a:r>
              <a:rPr lang="en-US" sz="1200" dirty="0" err="1">
                <a:latin typeface="Times New Roman" panose="02020603050405020304" pitchFamily="18" charset="0"/>
                <a:cs typeface="Times New Roman" panose="02020603050405020304" pitchFamily="18" charset="0"/>
              </a:rPr>
              <a:t>Houldsworth</a:t>
            </a:r>
            <a:r>
              <a:rPr lang="en-US" sz="1200" dirty="0">
                <a:latin typeface="Times New Roman" panose="02020603050405020304" pitchFamily="18" charset="0"/>
                <a:cs typeface="Times New Roman" panose="02020603050405020304" pitchFamily="18" charset="0"/>
              </a:rPr>
              <a:t>, E., &amp; </a:t>
            </a:r>
            <a:r>
              <a:rPr lang="en-US" sz="1200" dirty="0" err="1">
                <a:latin typeface="Times New Roman" panose="02020603050405020304" pitchFamily="18" charset="0"/>
                <a:cs typeface="Times New Roman" panose="02020603050405020304" pitchFamily="18" charset="0"/>
              </a:rPr>
              <a:t>Jirasinghe</a:t>
            </a:r>
            <a:r>
              <a:rPr lang="en-US" sz="1200" dirty="0">
                <a:latin typeface="Times New Roman" panose="02020603050405020304" pitchFamily="18" charset="0"/>
                <a:cs typeface="Times New Roman" panose="02020603050405020304" pitchFamily="18" charset="0"/>
              </a:rPr>
              <a:t>, D. (2006). Managing and measuring employee performance. </a:t>
            </a:r>
            <a:r>
              <a:rPr lang="en-US" sz="1200" dirty="0" err="1">
                <a:latin typeface="Times New Roman" panose="02020603050405020304" pitchFamily="18" charset="0"/>
                <a:cs typeface="Times New Roman" panose="02020603050405020304" pitchFamily="18" charset="0"/>
              </a:rPr>
              <a:t>Kogan</a:t>
            </a:r>
            <a:r>
              <a:rPr lang="en-US" sz="1200" dirty="0">
                <a:latin typeface="Times New Roman" panose="02020603050405020304" pitchFamily="18" charset="0"/>
                <a:cs typeface="Times New Roman" panose="02020603050405020304" pitchFamily="18" charset="0"/>
              </a:rPr>
              <a:t> Page Publishers.</a:t>
            </a:r>
          </a:p>
          <a:p>
            <a:pPr marL="0" indent="0" algn="just">
              <a:buNone/>
            </a:pP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8536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REFERENCES</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692696"/>
            <a:ext cx="8712968" cy="5760640"/>
          </a:xfrm>
        </p:spPr>
        <p:txBody>
          <a:bodyPr>
            <a:normAutofit/>
          </a:bodyPr>
          <a:lstStyle/>
          <a:p>
            <a:pPr marL="0" indent="0" algn="just">
              <a:lnSpc>
                <a:spcPct val="150000"/>
              </a:lnSpc>
              <a:buNone/>
            </a:pPr>
            <a:r>
              <a:rPr lang="en-US" sz="1200" dirty="0">
                <a:latin typeface="Times New Roman" panose="02020603050405020304" pitchFamily="18" charset="0"/>
                <a:cs typeface="Times New Roman" panose="02020603050405020304" pitchFamily="18" charset="0"/>
              </a:rPr>
              <a:t>15. Jackson, S. E., Schuler, R. S., &amp; </a:t>
            </a:r>
            <a:r>
              <a:rPr lang="en-US" sz="1200" dirty="0" err="1">
                <a:latin typeface="Times New Roman" panose="02020603050405020304" pitchFamily="18" charset="0"/>
                <a:cs typeface="Times New Roman" panose="02020603050405020304" pitchFamily="18" charset="0"/>
              </a:rPr>
              <a:t>Wermer</a:t>
            </a:r>
            <a:r>
              <a:rPr lang="en-US" sz="1200" dirty="0">
                <a:latin typeface="Times New Roman" panose="02020603050405020304" pitchFamily="18" charset="0"/>
                <a:cs typeface="Times New Roman" panose="02020603050405020304" pitchFamily="18" charset="0"/>
              </a:rPr>
              <a:t>, S. (2012). Managing human resources (10th ed.). South-Western Cengage Learning.</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16. </a:t>
            </a:r>
            <a:r>
              <a:rPr lang="en-US" sz="1200" dirty="0" err="1">
                <a:latin typeface="Times New Roman" panose="02020603050405020304" pitchFamily="18" charset="0"/>
                <a:cs typeface="Times New Roman" panose="02020603050405020304" pitchFamily="18" charset="0"/>
              </a:rPr>
              <a:t>Kaguathi</a:t>
            </a:r>
            <a:r>
              <a:rPr lang="en-US" sz="1200" dirty="0">
                <a:latin typeface="Times New Roman" panose="02020603050405020304" pitchFamily="18" charset="0"/>
                <a:cs typeface="Times New Roman" panose="02020603050405020304" pitchFamily="18" charset="0"/>
              </a:rPr>
              <a:t>, J. N. (2013). Challenges of implementing occupational health and safety strategies at East Africa Portland Cement Company Limited, Kenya (Doctoral dissertation). University of Nairobi.</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17. </a:t>
            </a:r>
            <a:r>
              <a:rPr lang="en-US" sz="1200" dirty="0" err="1">
                <a:latin typeface="Times New Roman" panose="02020603050405020304" pitchFamily="18" charset="0"/>
                <a:cs typeface="Times New Roman" panose="02020603050405020304" pitchFamily="18" charset="0"/>
              </a:rPr>
              <a:t>Katsuro</a:t>
            </a:r>
            <a:r>
              <a:rPr lang="en-US" sz="1200" dirty="0">
                <a:latin typeface="Times New Roman" panose="02020603050405020304" pitchFamily="18" charset="0"/>
                <a:cs typeface="Times New Roman" panose="02020603050405020304" pitchFamily="18" charset="0"/>
              </a:rPr>
              <a:t>, P., </a:t>
            </a:r>
            <a:r>
              <a:rPr lang="en-US" sz="1200" dirty="0" err="1">
                <a:latin typeface="Times New Roman" panose="02020603050405020304" pitchFamily="18" charset="0"/>
                <a:cs typeface="Times New Roman" panose="02020603050405020304" pitchFamily="18" charset="0"/>
              </a:rPr>
              <a:t>Gadzirayi</a:t>
            </a:r>
            <a:r>
              <a:rPr lang="en-US" sz="1200" dirty="0">
                <a:latin typeface="Times New Roman" panose="02020603050405020304" pitchFamily="18" charset="0"/>
                <a:cs typeface="Times New Roman" panose="02020603050405020304" pitchFamily="18" charset="0"/>
              </a:rPr>
              <a:t>, C. T., </a:t>
            </a:r>
            <a:r>
              <a:rPr lang="en-US" sz="1200" dirty="0" err="1">
                <a:latin typeface="Times New Roman" panose="02020603050405020304" pitchFamily="18" charset="0"/>
                <a:cs typeface="Times New Roman" panose="02020603050405020304" pitchFamily="18" charset="0"/>
              </a:rPr>
              <a:t>Taruwona</a:t>
            </a:r>
            <a:r>
              <a:rPr lang="en-US" sz="1200" dirty="0">
                <a:latin typeface="Times New Roman" panose="02020603050405020304" pitchFamily="18" charset="0"/>
                <a:cs typeface="Times New Roman" panose="02020603050405020304" pitchFamily="18" charset="0"/>
              </a:rPr>
              <a:t>, M., &amp; </a:t>
            </a:r>
            <a:r>
              <a:rPr lang="en-US" sz="1200" dirty="0" err="1">
                <a:latin typeface="Times New Roman" panose="02020603050405020304" pitchFamily="18" charset="0"/>
                <a:cs typeface="Times New Roman" panose="02020603050405020304" pitchFamily="18" charset="0"/>
              </a:rPr>
              <a:t>Mupararano</a:t>
            </a:r>
            <a:r>
              <a:rPr lang="en-US" sz="1200" dirty="0">
                <a:latin typeface="Times New Roman" panose="02020603050405020304" pitchFamily="18" charset="0"/>
                <a:cs typeface="Times New Roman" panose="02020603050405020304" pitchFamily="18" charset="0"/>
              </a:rPr>
              <a:t>, S. (2010). Impact of occupational health and safety on worker productivity: A case of Zimbabwe food industry. African Journal of Business Management, 4(13), 2644–2651.</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18. Kenya Power and Lighting Company. (2016). Electric power distribution company. Retrieved from http://www.kplc.co.ke/</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19. Kenya Power and Lighting Company Limited. (2018). Retrieved from https://www.nse.co.ke/handbook2016-2017/kplc.html</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20. Kumar, S. (2017). Why occupational health and safety is important to the workplace? LinkedIn. https://www.linkedin.com/pulse/why-occupational-health-safety-important-workplace-sawan-kumar</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21. </a:t>
            </a:r>
            <a:r>
              <a:rPr lang="en-US" sz="1200" dirty="0" err="1">
                <a:latin typeface="Times New Roman" panose="02020603050405020304" pitchFamily="18" charset="0"/>
                <a:cs typeface="Times New Roman" panose="02020603050405020304" pitchFamily="18" charset="0"/>
              </a:rPr>
              <a:t>Makhamara</a:t>
            </a:r>
            <a:r>
              <a:rPr lang="en-US" sz="1200" dirty="0">
                <a:latin typeface="Times New Roman" panose="02020603050405020304" pitchFamily="18" charset="0"/>
                <a:cs typeface="Times New Roman" panose="02020603050405020304" pitchFamily="18" charset="0"/>
              </a:rPr>
              <a:t>, J. (2016). Influence of occupational health and safety on organizational performance in the manufacturing sector in Kenya: A case study of Kapa oil refineries limited. Strategic Journal of Business &amp; Change Management, 3(3).</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22. </a:t>
            </a:r>
            <a:r>
              <a:rPr lang="en-US" sz="1200" dirty="0" err="1">
                <a:latin typeface="Times New Roman" panose="02020603050405020304" pitchFamily="18" charset="0"/>
                <a:cs typeface="Times New Roman" panose="02020603050405020304" pitchFamily="18" charset="0"/>
              </a:rPr>
              <a:t>Naveh</a:t>
            </a:r>
            <a:r>
              <a:rPr lang="en-US" sz="1200" dirty="0">
                <a:latin typeface="Times New Roman" panose="02020603050405020304" pitchFamily="18" charset="0"/>
                <a:cs typeface="Times New Roman" panose="02020603050405020304" pitchFamily="18" charset="0"/>
              </a:rPr>
              <a:t>, E., Katz-Navon, T., &amp; Stern, Z. (2013). Treatment errors in healthcare: A safety climate approach. Journal of Management Science, 51(6), 948–960.</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23. </a:t>
            </a:r>
            <a:r>
              <a:rPr lang="en-US" sz="1200" dirty="0" err="1">
                <a:latin typeface="Times New Roman" panose="02020603050405020304" pitchFamily="18" charset="0"/>
                <a:cs typeface="Times New Roman" panose="02020603050405020304" pitchFamily="18" charset="0"/>
              </a:rPr>
              <a:t>Njoroge</a:t>
            </a:r>
            <a:r>
              <a:rPr lang="en-US" sz="1200" dirty="0">
                <a:latin typeface="Times New Roman" panose="02020603050405020304" pitchFamily="18" charset="0"/>
                <a:cs typeface="Times New Roman" panose="02020603050405020304" pitchFamily="18" charset="0"/>
              </a:rPr>
              <a:t>, M. (2012). Effectiveness of occupational health and safety </a:t>
            </a:r>
            <a:r>
              <a:rPr lang="en-US" sz="1200" dirty="0" err="1">
                <a:latin typeface="Times New Roman" panose="02020603050405020304" pitchFamily="18" charset="0"/>
                <a:cs typeface="Times New Roman" panose="02020603050405020304" pitchFamily="18" charset="0"/>
              </a:rPr>
              <a:t>programmes</a:t>
            </a:r>
            <a:r>
              <a:rPr lang="en-US" sz="1200" dirty="0">
                <a:latin typeface="Times New Roman" panose="02020603050405020304" pitchFamily="18" charset="0"/>
                <a:cs typeface="Times New Roman" panose="02020603050405020304" pitchFamily="18" charset="0"/>
              </a:rPr>
              <a:t> in CMC Motors Group of Companies (Master’s dissertation). University of Nairobi.</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24. </a:t>
            </a:r>
            <a:r>
              <a:rPr lang="en-US" sz="1200" dirty="0" err="1">
                <a:latin typeface="Times New Roman" panose="02020603050405020304" pitchFamily="18" charset="0"/>
                <a:cs typeface="Times New Roman" panose="02020603050405020304" pitchFamily="18" charset="0"/>
              </a:rPr>
              <a:t>Oluoch</a:t>
            </a:r>
            <a:r>
              <a:rPr lang="en-US" sz="1200" dirty="0">
                <a:latin typeface="Times New Roman" panose="02020603050405020304" pitchFamily="18" charset="0"/>
                <a:cs typeface="Times New Roman" panose="02020603050405020304" pitchFamily="18" charset="0"/>
              </a:rPr>
              <a:t>, E. O. (2015). Effect of occupational safety and health </a:t>
            </a:r>
            <a:r>
              <a:rPr lang="en-US" sz="1200" dirty="0" err="1">
                <a:latin typeface="Times New Roman" panose="02020603050405020304" pitchFamily="18" charset="0"/>
                <a:cs typeface="Times New Roman" panose="02020603050405020304" pitchFamily="18" charset="0"/>
              </a:rPr>
              <a:t>programmes</a:t>
            </a:r>
            <a:r>
              <a:rPr lang="en-US" sz="1200" dirty="0">
                <a:latin typeface="Times New Roman" panose="02020603050405020304" pitchFamily="18" charset="0"/>
                <a:cs typeface="Times New Roman" panose="02020603050405020304" pitchFamily="18" charset="0"/>
              </a:rPr>
              <a:t> on employee performance at Kenya Power Company Limited (Doctoral dissertation).</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25. </a:t>
            </a:r>
            <a:r>
              <a:rPr lang="en-US" sz="1200" dirty="0" err="1">
                <a:latin typeface="Times New Roman" panose="02020603050405020304" pitchFamily="18" charset="0"/>
                <a:cs typeface="Times New Roman" panose="02020603050405020304" pitchFamily="18" charset="0"/>
              </a:rPr>
              <a:t>Omusulah</a:t>
            </a:r>
            <a:r>
              <a:rPr lang="en-US" sz="1200" dirty="0">
                <a:latin typeface="Times New Roman" panose="02020603050405020304" pitchFamily="18" charset="0"/>
                <a:cs typeface="Times New Roman" panose="02020603050405020304" pitchFamily="18" charset="0"/>
              </a:rPr>
              <a:t>, I. D. (2013). Perceived influence of occupational health and safety practices on job satisfaction among employees in </a:t>
            </a:r>
            <a:r>
              <a:rPr lang="en-US" sz="1200" dirty="0" err="1">
                <a:latin typeface="Times New Roman" panose="02020603050405020304" pitchFamily="18" charset="0"/>
                <a:cs typeface="Times New Roman" panose="02020603050405020304" pitchFamily="18" charset="0"/>
              </a:rPr>
              <a:t>Chemelil</a:t>
            </a:r>
            <a:r>
              <a:rPr lang="en-US" sz="1200" dirty="0">
                <a:latin typeface="Times New Roman" panose="02020603050405020304" pitchFamily="18" charset="0"/>
                <a:cs typeface="Times New Roman" panose="02020603050405020304" pitchFamily="18" charset="0"/>
              </a:rPr>
              <a:t> Sugar Company Limited. University of Nairobi.</a:t>
            </a:r>
          </a:p>
          <a:p>
            <a:pPr marL="0" indent="0" algn="just">
              <a:lnSpc>
                <a:spcPct val="150000"/>
              </a:lnSpc>
              <a:buNone/>
            </a:pP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75177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REFERENCES</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692696"/>
            <a:ext cx="8712968" cy="5760640"/>
          </a:xfrm>
        </p:spPr>
        <p:txBody>
          <a:bodyPr>
            <a:normAutofit/>
          </a:bodyPr>
          <a:lstStyle/>
          <a:p>
            <a:pPr marL="0" indent="0" algn="just">
              <a:lnSpc>
                <a:spcPct val="150000"/>
              </a:lnSpc>
              <a:buNone/>
            </a:pPr>
            <a:r>
              <a:rPr lang="en-US" sz="1200" dirty="0">
                <a:latin typeface="Times New Roman" panose="02020603050405020304" pitchFamily="18" charset="0"/>
                <a:cs typeface="Times New Roman" panose="02020603050405020304" pitchFamily="18" charset="0"/>
              </a:rPr>
              <a:t>26. Onyango, S. (2018). World Bank approves Sh18 billion for Kenya’s energy sector. Standard Digital. </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https://www.standardmedia.co.ke/business/article/2001278729/world-bank-approves-sh18b-to-support-energy-sector</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27. </a:t>
            </a:r>
            <a:r>
              <a:rPr lang="en-US" sz="1200" dirty="0" err="1">
                <a:latin typeface="Times New Roman" panose="02020603050405020304" pitchFamily="18" charset="0"/>
                <a:cs typeface="Times New Roman" panose="02020603050405020304" pitchFamily="18" charset="0"/>
              </a:rPr>
              <a:t>Puplampu</a:t>
            </a:r>
            <a:r>
              <a:rPr lang="en-US" sz="1200" dirty="0">
                <a:latin typeface="Times New Roman" panose="02020603050405020304" pitchFamily="18" charset="0"/>
                <a:cs typeface="Times New Roman" panose="02020603050405020304" pitchFamily="18" charset="0"/>
              </a:rPr>
              <a:t>, B. B., &amp; </a:t>
            </a:r>
            <a:r>
              <a:rPr lang="en-US" sz="1200" dirty="0" err="1">
                <a:latin typeface="Times New Roman" panose="02020603050405020304" pitchFamily="18" charset="0"/>
                <a:cs typeface="Times New Roman" panose="02020603050405020304" pitchFamily="18" charset="0"/>
              </a:rPr>
              <a:t>Quartey</a:t>
            </a:r>
            <a:r>
              <a:rPr lang="en-US" sz="1200" dirty="0">
                <a:latin typeface="Times New Roman" panose="02020603050405020304" pitchFamily="18" charset="0"/>
                <a:cs typeface="Times New Roman" panose="02020603050405020304" pitchFamily="18" charset="0"/>
              </a:rPr>
              <a:t>, S. H. (2012). Key issues on occupational health and safety practices in Ghana: A review. International Journal of Business and Social Science, 3(19).</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28. </a:t>
            </a:r>
            <a:r>
              <a:rPr lang="en-US" sz="1200" dirty="0" err="1">
                <a:latin typeface="Times New Roman" panose="02020603050405020304" pitchFamily="18" charset="0"/>
                <a:cs typeface="Times New Roman" panose="02020603050405020304" pitchFamily="18" charset="0"/>
              </a:rPr>
              <a:t>Putri</a:t>
            </a:r>
            <a:r>
              <a:rPr lang="en-US" sz="1200" dirty="0">
                <a:latin typeface="Times New Roman" panose="02020603050405020304" pitchFamily="18" charset="0"/>
                <a:cs typeface="Times New Roman" panose="02020603050405020304" pitchFamily="18" charset="0"/>
              </a:rPr>
              <a:t>, D. O., </a:t>
            </a:r>
            <a:r>
              <a:rPr lang="en-US" sz="1200" dirty="0" err="1">
                <a:latin typeface="Times New Roman" panose="02020603050405020304" pitchFamily="18" charset="0"/>
                <a:cs typeface="Times New Roman" panose="02020603050405020304" pitchFamily="18" charset="0"/>
              </a:rPr>
              <a:t>Triatmanto</a:t>
            </a:r>
            <a:r>
              <a:rPr lang="en-US" sz="1200" dirty="0">
                <a:latin typeface="Times New Roman" panose="02020603050405020304" pitchFamily="18" charset="0"/>
                <a:cs typeface="Times New Roman" panose="02020603050405020304" pitchFamily="18" charset="0"/>
              </a:rPr>
              <a:t>, B., &amp; </a:t>
            </a:r>
            <a:r>
              <a:rPr lang="en-US" sz="1200" dirty="0" err="1">
                <a:latin typeface="Times New Roman" panose="02020603050405020304" pitchFamily="18" charset="0"/>
                <a:cs typeface="Times New Roman" panose="02020603050405020304" pitchFamily="18" charset="0"/>
              </a:rPr>
              <a:t>Setiyadi</a:t>
            </a:r>
            <a:r>
              <a:rPr lang="en-US" sz="1200" dirty="0">
                <a:latin typeface="Times New Roman" panose="02020603050405020304" pitchFamily="18" charset="0"/>
                <a:cs typeface="Times New Roman" panose="02020603050405020304" pitchFamily="18" charset="0"/>
              </a:rPr>
              <a:t>, S. (2018, April). The effect of occupational health and safety, work environment and discipline on employee performance in a consumer goods company. In IOP Conference Series: Materials Science and Engineering. IOP Publishing. https://doi.org/10.1088/1757-899X/296/1/012036</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29. Quick, J. C., &amp; </a:t>
            </a:r>
            <a:r>
              <a:rPr lang="en-US" sz="1200" dirty="0" err="1">
                <a:latin typeface="Times New Roman" panose="02020603050405020304" pitchFamily="18" charset="0"/>
                <a:cs typeface="Times New Roman" panose="02020603050405020304" pitchFamily="18" charset="0"/>
              </a:rPr>
              <a:t>Tetrick</a:t>
            </a:r>
            <a:r>
              <a:rPr lang="en-US" sz="1200" dirty="0">
                <a:latin typeface="Times New Roman" panose="02020603050405020304" pitchFamily="18" charset="0"/>
                <a:cs typeface="Times New Roman" panose="02020603050405020304" pitchFamily="18" charset="0"/>
              </a:rPr>
              <a:t>, L. E. (2003). Handbook of occupational health psychology. American Psychological Association.</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30. Ronald, J., Cary, L., &amp; Sharon, C. (2011). Occupational health and safety. Gower Publishing, Ltd.</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31. </a:t>
            </a:r>
            <a:r>
              <a:rPr lang="en-US" sz="1200" dirty="0" err="1">
                <a:latin typeface="Times New Roman" panose="02020603050405020304" pitchFamily="18" charset="0"/>
                <a:cs typeface="Times New Roman" panose="02020603050405020304" pitchFamily="18" charset="0"/>
              </a:rPr>
              <a:t>Ringen</a:t>
            </a:r>
            <a:r>
              <a:rPr lang="en-US" sz="1200" dirty="0">
                <a:latin typeface="Times New Roman" panose="02020603050405020304" pitchFamily="18" charset="0"/>
                <a:cs typeface="Times New Roman" panose="02020603050405020304" pitchFamily="18" charset="0"/>
              </a:rPr>
              <a:t>, K., &amp; Stafford, E. J. (1996). Intervention research in occupational safety and health: Examples from construction. American Journal of Industrial Medicine, 29(4), 314–320.</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32. Rudolph, B. (2018). 7 easy ways to measure employee performance. Retrieved from https://www.skywatersearch.com/blog/7-easy-ways-to-measure-employee-performance</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33. </a:t>
            </a:r>
            <a:r>
              <a:rPr lang="en-US" sz="1200" dirty="0" err="1">
                <a:latin typeface="Times New Roman" panose="02020603050405020304" pitchFamily="18" charset="0"/>
                <a:cs typeface="Times New Roman" panose="02020603050405020304" pitchFamily="18" charset="0"/>
              </a:rPr>
              <a:t>Sembe</a:t>
            </a:r>
            <a:r>
              <a:rPr lang="en-US" sz="1200" dirty="0">
                <a:latin typeface="Times New Roman" panose="02020603050405020304" pitchFamily="18" charset="0"/>
                <a:cs typeface="Times New Roman" panose="02020603050405020304" pitchFamily="18" charset="0"/>
              </a:rPr>
              <a:t>, F., &amp; </a:t>
            </a:r>
            <a:r>
              <a:rPr lang="en-US" sz="1200" dirty="0" err="1">
                <a:latin typeface="Times New Roman" panose="02020603050405020304" pitchFamily="18" charset="0"/>
                <a:cs typeface="Times New Roman" panose="02020603050405020304" pitchFamily="18" charset="0"/>
              </a:rPr>
              <a:t>Ayuo</a:t>
            </a:r>
            <a:r>
              <a:rPr lang="en-US" sz="1200" dirty="0">
                <a:latin typeface="Times New Roman" panose="02020603050405020304" pitchFamily="18" charset="0"/>
                <a:cs typeface="Times New Roman" panose="02020603050405020304" pitchFamily="18" charset="0"/>
              </a:rPr>
              <a:t>, A. (2017). Effect of selected occupational health and safety management practices on job satisfaction of employees in university campuses in </a:t>
            </a:r>
            <a:r>
              <a:rPr lang="en-US" sz="1200" dirty="0" err="1">
                <a:latin typeface="Times New Roman" panose="02020603050405020304" pitchFamily="18" charset="0"/>
                <a:cs typeface="Times New Roman" panose="02020603050405020304" pitchFamily="18" charset="0"/>
              </a:rPr>
              <a:t>Nakuru</a:t>
            </a:r>
            <a:r>
              <a:rPr lang="en-US" sz="1200" dirty="0">
                <a:latin typeface="Times New Roman" panose="02020603050405020304" pitchFamily="18" charset="0"/>
                <a:cs typeface="Times New Roman" panose="02020603050405020304" pitchFamily="18" charset="0"/>
              </a:rPr>
              <a:t> Town, Kenya. Journal of Human Resource Management, 5(5), 70.</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34. </a:t>
            </a:r>
            <a:r>
              <a:rPr lang="en-US" sz="1200" dirty="0" err="1">
                <a:latin typeface="Times New Roman" panose="02020603050405020304" pitchFamily="18" charset="0"/>
                <a:cs typeface="Times New Roman" panose="02020603050405020304" pitchFamily="18" charset="0"/>
              </a:rPr>
              <a:t>Ulutasdemir</a:t>
            </a:r>
            <a:r>
              <a:rPr lang="en-US" sz="1200" dirty="0">
                <a:latin typeface="Times New Roman" panose="02020603050405020304" pitchFamily="18" charset="0"/>
                <a:cs typeface="Times New Roman" panose="02020603050405020304" pitchFamily="18" charset="0"/>
              </a:rPr>
              <a:t>, N., </a:t>
            </a:r>
            <a:r>
              <a:rPr lang="en-US" sz="1200" dirty="0" err="1">
                <a:latin typeface="Times New Roman" panose="02020603050405020304" pitchFamily="18" charset="0"/>
                <a:cs typeface="Times New Roman" panose="02020603050405020304" pitchFamily="18" charset="0"/>
              </a:rPr>
              <a:t>Kilic</a:t>
            </a:r>
            <a:r>
              <a:rPr lang="en-US" sz="1200" dirty="0">
                <a:latin typeface="Times New Roman" panose="02020603050405020304" pitchFamily="18" charset="0"/>
                <a:cs typeface="Times New Roman" panose="02020603050405020304" pitchFamily="18" charset="0"/>
              </a:rPr>
              <a:t>, M., </a:t>
            </a:r>
            <a:r>
              <a:rPr lang="en-US" sz="1200" dirty="0" err="1">
                <a:latin typeface="Times New Roman" panose="02020603050405020304" pitchFamily="18" charset="0"/>
                <a:cs typeface="Times New Roman" panose="02020603050405020304" pitchFamily="18" charset="0"/>
              </a:rPr>
              <a:t>Zeki</a:t>
            </a:r>
            <a:r>
              <a:rPr lang="en-US" sz="1200" dirty="0">
                <a:latin typeface="Times New Roman" panose="02020603050405020304" pitchFamily="18" charset="0"/>
                <a:cs typeface="Times New Roman" panose="02020603050405020304" pitchFamily="18" charset="0"/>
              </a:rPr>
              <a:t>, Ö., &amp; </a:t>
            </a:r>
            <a:r>
              <a:rPr lang="en-US" sz="1200" dirty="0" err="1">
                <a:latin typeface="Times New Roman" panose="02020603050405020304" pitchFamily="18" charset="0"/>
                <a:cs typeface="Times New Roman" panose="02020603050405020304" pitchFamily="18" charset="0"/>
              </a:rPr>
              <a:t>Begendi</a:t>
            </a:r>
            <a:r>
              <a:rPr lang="en-US" sz="1200" dirty="0">
                <a:latin typeface="Times New Roman" panose="02020603050405020304" pitchFamily="18" charset="0"/>
                <a:cs typeface="Times New Roman" panose="02020603050405020304" pitchFamily="18" charset="0"/>
              </a:rPr>
              <a:t>, F. (2015). Effects of occupational health and safety on healthy lifestyle behaviors of workers employed in a private company in Turkey. Annals of Global Health, 81(4), 503–511. https://doi.org/10.1016/j.aogh.2015.12.014</a:t>
            </a:r>
          </a:p>
          <a:p>
            <a:pPr marL="0" indent="0" algn="just">
              <a:lnSpc>
                <a:spcPct val="150000"/>
              </a:lnSpc>
              <a:buNone/>
            </a:pPr>
            <a:endParaRPr lang="en-US" sz="1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7072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a:bodyPr>
          <a:lstStyle/>
          <a:p>
            <a:r>
              <a:rPr lang="en-US" sz="1500" b="1" dirty="0" smtClean="0">
                <a:solidFill>
                  <a:srgbClr val="FF0000"/>
                </a:solidFill>
                <a:latin typeface="Times New Roman" panose="02020603050405020304" pitchFamily="18" charset="0"/>
                <a:cs typeface="Times New Roman" panose="02020603050405020304" pitchFamily="18" charset="0"/>
              </a:rPr>
              <a:t>REFERENCES</a:t>
            </a:r>
            <a:endParaRPr lang="en-IN" sz="15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692696"/>
            <a:ext cx="8712968" cy="5760640"/>
          </a:xfrm>
        </p:spPr>
        <p:txBody>
          <a:bodyPr>
            <a:normAutofit/>
          </a:bodyPr>
          <a:lstStyle/>
          <a:p>
            <a:pPr marL="0" indent="0" algn="just">
              <a:lnSpc>
                <a:spcPct val="150000"/>
              </a:lnSpc>
              <a:buNone/>
            </a:pPr>
            <a:r>
              <a:rPr lang="en-US" sz="1200" dirty="0" smtClean="0">
                <a:latin typeface="Times New Roman" panose="02020603050405020304" pitchFamily="18" charset="0"/>
                <a:cs typeface="Times New Roman" panose="02020603050405020304" pitchFamily="18" charset="0"/>
              </a:rPr>
              <a:t>35</a:t>
            </a:r>
            <a:r>
              <a:rPr lang="en-US" sz="1200" dirty="0">
                <a:latin typeface="Times New Roman" panose="02020603050405020304" pitchFamily="18" charset="0"/>
                <a:cs typeface="Times New Roman" panose="02020603050405020304" pitchFamily="18" charset="0"/>
              </a:rPr>
              <a:t>. Van </a:t>
            </a:r>
            <a:r>
              <a:rPr lang="en-US" sz="1200" dirty="0" err="1">
                <a:latin typeface="Times New Roman" panose="02020603050405020304" pitchFamily="18" charset="0"/>
                <a:cs typeface="Times New Roman" panose="02020603050405020304" pitchFamily="18" charset="0"/>
              </a:rPr>
              <a:t>Vulpen</a:t>
            </a:r>
            <a:r>
              <a:rPr lang="en-US" sz="1200" dirty="0">
                <a:latin typeface="Times New Roman" panose="02020603050405020304" pitchFamily="18" charset="0"/>
                <a:cs typeface="Times New Roman" panose="02020603050405020304" pitchFamily="18" charset="0"/>
              </a:rPr>
              <a:t>, E. (2018). 21 employee performance metrics. Retrieved from https://www.analyticsinhr.com/blog/employee-performance-metrics/</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36. World Health Organization. (2013). Healthy workplace framework and model: Background and supporting literature and practices. WHO Press.</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37. World Health Organization. (2002). Good practice in occupational health services: A contribution to workplace health (No. EUR/02/5041181). WHO Regional Office for Europe.</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38. Workers’ Safety and Compensation Commission. (2017). Occupational health and safety programs: Code of practice. </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http://www.wscc.nt.ca/sites/default/files/documents/Occupational%20Health%20and%20Safety%20Programs%20Code%20of%20Practice%20NT%20and%20NU%20English_0.pdf</a:t>
            </a:r>
          </a:p>
          <a:p>
            <a:pPr marL="0" indent="0" algn="just">
              <a:lnSpc>
                <a:spcPct val="150000"/>
              </a:lnSpc>
              <a:buNone/>
            </a:pPr>
            <a:r>
              <a:rPr lang="en-US" sz="1200" dirty="0">
                <a:latin typeface="Times New Roman" panose="02020603050405020304" pitchFamily="18" charset="0"/>
                <a:cs typeface="Times New Roman" panose="02020603050405020304" pitchFamily="18" charset="0"/>
              </a:rPr>
              <a:t>39. World Bank. (2018). Kenya – Issues and options in the energy sector. </a:t>
            </a:r>
            <a:endParaRPr lang="en-US" sz="1200"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sz="1200" dirty="0" smtClean="0">
                <a:latin typeface="Times New Roman" panose="02020603050405020304" pitchFamily="18" charset="0"/>
                <a:cs typeface="Times New Roman" panose="02020603050405020304" pitchFamily="18" charset="0"/>
                <a:hlinkClick r:id="rId2"/>
              </a:rPr>
              <a:t>http</a:t>
            </a:r>
            <a:r>
              <a:rPr lang="en-US" sz="1200" dirty="0">
                <a:latin typeface="Times New Roman" panose="02020603050405020304" pitchFamily="18" charset="0"/>
                <a:cs typeface="Times New Roman" panose="02020603050405020304" pitchFamily="18" charset="0"/>
                <a:hlinkClick r:id="rId2"/>
              </a:rPr>
              <a:t>://</a:t>
            </a:r>
            <a:r>
              <a:rPr lang="en-US" sz="1200" dirty="0" smtClean="0">
                <a:latin typeface="Times New Roman" panose="02020603050405020304" pitchFamily="18" charset="0"/>
                <a:cs typeface="Times New Roman" panose="02020603050405020304" pitchFamily="18" charset="0"/>
                <a:hlinkClick r:id="rId2"/>
              </a:rPr>
              <a:t>documents.worldbank.org/curated/en/203911468774312007/Kenya-Issues-and-options-in-the-energy-sector</a:t>
            </a:r>
            <a:endParaRPr lang="en-US" sz="1200" dirty="0" smtClean="0">
              <a:latin typeface="Times New Roman" panose="02020603050405020304" pitchFamily="18" charset="0"/>
              <a:cs typeface="Times New Roman" panose="02020603050405020304" pitchFamily="18" charset="0"/>
            </a:endParaRPr>
          </a:p>
          <a:p>
            <a:pPr marL="0" indent="0" algn="just">
              <a:lnSpc>
                <a:spcPct val="150000"/>
              </a:lnSpc>
              <a:buNone/>
            </a:pPr>
            <a:endParaRPr lang="en-US" sz="1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1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714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TotalTime>
  <Words>3879</Words>
  <Application>Microsoft Office PowerPoint</Application>
  <PresentationFormat>On-screen Show (4:3)</PresentationFormat>
  <Paragraphs>158</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Evaluation of Occupational Health and Safety Measures for Employees in Thermal Power Plants Utilizing Statistical Methods</vt:lpstr>
      <vt:lpstr>ABSTRACT</vt:lpstr>
      <vt:lpstr>INTRODUCTION</vt:lpstr>
      <vt:lpstr>INTRODUCTION</vt:lpstr>
      <vt:lpstr>LITERATURE REVIEW</vt:lpstr>
      <vt:lpstr>LITERATURE REVIEW</vt:lpstr>
      <vt:lpstr>METHODOLOGY</vt:lpstr>
      <vt:lpstr>PowerPoint Presentation</vt:lpstr>
      <vt:lpstr>RESULTS</vt:lpstr>
      <vt:lpstr>CONCLUSIONS</vt:lpstr>
      <vt:lpstr>REFERENCES</vt:lpstr>
      <vt:lpstr>REFERENCES</vt:lpstr>
      <vt:lpstr>REFERENCES</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 of Occupational Health and Safety Measures for Employees in Thermal Power Plants Utilizing Statistical Methods</dc:title>
  <dc:creator>Lenovo</dc:creator>
  <cp:lastModifiedBy>Lenovo</cp:lastModifiedBy>
  <cp:revision>15</cp:revision>
  <dcterms:created xsi:type="dcterms:W3CDTF">2025-05-30T06:00:05Z</dcterms:created>
  <dcterms:modified xsi:type="dcterms:W3CDTF">2025-05-30T15:33:30Z</dcterms:modified>
</cp:coreProperties>
</file>