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2" d="100"/>
          <a:sy n="62" d="100"/>
        </p:scale>
        <p:origin x="97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5388751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38835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43764381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1532317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8082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68326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916697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IN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718612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IN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507566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1469226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4295462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2231136" y="964692"/>
            <a:ext cx="7729728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F84E6A9-3654-455F-B857-BB5FF5790866}" type="datetimeFigureOut">
              <a:rPr lang="en-IN" smtClean="0"/>
              <a:t>16-01-2025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E725D363-8355-4886-860A-AC55103229F0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42644717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FBF97A-2B04-84C1-45A0-756CE32968F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US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GOING SHORT AND DIGITAL: CONSUMER PERSPECTIVES ON THE DIGITALIZATION OF SHORT FOOD SUPPLY CHAINS</a:t>
            </a:r>
            <a:endParaRPr lang="en-IN" sz="6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823FF17-3B03-8381-C234-17B3E680AA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29911" y="4907756"/>
            <a:ext cx="9144000" cy="1655762"/>
          </a:xfrm>
        </p:spPr>
        <p:txBody>
          <a:bodyPr>
            <a:normAutofit fontScale="92500" lnSpcReduction="20000"/>
          </a:bodyPr>
          <a:lstStyle/>
          <a:p>
            <a:r>
              <a:rPr lang="en-US" sz="17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Dr. Diwakar Chaudhary, </a:t>
            </a:r>
            <a:r>
              <a:rPr lang="en-US" sz="17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Assistant Professor, Department of Management, Mangalmay Institute of Management and Technology, Greater Noida, Uttar Pradesh </a:t>
            </a:r>
            <a:endParaRPr lang="en-IN" sz="17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7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Ms. Rashi </a:t>
            </a:r>
            <a:r>
              <a:rPr lang="en-US" sz="1700" b="1" dirty="0" err="1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Bhati</a:t>
            </a:r>
            <a:r>
              <a:rPr lang="en-US" sz="17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7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Assistant Professor, Department of Management, Mangalmay Institute of Management and Technology, Greater Noida, Uttar Pradesh </a:t>
            </a:r>
            <a:endParaRPr lang="en-IN" sz="1700" dirty="0">
              <a:solidFill>
                <a:schemeClr val="bg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1700" b="1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Ms. Khushbu Goyal, </a:t>
            </a:r>
            <a:r>
              <a:rPr lang="en-US" sz="1700" dirty="0">
                <a:solidFill>
                  <a:schemeClr val="bg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MBA Student, Department of Management, Mangalmay Institute of Management and Technology, Greater Noida, Uttar Pradesh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87063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7CB401-FE7E-6839-8799-E046D336DE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963" y="255722"/>
            <a:ext cx="11530739" cy="953146"/>
          </a:xfrm>
        </p:spPr>
        <p:txBody>
          <a:bodyPr>
            <a:normAutofit/>
          </a:bodyPr>
          <a:lstStyle/>
          <a:p>
            <a:r>
              <a:rPr lang="en-US" b="1" kern="0" dirty="0">
                <a:effectLst/>
                <a:latin typeface="Times New Roman" panose="02020603050405020304" pitchFamily="18" charset="0"/>
                <a:ea typeface="Book Antiqua" panose="02040602050305030304" pitchFamily="18" charset="0"/>
              </a:rPr>
              <a:t>Introduction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4A429B-4FE5-22CC-8836-7170756683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475" y="1580827"/>
            <a:ext cx="11747715" cy="5021451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emergence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rapid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growth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advanced,</a:t>
            </a:r>
            <a:r>
              <a:rPr lang="en-US" sz="1800" spc="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(or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smart)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technologies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first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enthusiastic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arguments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their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potential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revolutionize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agrifood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</a:t>
            </a:r>
            <a:r>
              <a:rPr lang="en-US" sz="1800" spc="2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1800" spc="-5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–</a:t>
            </a:r>
            <a:r>
              <a:rPr lang="en-US" sz="1800" spc="-5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spurred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interest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transform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agriculture.</a:t>
            </a:r>
            <a:r>
              <a:rPr lang="en-US" sz="1800" spc="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Although</a:t>
            </a:r>
            <a:r>
              <a:rPr lang="en-US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they</a:t>
            </a:r>
            <a:r>
              <a:rPr lang="en-US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</a:t>
            </a:r>
            <a:r>
              <a:rPr lang="en-US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several</a:t>
            </a:r>
            <a:r>
              <a:rPr lang="en-US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complementarities</a:t>
            </a:r>
            <a:r>
              <a:rPr lang="en-US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1800" spc="-15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15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],</a:t>
            </a:r>
            <a:r>
              <a:rPr lang="en-US" sz="1800" spc="-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alternative</a:t>
            </a:r>
            <a:r>
              <a:rPr lang="en-US" sz="1800" spc="3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production/distribution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models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digitalized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agriculture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often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viewed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opposite</a:t>
            </a:r>
            <a:r>
              <a:rPr lang="en-US" sz="1800" spc="5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poles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agricultural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continuum</a:t>
            </a:r>
            <a:r>
              <a:rPr lang="en-US" spc="18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present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work,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took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step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direction,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devoting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our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attention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short</a:t>
            </a:r>
            <a:r>
              <a:rPr lang="en-US" sz="1800" spc="1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</a:t>
            </a:r>
            <a:r>
              <a:rPr lang="en-US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supply</a:t>
            </a:r>
            <a:r>
              <a:rPr lang="en-US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chains</a:t>
            </a:r>
            <a:r>
              <a:rPr lang="en-US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(SFSCs),</a:t>
            </a:r>
            <a:r>
              <a:rPr lang="en-US" sz="1800" spc="-1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which</a:t>
            </a:r>
            <a:r>
              <a:rPr lang="en-US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represent</a:t>
            </a:r>
            <a:r>
              <a:rPr lang="en-US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alternatives</a:t>
            </a:r>
            <a:r>
              <a:rPr lang="en-US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mainstream</a:t>
            </a:r>
            <a:r>
              <a:rPr lang="en-US" sz="1800" spc="-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</a:t>
            </a:r>
            <a:r>
              <a:rPr lang="en-US" sz="1800" spc="-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production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distribution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(operational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provided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Table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en-US" sz="1800" spc="-85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discussed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following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sections).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this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study,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we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aimed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examine</a:t>
            </a:r>
            <a:r>
              <a:rPr lang="en-US" sz="1800" spc="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how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consumers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assess</a:t>
            </a:r>
            <a:r>
              <a:rPr lang="en-US" sz="1800" spc="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impacts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on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these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chains,</a:t>
            </a:r>
            <a:r>
              <a:rPr lang="en-US" sz="1800" spc="1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1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understand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whether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these</a:t>
            </a:r>
            <a:r>
              <a:rPr lang="en-US" sz="1800" spc="1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perceptions</a:t>
            </a:r>
            <a:r>
              <a:rPr lang="en-US" sz="1800" spc="1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affect</a:t>
            </a:r>
            <a:r>
              <a:rPr lang="en-US" sz="1800" spc="1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consumers’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acceptance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agricultural</a:t>
            </a:r>
            <a:r>
              <a:rPr lang="en-US" sz="1800" spc="1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their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willingness</a:t>
            </a:r>
            <a:r>
              <a:rPr lang="en-US" sz="1800" spc="1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buy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food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products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from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digitalized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SFSCs.</a:t>
            </a:r>
            <a:endParaRPr lang="en-IN" sz="1800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spc="185" dirty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945461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DB24F2-EFE2-BBA9-B82F-EF8F37B93F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475" y="170482"/>
            <a:ext cx="11732217" cy="947492"/>
          </a:xfrm>
        </p:spPr>
        <p:txBody>
          <a:bodyPr/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Present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D4DB4D-FE13-E9B7-F01C-11A835CF10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2475" y="1410346"/>
            <a:ext cx="11732217" cy="5145437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study,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aimed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assess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consumers’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perceptions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impacts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digital-</a:t>
            </a:r>
            <a:r>
              <a:rPr lang="en-US" sz="1800" spc="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ization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(e.g.,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introduction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technologies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like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spraying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seeding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drones,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robotics,</a:t>
            </a:r>
            <a:r>
              <a:rPr lang="en-US" sz="1800" spc="1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sensor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networks)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will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have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SFSCs,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Then,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compared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scores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obtained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for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four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categories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impacts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arrive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at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conclusions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regarding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their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importance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for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consumers.</a:t>
            </a:r>
            <a:endParaRPr lang="en-IN" sz="1800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Furthermore,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understand</a:t>
            </a:r>
            <a:r>
              <a:rPr lang="en-US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how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these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perceptions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affect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consumers’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acceptance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their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willingness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from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digitalized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built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two</a:t>
            </a:r>
            <a:r>
              <a:rPr lang="en-US" sz="1800" spc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hierarchical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regression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models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using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constructs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mentioned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above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US" sz="1800" spc="-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response</a:t>
            </a:r>
            <a:r>
              <a:rPr lang="en-US" sz="1800" spc="-8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variables.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Attributing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high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relevance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might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reduce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willingness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engage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different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(digitalized)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these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chains.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second variable—general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of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digitalization—reflects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individuals’ beliefs about</a:t>
            </a:r>
            <a:r>
              <a:rPr lang="en-US" sz="1800" spc="2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risks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trust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towards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introducing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technologies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agriculture,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which,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research</a:t>
            </a:r>
            <a:r>
              <a:rPr lang="en-US" sz="1800" spc="3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confirms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6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second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step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our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regressions,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we</a:t>
            </a:r>
            <a:r>
              <a:rPr lang="en-US" sz="1800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added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four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variables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referring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impacts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on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SFSCs.</a:t>
            </a:r>
            <a:endParaRPr lang="en-IN" sz="1800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85655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B0F72A-6FC9-9258-1DDE-E964C0C4E1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471" y="170482"/>
            <a:ext cx="11654726" cy="947492"/>
          </a:xfrm>
        </p:spPr>
        <p:txBody>
          <a:bodyPr/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252B7-F9CA-F0AC-3D4F-6B2FF5EB97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471" y="1332854"/>
            <a:ext cx="11654726" cy="5354664"/>
          </a:xfrm>
        </p:spPr>
        <p:txBody>
          <a:bodyPr>
            <a:normAutofit/>
          </a:bodyPr>
          <a:lstStyle/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tabLst>
                <a:tab pos="450215" algn="l"/>
              </a:tabLst>
            </a:pP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Participants</a:t>
            </a:r>
            <a:r>
              <a:rPr lang="en-US" b="1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and</a:t>
            </a:r>
            <a:r>
              <a:rPr lang="en-US" b="1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b="1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Procedure</a:t>
            </a:r>
            <a:r>
              <a:rPr lang="en-IN" b="1" spc="-5" dirty="0">
                <a:latin typeface="Calibri" panose="020F0502020204030204" pitchFamily="34" charset="0"/>
                <a:ea typeface="Book Antiqua" panose="02040602050305030304" pitchFamily="18" charset="0"/>
                <a:cs typeface="Mangal" panose="02040503050203030202" pitchFamily="18" charset="0"/>
              </a:rPr>
              <a:t>: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this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study,</a:t>
            </a:r>
            <a:r>
              <a:rPr lang="en-US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followed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cross-sectional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quantitative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research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design.</a:t>
            </a:r>
            <a:r>
              <a:rPr lang="en-US" spc="21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Our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data</a:t>
            </a:r>
            <a:r>
              <a:rPr lang="en-US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came</a:t>
            </a:r>
            <a:r>
              <a:rPr lang="en-US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from</a:t>
            </a:r>
            <a:r>
              <a:rPr lang="en-US" spc="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211</a:t>
            </a:r>
            <a:r>
              <a:rPr lang="en-US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Greek</a:t>
            </a:r>
            <a:r>
              <a:rPr lang="en-US" spc="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consumers</a:t>
            </a:r>
            <a:r>
              <a:rPr lang="en-US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(56.9%</a:t>
            </a:r>
            <a:r>
              <a:rPr lang="en-US" spc="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women;</a:t>
            </a:r>
            <a:r>
              <a:rPr lang="en-US" spc="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mean</a:t>
            </a:r>
            <a:r>
              <a:rPr lang="en-US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age</a:t>
            </a:r>
            <a:r>
              <a:rPr lang="en-US" spc="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=</a:t>
            </a:r>
            <a:r>
              <a:rPr lang="en-US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41.55,</a:t>
            </a:r>
            <a:r>
              <a:rPr lang="en-US" spc="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S.D.</a:t>
            </a:r>
            <a:r>
              <a:rPr lang="en-US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=</a:t>
            </a:r>
            <a:r>
              <a:rPr lang="en-US" spc="8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15.18;</a:t>
            </a:r>
            <a:r>
              <a:rPr lang="en-US" spc="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56.4%</a:t>
            </a:r>
            <a:r>
              <a:rPr lang="en-US" spc="1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university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educated).</a:t>
            </a:r>
            <a:r>
              <a:rPr lang="en-US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tabLst>
                <a:tab pos="450215" algn="l"/>
              </a:tabLst>
            </a:pPr>
            <a:r>
              <a:rPr lang="en-US" b="1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Measures</a:t>
            </a:r>
            <a:r>
              <a:rPr lang="en-IN" b="1" dirty="0"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: </a:t>
            </a:r>
            <a:r>
              <a:rPr lang="en-US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measure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constructs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interest,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US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used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series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scales.</a:t>
            </a:r>
            <a:r>
              <a:rPr lang="en-US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US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developed</a:t>
            </a:r>
            <a:r>
              <a:rPr lang="en-US" spc="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four</a:t>
            </a:r>
            <a:r>
              <a:rPr lang="en-US" spc="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instruments</a:t>
            </a:r>
            <a:r>
              <a:rPr lang="en-US" spc="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evaluate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participants’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perceptions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economic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(example</a:t>
            </a:r>
            <a:r>
              <a:rPr lang="en-US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item:</a:t>
            </a:r>
            <a:r>
              <a:rPr lang="en-US" spc="1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“digitalization will help farmers increase their income”), social (example item: “digitalization will increase the quantities of produced food products, thus assisting in fighting food insecurity”), environmental, (example item: “digitalization will lead to energy waste for the production and operation of digital technologies”—reverse worded), and cultural impacts of digitalization on SFSCs (example item: “digitalization will disconnect farming from its fundamental principles and values”—reverse worded). </a:t>
            </a: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tabLst>
                <a:tab pos="450215" algn="l"/>
              </a:tabLst>
            </a:pP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Data</a:t>
            </a:r>
            <a:r>
              <a:rPr lang="en-US" sz="1800" b="1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8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Analysis</a:t>
            </a:r>
            <a:r>
              <a:rPr lang="en-US" sz="1800" b="1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 </a:t>
            </a:r>
            <a:r>
              <a:rPr lang="en-US" sz="1800" b="1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Mangal" panose="02040503050203030202" pitchFamily="18" charset="0"/>
              </a:rPr>
              <a:t>Techniques: </a:t>
            </a:r>
            <a:r>
              <a:rPr lang="en-US" sz="1800" spc="-5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To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analyze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data,</a:t>
            </a:r>
            <a:r>
              <a:rPr lang="en-US" sz="1800" spc="21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we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used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descriptive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inferential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statistics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(paired-samples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t-</a:t>
            </a:r>
            <a:r>
              <a:rPr lang="en-US" sz="1800" spc="19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tests,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Pearson’s</a:t>
            </a:r>
            <a:r>
              <a:rPr lang="en-US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correlations,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and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Mann–Whitney</a:t>
            </a:r>
            <a:r>
              <a:rPr lang="en-US" sz="1800" spc="3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U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tests).</a:t>
            </a: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tabLst>
                <a:tab pos="450215" algn="l"/>
              </a:tabLst>
            </a:pP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9699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F3350D-49E2-1C2C-4540-CFEFE15D35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471" y="154984"/>
            <a:ext cx="11639227" cy="962990"/>
          </a:xfrm>
        </p:spPr>
        <p:txBody>
          <a:bodyPr>
            <a:normAutofit/>
          </a:bodyPr>
          <a:lstStyle/>
          <a:p>
            <a:r>
              <a:rPr lang="en-US" b="1" kern="0" dirty="0">
                <a:effectLst/>
                <a:latin typeface="Times New Roman" panose="02020603050405020304" pitchFamily="18" charset="0"/>
                <a:ea typeface="Book Antiqua" panose="02040602050305030304" pitchFamily="18" charset="0"/>
              </a:rPr>
              <a:t>Results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5B657F-52A1-7856-8BE0-E8691CF4D8A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471" y="1487838"/>
            <a:ext cx="11639227" cy="4252190"/>
          </a:xfrm>
        </p:spPr>
        <p:txBody>
          <a:bodyPr/>
          <a:lstStyle/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buFont typeface="Wingdings" panose="05000000000000000000" pitchFamily="2" charset="2"/>
              <a:buChar char="q"/>
            </a:pP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Primary</a:t>
            </a:r>
            <a:r>
              <a:rPr lang="en-US" b="1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Analysis</a:t>
            </a:r>
            <a:r>
              <a:rPr lang="en-IN" b="1" dirty="0"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: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descriptive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statistics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study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variables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(Table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)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indicate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that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consumers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are</a:t>
            </a:r>
            <a:r>
              <a:rPr lang="en-US" spc="1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only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slightly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willing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buy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food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products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from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short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supply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schemes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which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producers</a:t>
            </a:r>
            <a:r>
              <a:rPr lang="en-US" spc="1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use</a:t>
            </a:r>
            <a:r>
              <a:rPr lang="en-US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</a:t>
            </a:r>
            <a:r>
              <a:rPr lang="en-US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technologies.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Moreover,</a:t>
            </a:r>
            <a:r>
              <a:rPr lang="en-US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they</a:t>
            </a:r>
            <a:r>
              <a:rPr lang="en-US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express</a:t>
            </a:r>
            <a:r>
              <a:rPr lang="en-US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</a:t>
            </a:r>
            <a:r>
              <a:rPr lang="en-US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moderate</a:t>
            </a:r>
            <a:r>
              <a:rPr lang="en-US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acceptance</a:t>
            </a:r>
            <a:r>
              <a:rPr lang="en-US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pc="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SFSCs.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buFont typeface="Wingdings" panose="05000000000000000000" pitchFamily="2" charset="2"/>
              <a:buChar char="q"/>
            </a:pP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analysis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confirmed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that,</a:t>
            </a:r>
            <a:r>
              <a:rPr lang="en-US" spc="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as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expected,</a:t>
            </a:r>
            <a:r>
              <a:rPr lang="en-US" spc="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acceptance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 SFSCs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positively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correlates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with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willingness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buy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from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digitalized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short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supply</a:t>
            </a:r>
            <a:r>
              <a:rPr lang="en-US" spc="-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schemes.</a:t>
            </a: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buFont typeface="Wingdings" panose="05000000000000000000" pitchFamily="2" charset="2"/>
              <a:buChar char="q"/>
            </a:pPr>
            <a:endParaRPr lang="en-US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buFont typeface="Wingdings" panose="05000000000000000000" pitchFamily="2" charset="2"/>
              <a:buChar char="q"/>
            </a:pPr>
            <a:endParaRPr lang="en-US" sz="1400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Mangal" panose="02040503050203030202" pitchFamily="18" charset="0"/>
            </a:endParaRPr>
          </a:p>
          <a:p>
            <a:pPr marL="400050" indent="-171450" algn="just">
              <a:lnSpc>
                <a:spcPct val="150000"/>
              </a:lnSpc>
              <a:spcBef>
                <a:spcPts val="600"/>
              </a:spcBef>
              <a:spcAft>
                <a:spcPts val="1800"/>
              </a:spcAft>
              <a:buSzPts val="1000"/>
              <a:buFont typeface="Wingdings" panose="05000000000000000000" pitchFamily="2" charset="2"/>
              <a:buChar char="q"/>
            </a:pPr>
            <a:endParaRPr lang="en-IN" sz="1200" dirty="0">
              <a:effectLst/>
              <a:latin typeface="Book Antiqua" panose="02040602050305030304" pitchFamily="18" charset="0"/>
              <a:ea typeface="Book Antiqua" panose="02040602050305030304" pitchFamily="18" charset="0"/>
              <a:cs typeface="Mangal" panose="02040503050203030202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274141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90F700-9729-852D-498B-7DC145218A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956" y="201478"/>
            <a:ext cx="11484244" cy="916496"/>
          </a:xfrm>
        </p:spPr>
        <p:txBody>
          <a:bodyPr>
            <a:noAutofit/>
          </a:bodyPr>
          <a:lstStyle/>
          <a:p>
            <a:r>
              <a:rPr lang="en-US" sz="2400" b="1" cap="none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Table</a:t>
            </a:r>
            <a:r>
              <a:rPr lang="en-US" sz="2400" b="1" cap="none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2.</a:t>
            </a:r>
            <a:r>
              <a:rPr lang="en-US" sz="2400" b="1" cap="none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Descriptive</a:t>
            </a:r>
            <a:r>
              <a:rPr lang="en-US" sz="2400" b="1" cap="none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Statistics</a:t>
            </a:r>
            <a:r>
              <a:rPr lang="en-US" sz="2400" b="1" cap="none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And</a:t>
            </a:r>
            <a:r>
              <a:rPr lang="en-US" sz="2400" b="1" cap="none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Intercorrelations</a:t>
            </a:r>
            <a:r>
              <a:rPr lang="en-US" sz="2400" b="1" cap="none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(Pearson’s</a:t>
            </a:r>
            <a:r>
              <a:rPr lang="en-US" sz="2400" b="1" cap="none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R)</a:t>
            </a:r>
            <a:r>
              <a:rPr lang="en-US" sz="2400" b="1" cap="none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For</a:t>
            </a:r>
            <a:r>
              <a:rPr lang="en-US" sz="2400" b="1" cap="none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The</a:t>
            </a:r>
            <a:r>
              <a:rPr lang="en-US" sz="2400" b="1" cap="none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Study</a:t>
            </a:r>
            <a:r>
              <a:rPr lang="en-US" sz="2400" b="1" cap="none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 </a:t>
            </a:r>
            <a:r>
              <a:rPr lang="en-US" sz="2400" b="1" cap="none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Mangal" panose="02040503050203030202" pitchFamily="18" charset="0"/>
              </a:rPr>
              <a:t>Variables</a:t>
            </a:r>
            <a:endParaRPr lang="en-IN" sz="3600" b="1" cap="none" dirty="0"/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DFB3CE2-144D-B734-1EDC-83CB843CA6B2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266573890"/>
              </p:ext>
            </p:extLst>
          </p:nvPr>
        </p:nvGraphicFramePr>
        <p:xfrm>
          <a:off x="518575" y="1301858"/>
          <a:ext cx="5335111" cy="5168937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1753348">
                  <a:extLst>
                    <a:ext uri="{9D8B030D-6E8A-4147-A177-3AD203B41FA5}">
                      <a16:colId xmlns:a16="http://schemas.microsoft.com/office/drawing/2014/main" val="1560785608"/>
                    </a:ext>
                  </a:extLst>
                </a:gridCol>
                <a:gridCol w="503426">
                  <a:extLst>
                    <a:ext uri="{9D8B030D-6E8A-4147-A177-3AD203B41FA5}">
                      <a16:colId xmlns:a16="http://schemas.microsoft.com/office/drawing/2014/main" val="4019728765"/>
                    </a:ext>
                  </a:extLst>
                </a:gridCol>
                <a:gridCol w="452189">
                  <a:extLst>
                    <a:ext uri="{9D8B030D-6E8A-4147-A177-3AD203B41FA5}">
                      <a16:colId xmlns:a16="http://schemas.microsoft.com/office/drawing/2014/main" val="216919613"/>
                    </a:ext>
                  </a:extLst>
                </a:gridCol>
                <a:gridCol w="452189">
                  <a:extLst>
                    <a:ext uri="{9D8B030D-6E8A-4147-A177-3AD203B41FA5}">
                      <a16:colId xmlns:a16="http://schemas.microsoft.com/office/drawing/2014/main" val="3806569022"/>
                    </a:ext>
                  </a:extLst>
                </a:gridCol>
                <a:gridCol w="452189">
                  <a:extLst>
                    <a:ext uri="{9D8B030D-6E8A-4147-A177-3AD203B41FA5}">
                      <a16:colId xmlns:a16="http://schemas.microsoft.com/office/drawing/2014/main" val="3377326798"/>
                    </a:ext>
                  </a:extLst>
                </a:gridCol>
                <a:gridCol w="456358">
                  <a:extLst>
                    <a:ext uri="{9D8B030D-6E8A-4147-A177-3AD203B41FA5}">
                      <a16:colId xmlns:a16="http://schemas.microsoft.com/office/drawing/2014/main" val="2211251004"/>
                    </a:ext>
                  </a:extLst>
                </a:gridCol>
                <a:gridCol w="443251">
                  <a:extLst>
                    <a:ext uri="{9D8B030D-6E8A-4147-A177-3AD203B41FA5}">
                      <a16:colId xmlns:a16="http://schemas.microsoft.com/office/drawing/2014/main" val="3028793892"/>
                    </a:ext>
                  </a:extLst>
                </a:gridCol>
                <a:gridCol w="481977">
                  <a:extLst>
                    <a:ext uri="{9D8B030D-6E8A-4147-A177-3AD203B41FA5}">
                      <a16:colId xmlns:a16="http://schemas.microsoft.com/office/drawing/2014/main" val="3517416812"/>
                    </a:ext>
                  </a:extLst>
                </a:gridCol>
                <a:gridCol w="340184">
                  <a:extLst>
                    <a:ext uri="{9D8B030D-6E8A-4147-A177-3AD203B41FA5}">
                      <a16:colId xmlns:a16="http://schemas.microsoft.com/office/drawing/2014/main" val="1371126208"/>
                    </a:ext>
                  </a:extLst>
                </a:gridCol>
              </a:tblGrid>
              <a:tr h="469274">
                <a:tc>
                  <a:txBody>
                    <a:bodyPr/>
                    <a:lstStyle/>
                    <a:p>
                      <a:pPr algn="just">
                        <a:tabLst>
                          <a:tab pos="2221865" algn="l"/>
                        </a:tabLst>
                      </a:pPr>
                      <a:r>
                        <a:rPr lang="en-US" sz="800" spc="-1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Variable	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Mean</a:t>
                      </a:r>
                      <a:r>
                        <a:rPr lang="en-US" sz="800" spc="-4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Score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(S.D.)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1275782840"/>
                  </a:ext>
                </a:extLst>
              </a:tr>
              <a:tr h="586593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Economic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impacts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digitalization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(1)	2.41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(0.75)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396261632"/>
                  </a:ext>
                </a:extLst>
              </a:tr>
              <a:tr h="469274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Social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impacts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digitalization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(2)	2.69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(0.85)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0.62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2833004419"/>
                  </a:ext>
                </a:extLst>
              </a:tr>
              <a:tr h="586593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Environmental</a:t>
                      </a:r>
                      <a:r>
                        <a:rPr lang="en-US" sz="8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impacts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digitalization</a:t>
                      </a:r>
                      <a:r>
                        <a:rPr lang="en-US" sz="8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(3)	3.21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(0.84)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0.55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0.60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2389286415"/>
                  </a:ext>
                </a:extLst>
              </a:tr>
              <a:tr h="586593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Cultural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impacts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digitalization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(4)	2.44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(0.73)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0.62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0.58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0.64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2291365044"/>
                  </a:ext>
                </a:extLst>
              </a:tr>
              <a:tr h="703911"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General</a:t>
                      </a:r>
                      <a:r>
                        <a:rPr lang="en-US" sz="8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perception</a:t>
                      </a:r>
                      <a:r>
                        <a:rPr lang="en-US" sz="8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4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agricultural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digitalization</a:t>
                      </a:r>
                      <a:r>
                        <a:rPr lang="en-US" sz="800" spc="-5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(5)	2.91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(0.95)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0.60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0.67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0.62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0.59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3163093428"/>
                  </a:ext>
                </a:extLst>
              </a:tr>
              <a:tr h="469274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Perceived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importance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SFSCs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(6)	4.54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(2.06)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0.04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−0.06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0.11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0.01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1073051988"/>
                  </a:ext>
                </a:extLst>
              </a:tr>
              <a:tr h="586593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Acceptance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the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digitalization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of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SFSCs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(7)	2.91</a:t>
                      </a:r>
                      <a:r>
                        <a:rPr lang="en-US" sz="800" spc="-3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(1.16)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0.53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0.61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0.59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0.61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0.61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0.17</a:t>
                      </a:r>
                      <a:r>
                        <a:rPr lang="en-US" sz="800" spc="-2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967569520"/>
                  </a:ext>
                </a:extLst>
              </a:tr>
              <a:tr h="586593">
                <a:tc>
                  <a:txBody>
                    <a:bodyPr/>
                    <a:lstStyle/>
                    <a:p>
                      <a:pPr algn="just">
                        <a:tabLst>
                          <a:tab pos="2263775" algn="l"/>
                        </a:tabLst>
                      </a:pPr>
                      <a:r>
                        <a:rPr lang="en-US" sz="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Willingness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buy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 spc="-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from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digitalized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SFSCs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(8)	2.65</a:t>
                      </a:r>
                      <a:r>
                        <a:rPr lang="en-US" sz="800" spc="-3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(1.14)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0.47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0.52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0.43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0.57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0.57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−0.10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0.66</a:t>
                      </a:r>
                      <a:r>
                        <a:rPr lang="en-US" sz="800" spc="-25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**</a:t>
                      </a:r>
                      <a:endParaRPr lang="en-IN" sz="8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en-IN" sz="8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5850" marR="25850" marT="0" marB="0"/>
                </a:tc>
                <a:extLst>
                  <a:ext uri="{0D108BD9-81ED-4DB2-BD59-A6C34878D82A}">
                    <a16:rowId xmlns:a16="http://schemas.microsoft.com/office/drawing/2014/main" val="3648587843"/>
                  </a:ext>
                </a:extLst>
              </a:tr>
            </a:tbl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CDF933-1CFE-C9ED-22DB-829662125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38315" y="1301858"/>
            <a:ext cx="5335110" cy="5168936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correlations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among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four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constructs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used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assess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participants’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percep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-</a:t>
            </a:r>
            <a:r>
              <a:rPr lang="en-US" sz="1800" spc="1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tions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impacts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associated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with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were,</a:t>
            </a:r>
            <a:r>
              <a:rPr lang="en-US" sz="1800" spc="1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all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cases,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high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positive.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Nevertheless,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it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is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worth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mentioning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that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mean</a:t>
            </a:r>
            <a:r>
              <a:rPr lang="en-US" sz="1800" spc="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score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for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environmental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impacts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digitalization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was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only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one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that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reached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value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greater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than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3.00,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indicating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participants’</a:t>
            </a:r>
            <a:r>
              <a:rPr lang="en-US" sz="1800" spc="-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belief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that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introducing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technologies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SFSCs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will</a:t>
            </a:r>
            <a:r>
              <a:rPr lang="en-US" sz="1800" spc="-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lead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-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environmental</a:t>
            </a:r>
            <a:r>
              <a:rPr lang="en-US" sz="1800" spc="1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benefits.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50000"/>
              </a:lnSpc>
            </a:pPr>
            <a:r>
              <a:rPr lang="en-US" sz="1800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Conversely,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mean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scores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for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remaining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three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categories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impacts</a:t>
            </a:r>
            <a:r>
              <a:rPr lang="en-US" sz="1800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were</a:t>
            </a:r>
            <a:r>
              <a:rPr lang="en-US" sz="1800" spc="18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lower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than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3.00.</a:t>
            </a:r>
            <a:endParaRPr lang="en-IN" sz="1800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3778985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9F19C44-BE90-AE70-960C-B3372345619C}"/>
              </a:ext>
            </a:extLst>
          </p:cNvPr>
          <p:cNvSpPr txBox="1"/>
          <p:nvPr/>
        </p:nvSpPr>
        <p:spPr>
          <a:xfrm>
            <a:off x="247973" y="1193369"/>
            <a:ext cx="11623729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Gender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did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affect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variables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referring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impacts,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uncovered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through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independent-samples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t-tests.</a:t>
            </a:r>
            <a:r>
              <a:rPr lang="en-US" sz="1800" spc="-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absolute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values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mean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differences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women</a:t>
            </a:r>
            <a:r>
              <a:rPr lang="en-US" sz="1800" spc="1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men</a:t>
            </a:r>
            <a:r>
              <a:rPr lang="en-US" sz="1800" spc="-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consumers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ranged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0.04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0.18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(t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&lt;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1.76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r>
              <a:rPr lang="en-US" sz="1800" spc="-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cases).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Notably,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willingness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from digitalized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correlated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four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vari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ables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referring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categories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impacts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digitalization.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Nevertheless,</a:t>
            </a:r>
            <a:r>
              <a:rPr lang="en-US" sz="1800" spc="1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did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US" sz="1800" spc="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observe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significant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associations</a:t>
            </a:r>
            <a:r>
              <a:rPr lang="en-US" sz="1800" spc="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between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willingness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1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participants’</a:t>
            </a:r>
            <a:r>
              <a:rPr lang="en-US" sz="1800" spc="1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age (r =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−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0.09,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0.184)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gender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(U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5130.5, p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=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0.439).</a:t>
            </a:r>
            <a:endParaRPr lang="en-US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Nevertheless,</a:t>
            </a:r>
            <a:r>
              <a:rPr lang="en-US" sz="1800" spc="-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it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was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significantly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z="1800" spc="-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negatively</a:t>
            </a:r>
            <a:r>
              <a:rPr lang="en-US" sz="1800" spc="1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correlated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with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age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(r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=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0.22,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=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0.001),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showing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that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level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acceptance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decreases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z="1800" spc="1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older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consumers.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</a:p>
          <a:p>
            <a:pPr marL="285750" indent="-285750"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Consumers’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educational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level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did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not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correlate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with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their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willingness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z="1800" spc="1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buy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from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digitalized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SFSCs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(r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=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−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0.07,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=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0.287)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or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their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acceptance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z="1800" spc="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digitalized</a:t>
            </a:r>
            <a:r>
              <a:rPr lang="en-US" sz="1800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SFSCs</a:t>
            </a:r>
            <a:r>
              <a:rPr lang="en-US" sz="1800" spc="1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(r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=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" panose="020B0604020202020204" pitchFamily="34" charset="0"/>
                <a:cs typeface="Times New Roman" panose="02020603050405020304" pitchFamily="18" charset="0"/>
              </a:rPr>
              <a:t>−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0.02,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</a:t>
            </a:r>
            <a:r>
              <a:rPr lang="en-US" sz="1800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=</a:t>
            </a:r>
            <a:r>
              <a:rPr lang="en-US" sz="1800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0.742).</a:t>
            </a:r>
            <a:endParaRPr lang="en-IN" sz="1800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8657509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AEF17-A82C-A1F7-D132-CACD9A74AE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969" y="201478"/>
            <a:ext cx="11484245" cy="916495"/>
          </a:xfrm>
        </p:spPr>
        <p:txBody>
          <a:bodyPr/>
          <a:lstStyle/>
          <a:p>
            <a:r>
              <a:rPr lang="en-IN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Discussion and Conclusions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10CDD6-171F-9AC7-5316-1855B47A5C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969" y="1425844"/>
            <a:ext cx="11484245" cy="5230678"/>
          </a:xfrm>
        </p:spPr>
        <p:txBody>
          <a:bodyPr>
            <a:normAutofit lnSpcReduction="10000"/>
          </a:bodyPr>
          <a:lstStyle/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relevant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literature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suggests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both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are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paths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en-US" sz="1800" spc="15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lead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more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sustainable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agrifood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systems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can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directly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indirectly</a:t>
            </a:r>
            <a:r>
              <a:rPr lang="en-US" sz="1800" spc="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con-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tribute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attaining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Sustainable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Goals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en-US" sz="1800" spc="-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generating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societal,</a:t>
            </a:r>
            <a:r>
              <a:rPr lang="en-US" sz="1800" spc="-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environmental,</a:t>
            </a:r>
            <a:r>
              <a:rPr lang="en-US" sz="1800" spc="1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economic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benefits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[</a:t>
            </a:r>
            <a:r>
              <a:rPr lang="en-US" sz="1800" dirty="0">
                <a:solidFill>
                  <a:srgbClr val="0774B6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94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],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does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by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supporting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achievement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goals like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ending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poverty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hunger,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combating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climate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change,</a:t>
            </a:r>
            <a:r>
              <a:rPr lang="en-US" sz="1800" spc="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ensuring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health</a:t>
            </a:r>
            <a:r>
              <a:rPr lang="en-US" sz="1800" spc="6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1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wellbeing</a:t>
            </a:r>
            <a:r>
              <a:rPr lang="en-US" sz="1800" spc="-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farmers,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workers,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consumers.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Our analysis revealed that the environmental impacts of digitalization were assessed as slightly positive, while the mean scores for the remaining categories received a relatively negative evaluation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Although</a:t>
            </a:r>
            <a:r>
              <a:rPr lang="en-US" sz="1800" spc="-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our</a:t>
            </a:r>
            <a:r>
              <a:rPr lang="en-US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aim</a:t>
            </a:r>
            <a:r>
              <a:rPr lang="en-US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1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here</a:t>
            </a:r>
            <a:r>
              <a:rPr lang="en-US" sz="1800" spc="-9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was</a:t>
            </a:r>
            <a:r>
              <a:rPr lang="en-US" sz="1800" spc="15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not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confirm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validity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these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perceptions,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this</a:t>
            </a:r>
            <a:r>
              <a:rPr lang="en-US" sz="1800" spc="3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(possibly</a:t>
            </a:r>
            <a:r>
              <a:rPr lang="en-US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romanticized)</a:t>
            </a:r>
            <a:r>
              <a:rPr lang="en-US" sz="1800" spc="4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conception</a:t>
            </a:r>
            <a:r>
              <a:rPr lang="en-US" sz="1800" spc="17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makes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most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technologies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seem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incompatible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critical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traits</a:t>
            </a:r>
            <a:r>
              <a:rPr lang="en-US" sz="1800" spc="-2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short</a:t>
            </a:r>
            <a:r>
              <a:rPr lang="en-US" sz="1800" spc="-3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food supply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schemes</a:t>
            </a:r>
            <a:r>
              <a:rPr lang="en-US" spc="45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Another</a:t>
            </a:r>
            <a:r>
              <a:rPr lang="en-US" sz="1800" spc="6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interesting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finding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was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that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consumers’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perceptions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possible</a:t>
            </a:r>
            <a:r>
              <a:rPr lang="en-US" sz="1800" spc="7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social</a:t>
            </a:r>
            <a:r>
              <a:rPr lang="en-US" sz="1800" spc="1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impacts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digitalization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influence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both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their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acceptance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digitalized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SFSCs</a:t>
            </a:r>
            <a:r>
              <a:rPr lang="en-US" sz="1800" spc="9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1800" spc="8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their willingness</a:t>
            </a:r>
            <a:r>
              <a:rPr lang="en-US" sz="1800" spc="1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buy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spc="-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such</a:t>
            </a:r>
            <a:r>
              <a:rPr lang="en-US" sz="1800" spc="10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chains</a:t>
            </a:r>
            <a:r>
              <a:rPr lang="en-US" sz="1800" spc="45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IN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400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93452-E718-5888-5065-2BDBFBF7D1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4467" y="185980"/>
            <a:ext cx="11623729" cy="931993"/>
          </a:xfrm>
        </p:spPr>
        <p:txBody>
          <a:bodyPr>
            <a:normAutofit/>
          </a:bodyPr>
          <a:lstStyle/>
          <a:p>
            <a:r>
              <a:rPr lang="en-US" b="1" kern="0" dirty="0">
                <a:effectLst/>
                <a:latin typeface="Times New Roman" panose="02020603050405020304" pitchFamily="18" charset="0"/>
                <a:ea typeface="Book Antiqua" panose="02040602050305030304" pitchFamily="18" charset="0"/>
              </a:rPr>
              <a:t>References</a:t>
            </a:r>
            <a:endParaRPr lang="en-IN" sz="40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1B63E2-0F58-859F-1087-B787C217E9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4467" y="1472340"/>
            <a:ext cx="11623729" cy="5199680"/>
          </a:xfrm>
        </p:spPr>
        <p:txBody>
          <a:bodyPr>
            <a:noAutofit/>
          </a:bodyPr>
          <a:lstStyle/>
          <a:p>
            <a:pPr marL="342900" lvl="0" indent="-342900" algn="just">
              <a:spcBef>
                <a:spcPts val="600"/>
              </a:spcBef>
              <a:spcAft>
                <a:spcPts val="1800"/>
              </a:spcAft>
              <a:buSzPts val="900"/>
              <a:buFont typeface="Book Antiqua" panose="02040602050305030304" pitchFamily="18" charset="0"/>
              <a:buAutoNum type="arabicPeriod"/>
              <a:tabLst>
                <a:tab pos="346075" algn="l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Raut,</a:t>
            </a:r>
            <a:r>
              <a:rPr lang="en-US" spc="-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D.R.;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Masane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G.V.;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Naphade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R.A.;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25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Verulkar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N.M.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Smart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farming: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Present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pc="-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future.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Int.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J.</a:t>
            </a:r>
            <a:r>
              <a:rPr lang="en-US" spc="-6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Electron.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Commun.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Soft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Comput.</a:t>
            </a:r>
            <a:r>
              <a:rPr lang="en-US" spc="18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Sci.</a:t>
            </a:r>
            <a:r>
              <a:rPr lang="en-US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Eng.</a:t>
            </a:r>
            <a:r>
              <a:rPr lang="en-US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2017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25–30.</a:t>
            </a:r>
            <a:endParaRPr lang="en-IN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1800"/>
              </a:spcAft>
              <a:buSzPts val="900"/>
              <a:buFont typeface="Book Antiqua" panose="02040602050305030304" pitchFamily="18" charset="0"/>
              <a:buAutoNum type="arabicPeriod"/>
              <a:tabLst>
                <a:tab pos="346075" algn="l"/>
              </a:tabLst>
            </a:pP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Walter,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A.;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Finger,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R.;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Huber,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R.;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Buchmann,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N.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Smart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farming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is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key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developing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sustainable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agriculture.</a:t>
            </a:r>
            <a:r>
              <a:rPr lang="en-US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Proc.</a:t>
            </a:r>
            <a:r>
              <a:rPr lang="en-US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Natl.</a:t>
            </a:r>
            <a:r>
              <a:rPr lang="en-US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Acad.</a:t>
            </a:r>
            <a:r>
              <a:rPr lang="en-US" spc="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Sci.</a:t>
            </a:r>
            <a:r>
              <a:rPr lang="en-US" spc="2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USA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2017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114,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6148–6150.</a:t>
            </a:r>
            <a:r>
              <a:rPr lang="en-US" spc="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endParaRPr lang="en-IN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1800"/>
              </a:spcAft>
              <a:buSzPts val="900"/>
              <a:buFont typeface="Book Antiqua" panose="02040602050305030304" pitchFamily="18" charset="0"/>
              <a:buAutoNum type="arabicPeriod"/>
              <a:tabLst>
                <a:tab pos="346075" algn="l"/>
              </a:tabLst>
            </a:pPr>
            <a:r>
              <a:rPr lang="en-US" spc="-15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Tripicchio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P.;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5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Satler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M.;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Dabisias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G.;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Ruffaldi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E.;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5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Avizzano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-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C.A.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Towards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smart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farming</a:t>
            </a:r>
            <a:r>
              <a:rPr lang="en-US" spc="-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sustainable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agriculture</a:t>
            </a:r>
            <a:r>
              <a:rPr lang="en-US" spc="-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with</a:t>
            </a:r>
            <a:r>
              <a:rPr lang="en-US" spc="-6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drones.</a:t>
            </a:r>
            <a:r>
              <a:rPr lang="en-US" spc="2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Proceedings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of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2015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International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Conference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on</a:t>
            </a:r>
            <a:r>
              <a:rPr lang="en-US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Intelligent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Environments,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Prague,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Czech</a:t>
            </a:r>
            <a:r>
              <a:rPr lang="en-US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Republic,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15–17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July</a:t>
            </a:r>
            <a:r>
              <a:rPr lang="en-US" spc="-5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2015;</a:t>
            </a:r>
            <a:r>
              <a:rPr lang="en-US" spc="-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IEEE:</a:t>
            </a:r>
            <a:r>
              <a:rPr lang="en-US" spc="2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New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York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City,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NY,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USA,</a:t>
            </a:r>
            <a:r>
              <a:rPr lang="en-US" spc="-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2015;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pp.</a:t>
            </a:r>
            <a:r>
              <a:rPr lang="en-US" spc="3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140–143.</a:t>
            </a:r>
            <a:endParaRPr lang="en-IN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1800"/>
              </a:spcAft>
              <a:buSzPts val="900"/>
              <a:buFont typeface="Book Antiqua" panose="02040602050305030304" pitchFamily="18" charset="0"/>
              <a:buAutoNum type="arabicPeriod"/>
              <a:tabLst>
                <a:tab pos="346075" algn="l"/>
              </a:tabLst>
            </a:pPr>
            <a:r>
              <a:rPr lang="en-US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Idoje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G.;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Dagiuklas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T.;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Iqbal,</a:t>
            </a:r>
            <a:r>
              <a:rPr lang="en-US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M.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Survey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for</a:t>
            </a:r>
            <a:r>
              <a:rPr lang="en-US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smart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farming</a:t>
            </a:r>
            <a:r>
              <a:rPr lang="en-US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technologies: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Challenges</a:t>
            </a:r>
            <a:r>
              <a:rPr lang="en-US" spc="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issues.</a:t>
            </a:r>
            <a:r>
              <a:rPr lang="en-US" spc="8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Comput.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 err="1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Electr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.</a:t>
            </a:r>
            <a:r>
              <a:rPr lang="en-US" spc="8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Eng.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2021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,</a:t>
            </a:r>
            <a:r>
              <a:rPr lang="en-US" spc="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92,</a:t>
            </a:r>
            <a:r>
              <a:rPr lang="en-US" spc="15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107104.</a:t>
            </a:r>
            <a:r>
              <a:rPr lang="en-US" spc="-2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endParaRPr lang="en-IN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spcBef>
                <a:spcPts val="600"/>
              </a:spcBef>
              <a:spcAft>
                <a:spcPts val="1800"/>
              </a:spcAft>
              <a:buSzPts val="900"/>
              <a:buFont typeface="Book Antiqua" panose="02040602050305030304" pitchFamily="18" charset="0"/>
              <a:buAutoNum type="arabicPeriod"/>
              <a:tabLst>
                <a:tab pos="346075" algn="l"/>
              </a:tabLst>
            </a:pP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van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Es,</a:t>
            </a:r>
            <a:r>
              <a:rPr lang="en-US" spc="12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H.;</a:t>
            </a:r>
            <a:r>
              <a:rPr lang="en-US" spc="1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Woodard,</a:t>
            </a:r>
            <a:r>
              <a:rPr lang="en-US" spc="11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J.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Innovation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agriculture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and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food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systems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digital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age.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Global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Innovation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Index</a:t>
            </a:r>
            <a:r>
              <a:rPr lang="en-US" spc="10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2017:</a:t>
            </a:r>
            <a:r>
              <a:rPr lang="en-US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Innovation</a:t>
            </a:r>
            <a:r>
              <a:rPr lang="en-US" spc="7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Feeding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the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World;</a:t>
            </a:r>
            <a:r>
              <a:rPr lang="en-US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Dutta,</a:t>
            </a:r>
            <a:r>
              <a:rPr lang="en-US" spc="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S.,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Lanvin,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B.,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1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Wunsch-Vincent,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S.,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Eds.;</a:t>
            </a:r>
            <a:r>
              <a:rPr lang="en-US" spc="10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Cornell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University:</a:t>
            </a:r>
            <a:r>
              <a:rPr lang="en-US" spc="19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Ithaca,</a:t>
            </a:r>
            <a:r>
              <a:rPr lang="en-US" spc="9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spc="-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NY,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USA;</a:t>
            </a:r>
            <a:r>
              <a:rPr lang="en-US" spc="7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INSEAD:</a:t>
            </a:r>
            <a:r>
              <a:rPr lang="en-US" spc="23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Fontainebleau,</a:t>
            </a:r>
            <a:r>
              <a:rPr lang="en-US" spc="-4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France;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WIPO: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Geneva,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Switzerland,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2017;</a:t>
            </a:r>
            <a:r>
              <a:rPr lang="en-US" spc="-40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pp.</a:t>
            </a:r>
            <a:r>
              <a:rPr lang="en-US" spc="5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effectLst/>
                <a:latin typeface="Times New Roman" panose="02020603050405020304" pitchFamily="18" charset="0"/>
                <a:ea typeface="Book Antiqua" panose="02040602050305030304" pitchFamily="18" charset="0"/>
                <a:cs typeface="Times New Roman" panose="02020603050405020304" pitchFamily="18" charset="0"/>
              </a:rPr>
              <a:t>97–104.</a:t>
            </a:r>
            <a:endParaRPr lang="en-IN" dirty="0">
              <a:effectLst/>
              <a:latin typeface="Times New Roman" panose="02020603050405020304" pitchFamily="18" charset="0"/>
              <a:ea typeface="Book Antiqua" panose="0204060205030503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81534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350AFB-B979-3F82-518D-7FD4A6397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THANK YOU </a:t>
            </a:r>
            <a:endParaRPr lang="en-IN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5749480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30</TotalTime>
  <Words>1635</Words>
  <Application>Microsoft Office PowerPoint</Application>
  <PresentationFormat>Widescreen</PresentationFormat>
  <Paragraphs>128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Arial</vt:lpstr>
      <vt:lpstr>Book Antiqua</vt:lpstr>
      <vt:lpstr>Calibri</vt:lpstr>
      <vt:lpstr>Gill Sans MT</vt:lpstr>
      <vt:lpstr>Times New Roman</vt:lpstr>
      <vt:lpstr>Wingdings</vt:lpstr>
      <vt:lpstr>Parcel</vt:lpstr>
      <vt:lpstr>GOING SHORT AND DIGITAL: CONSUMER PERSPECTIVES ON THE DIGITALIZATION OF SHORT FOOD SUPPLY CHAINS</vt:lpstr>
      <vt:lpstr>Introduction</vt:lpstr>
      <vt:lpstr>The Present Study</vt:lpstr>
      <vt:lpstr>Methods</vt:lpstr>
      <vt:lpstr>Results</vt:lpstr>
      <vt:lpstr>Table 2. Descriptive Statistics And Intercorrelations (Pearson’s R) For The Study Variables</vt:lpstr>
      <vt:lpstr>PowerPoint Presentation</vt:lpstr>
      <vt:lpstr>Discussion and Conclusions</vt:lpstr>
      <vt:lpstr>References</vt:lpstr>
      <vt:lpstr>THANK YOU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intel</dc:creator>
  <cp:lastModifiedBy>intel</cp:lastModifiedBy>
  <cp:revision>6</cp:revision>
  <dcterms:created xsi:type="dcterms:W3CDTF">2025-01-16T06:41:29Z</dcterms:created>
  <dcterms:modified xsi:type="dcterms:W3CDTF">2025-01-16T07:11:32Z</dcterms:modified>
</cp:coreProperties>
</file>