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Poppins Bold" charset="1" panose="00000800000000000000"/>
      <p:regular r:id="rId12"/>
    </p:embeddedFont>
    <p:embeddedFont>
      <p:font typeface="Poppins" charset="1" panose="000005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0.pn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1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1.pn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../media/image16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1.pn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319992" y="-1680508"/>
            <a:ext cx="13648016" cy="1364801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3640768" y="-164456"/>
            <a:ext cx="11725929" cy="11711272"/>
          </a:xfrm>
          <a:custGeom>
            <a:avLst/>
            <a:gdLst/>
            <a:ahLst/>
            <a:cxnLst/>
            <a:rect r="r" b="b" t="t" l="l"/>
            <a:pathLst>
              <a:path h="11711272" w="11725929">
                <a:moveTo>
                  <a:pt x="0" y="0"/>
                </a:moveTo>
                <a:lnTo>
                  <a:pt x="11725929" y="0"/>
                </a:lnTo>
                <a:lnTo>
                  <a:pt x="11725929" y="11711272"/>
                </a:lnTo>
                <a:lnTo>
                  <a:pt x="0" y="117112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367381" y="-633119"/>
            <a:ext cx="11553237" cy="1155323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76280" y="4348446"/>
            <a:ext cx="1658466" cy="1656393"/>
          </a:xfrm>
          <a:custGeom>
            <a:avLst/>
            <a:gdLst/>
            <a:ahLst/>
            <a:cxnLst/>
            <a:rect r="r" b="b" t="t" l="l"/>
            <a:pathLst>
              <a:path h="1656393" w="1658466">
                <a:moveTo>
                  <a:pt x="0" y="0"/>
                </a:moveTo>
                <a:lnTo>
                  <a:pt x="1658465" y="0"/>
                </a:lnTo>
                <a:lnTo>
                  <a:pt x="1658465" y="1656393"/>
                </a:lnTo>
                <a:lnTo>
                  <a:pt x="0" y="16563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437613" y="4282161"/>
            <a:ext cx="1634041" cy="163404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true" flipV="false" rot="0">
            <a:off x="2086248" y="4847440"/>
            <a:ext cx="336771" cy="503483"/>
          </a:xfrm>
          <a:custGeom>
            <a:avLst/>
            <a:gdLst/>
            <a:ahLst/>
            <a:cxnLst/>
            <a:rect r="r" b="b" t="t" l="l"/>
            <a:pathLst>
              <a:path h="503483" w="336771">
                <a:moveTo>
                  <a:pt x="336771" y="0"/>
                </a:moveTo>
                <a:lnTo>
                  <a:pt x="0" y="0"/>
                </a:lnTo>
                <a:lnTo>
                  <a:pt x="0" y="503483"/>
                </a:lnTo>
                <a:lnTo>
                  <a:pt x="336771" y="503483"/>
                </a:lnTo>
                <a:lnTo>
                  <a:pt x="33677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191921" y="4348446"/>
            <a:ext cx="1658466" cy="1656393"/>
          </a:xfrm>
          <a:custGeom>
            <a:avLst/>
            <a:gdLst/>
            <a:ahLst/>
            <a:cxnLst/>
            <a:rect r="r" b="b" t="t" l="l"/>
            <a:pathLst>
              <a:path h="1656393" w="1658466">
                <a:moveTo>
                  <a:pt x="0" y="0"/>
                </a:moveTo>
                <a:lnTo>
                  <a:pt x="1658466" y="0"/>
                </a:lnTo>
                <a:lnTo>
                  <a:pt x="1658466" y="1656393"/>
                </a:lnTo>
                <a:lnTo>
                  <a:pt x="0" y="16563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15153255" y="4282161"/>
            <a:ext cx="1634041" cy="1634041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15801890" y="4847440"/>
            <a:ext cx="336771" cy="503483"/>
          </a:xfrm>
          <a:custGeom>
            <a:avLst/>
            <a:gdLst/>
            <a:ahLst/>
            <a:cxnLst/>
            <a:rect r="r" b="b" t="t" l="l"/>
            <a:pathLst>
              <a:path h="503483" w="336771">
                <a:moveTo>
                  <a:pt x="0" y="0"/>
                </a:moveTo>
                <a:lnTo>
                  <a:pt x="336770" y="0"/>
                </a:lnTo>
                <a:lnTo>
                  <a:pt x="336770" y="503483"/>
                </a:lnTo>
                <a:lnTo>
                  <a:pt x="0" y="5034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535713" y="414823"/>
            <a:ext cx="342616" cy="359616"/>
          </a:xfrm>
          <a:custGeom>
            <a:avLst/>
            <a:gdLst/>
            <a:ahLst/>
            <a:cxnLst/>
            <a:rect r="r" b="b" t="t" l="l"/>
            <a:pathLst>
              <a:path h="359616" w="342616">
                <a:moveTo>
                  <a:pt x="0" y="0"/>
                </a:moveTo>
                <a:lnTo>
                  <a:pt x="342616" y="0"/>
                </a:lnTo>
                <a:lnTo>
                  <a:pt x="342616" y="359616"/>
                </a:lnTo>
                <a:lnTo>
                  <a:pt x="0" y="3596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491799" y="8458418"/>
            <a:ext cx="951769" cy="799882"/>
            <a:chOff x="0" y="0"/>
            <a:chExt cx="96714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967140" cy="812800"/>
            </a:xfrm>
            <a:custGeom>
              <a:avLst/>
              <a:gdLst/>
              <a:ahLst/>
              <a:cxnLst/>
              <a:rect r="r" b="b" t="t" l="l"/>
              <a:pathLst>
                <a:path h="812800" w="967140">
                  <a:moveTo>
                    <a:pt x="81342" y="0"/>
                  </a:moveTo>
                  <a:lnTo>
                    <a:pt x="885798" y="0"/>
                  </a:lnTo>
                  <a:cubicBezTo>
                    <a:pt x="907371" y="0"/>
                    <a:pt x="928061" y="8570"/>
                    <a:pt x="943315" y="23825"/>
                  </a:cubicBezTo>
                  <a:cubicBezTo>
                    <a:pt x="958570" y="39079"/>
                    <a:pt x="967140" y="59769"/>
                    <a:pt x="967140" y="81342"/>
                  </a:cubicBezTo>
                  <a:lnTo>
                    <a:pt x="967140" y="731458"/>
                  </a:lnTo>
                  <a:cubicBezTo>
                    <a:pt x="967140" y="776382"/>
                    <a:pt x="930722" y="812800"/>
                    <a:pt x="885798" y="812800"/>
                  </a:cubicBezTo>
                  <a:lnTo>
                    <a:pt x="81342" y="812800"/>
                  </a:lnTo>
                  <a:cubicBezTo>
                    <a:pt x="59769" y="812800"/>
                    <a:pt x="39079" y="804230"/>
                    <a:pt x="23825" y="788975"/>
                  </a:cubicBezTo>
                  <a:cubicBezTo>
                    <a:pt x="8570" y="773721"/>
                    <a:pt x="0" y="753031"/>
                    <a:pt x="0" y="731458"/>
                  </a:cubicBezTo>
                  <a:lnTo>
                    <a:pt x="0" y="81342"/>
                  </a:lnTo>
                  <a:cubicBezTo>
                    <a:pt x="0" y="59769"/>
                    <a:pt x="8570" y="39079"/>
                    <a:pt x="23825" y="23825"/>
                  </a:cubicBezTo>
                  <a:cubicBezTo>
                    <a:pt x="39079" y="8570"/>
                    <a:pt x="59769" y="0"/>
                    <a:pt x="81342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9671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8142194" y="7301518"/>
            <a:ext cx="2003612" cy="775869"/>
            <a:chOff x="0" y="0"/>
            <a:chExt cx="2671482" cy="1034491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2671482" cy="1034491"/>
              <a:chOff x="0" y="0"/>
              <a:chExt cx="2098984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2098984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2098984">
                    <a:moveTo>
                      <a:pt x="386398" y="0"/>
                    </a:moveTo>
                    <a:lnTo>
                      <a:pt x="1712586" y="0"/>
                    </a:lnTo>
                    <a:cubicBezTo>
                      <a:pt x="1925987" y="0"/>
                      <a:pt x="2098984" y="172996"/>
                      <a:pt x="2098984" y="386398"/>
                    </a:cubicBezTo>
                    <a:lnTo>
                      <a:pt x="2098984" y="426402"/>
                    </a:lnTo>
                    <a:cubicBezTo>
                      <a:pt x="2098984" y="639804"/>
                      <a:pt x="1925987" y="812800"/>
                      <a:pt x="1712586" y="812800"/>
                    </a:cubicBezTo>
                    <a:lnTo>
                      <a:pt x="386398" y="812800"/>
                    </a:lnTo>
                    <a:cubicBezTo>
                      <a:pt x="172996" y="812800"/>
                      <a:pt x="0" y="639804"/>
                      <a:pt x="0" y="426402"/>
                    </a:cubicBezTo>
                    <a:lnTo>
                      <a:pt x="0" y="386398"/>
                    </a:lnTo>
                    <a:cubicBezTo>
                      <a:pt x="0" y="172996"/>
                      <a:pt x="172996" y="0"/>
                      <a:pt x="386398" y="0"/>
                    </a:cubicBezTo>
                    <a:close/>
                  </a:path>
                </a:pathLst>
              </a:custGeom>
              <a:solidFill>
                <a:srgbClr val="3A6AD6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38100"/>
                <a:ext cx="2098984" cy="8509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0" y="333051"/>
              <a:ext cx="2671482" cy="33122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57"/>
                </a:lnSpc>
                <a:spcBef>
                  <a:spcPct val="0"/>
                </a:spcBef>
              </a:pPr>
              <a:r>
                <a:rPr lang="en-US" b="true" sz="1469">
                  <a:solidFill>
                    <a:srgbClr val="FFFF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Presented by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5127843" y="8691226"/>
            <a:ext cx="11100238" cy="334966"/>
            <a:chOff x="0" y="0"/>
            <a:chExt cx="14800317" cy="446622"/>
          </a:xfrm>
        </p:grpSpPr>
        <p:sp>
          <p:nvSpPr>
            <p:cNvPr name="TextBox 29" id="29"/>
            <p:cNvSpPr txBox="true"/>
            <p:nvPr/>
          </p:nvSpPr>
          <p:spPr>
            <a:xfrm rot="0">
              <a:off x="3375311" y="-57150"/>
              <a:ext cx="8425094" cy="5033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  <a:spcBef>
                  <a:spcPct val="0"/>
                </a:spcBef>
              </a:pPr>
              <a:r>
                <a:rPr lang="en-US" b="true" sz="2199">
                  <a:solidFill>
                    <a:srgbClr val="1F202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Aditi Patel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6375223" y="-56722"/>
              <a:ext cx="8425094" cy="5033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  <a:spcBef>
                  <a:spcPct val="0"/>
                </a:spcBef>
              </a:pP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0" y="-56722"/>
              <a:ext cx="8425094" cy="5033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079"/>
                </a:lnSpc>
                <a:spcBef>
                  <a:spcPct val="0"/>
                </a:spcBef>
              </a:pPr>
              <a:r>
                <a:rPr lang="en-US" b="true" sz="2199">
                  <a:solidFill>
                    <a:srgbClr val="1F202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Peeyush Shandilya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3982717" y="3624968"/>
            <a:ext cx="10547878" cy="15185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16"/>
              </a:lnSpc>
            </a:pPr>
            <a:r>
              <a:rPr lang="en-US" b="true" sz="5103">
                <a:solidFill>
                  <a:srgbClr val="3A6AD6"/>
                </a:solidFill>
                <a:latin typeface="Poppins Bold"/>
                <a:ea typeface="Poppins Bold"/>
                <a:cs typeface="Poppins Bold"/>
                <a:sym typeface="Poppins Bold"/>
              </a:rPr>
              <a:t>Dorembry: An AI driven Memory Reinforcement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7674380" y="8710688"/>
            <a:ext cx="442747" cy="257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7"/>
              </a:lnSpc>
              <a:spcBef>
                <a:spcPct val="0"/>
              </a:spcBef>
            </a:pPr>
            <a:r>
              <a:rPr lang="en-US" b="true" sz="146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01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4931671" y="5284248"/>
            <a:ext cx="8649968" cy="843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4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An AI-Driven Adaptive Learning Reinforcement System for Seamless Knowledge Retention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35713" y="414823"/>
            <a:ext cx="342616" cy="359616"/>
          </a:xfrm>
          <a:custGeom>
            <a:avLst/>
            <a:gdLst/>
            <a:ahLst/>
            <a:cxnLst/>
            <a:rect r="r" b="b" t="t" l="l"/>
            <a:pathLst>
              <a:path h="359616" w="342616">
                <a:moveTo>
                  <a:pt x="0" y="0"/>
                </a:moveTo>
                <a:lnTo>
                  <a:pt x="342616" y="0"/>
                </a:lnTo>
                <a:lnTo>
                  <a:pt x="342616" y="359616"/>
                </a:lnTo>
                <a:lnTo>
                  <a:pt x="0" y="359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491799" y="8458418"/>
            <a:ext cx="951769" cy="799882"/>
            <a:chOff x="0" y="0"/>
            <a:chExt cx="96714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67140" cy="812800"/>
            </a:xfrm>
            <a:custGeom>
              <a:avLst/>
              <a:gdLst/>
              <a:ahLst/>
              <a:cxnLst/>
              <a:rect r="r" b="b" t="t" l="l"/>
              <a:pathLst>
                <a:path h="812800" w="967140">
                  <a:moveTo>
                    <a:pt x="81342" y="0"/>
                  </a:moveTo>
                  <a:lnTo>
                    <a:pt x="885798" y="0"/>
                  </a:lnTo>
                  <a:cubicBezTo>
                    <a:pt x="907371" y="0"/>
                    <a:pt x="928061" y="8570"/>
                    <a:pt x="943315" y="23825"/>
                  </a:cubicBezTo>
                  <a:cubicBezTo>
                    <a:pt x="958570" y="39079"/>
                    <a:pt x="967140" y="59769"/>
                    <a:pt x="967140" y="81342"/>
                  </a:cubicBezTo>
                  <a:lnTo>
                    <a:pt x="967140" y="731458"/>
                  </a:lnTo>
                  <a:cubicBezTo>
                    <a:pt x="967140" y="776382"/>
                    <a:pt x="930722" y="812800"/>
                    <a:pt x="885798" y="812800"/>
                  </a:cubicBezTo>
                  <a:lnTo>
                    <a:pt x="81342" y="812800"/>
                  </a:lnTo>
                  <a:cubicBezTo>
                    <a:pt x="59769" y="812800"/>
                    <a:pt x="39079" y="804230"/>
                    <a:pt x="23825" y="788975"/>
                  </a:cubicBezTo>
                  <a:cubicBezTo>
                    <a:pt x="8570" y="773721"/>
                    <a:pt x="0" y="753031"/>
                    <a:pt x="0" y="731458"/>
                  </a:cubicBezTo>
                  <a:lnTo>
                    <a:pt x="0" y="81342"/>
                  </a:lnTo>
                  <a:cubicBezTo>
                    <a:pt x="0" y="59769"/>
                    <a:pt x="8570" y="39079"/>
                    <a:pt x="23825" y="23825"/>
                  </a:cubicBezTo>
                  <a:cubicBezTo>
                    <a:pt x="39079" y="8570"/>
                    <a:pt x="59769" y="0"/>
                    <a:pt x="81342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9671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114489" y="1028700"/>
            <a:ext cx="6704520" cy="4810493"/>
          </a:xfrm>
          <a:custGeom>
            <a:avLst/>
            <a:gdLst/>
            <a:ahLst/>
            <a:cxnLst/>
            <a:rect r="r" b="b" t="t" l="l"/>
            <a:pathLst>
              <a:path h="4810493" w="6704520">
                <a:moveTo>
                  <a:pt x="0" y="0"/>
                </a:moveTo>
                <a:lnTo>
                  <a:pt x="6704520" y="0"/>
                </a:lnTo>
                <a:lnTo>
                  <a:pt x="6704520" y="4810493"/>
                </a:lnTo>
                <a:lnTo>
                  <a:pt x="0" y="48104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878329" y="1028700"/>
            <a:ext cx="8507800" cy="4688706"/>
            <a:chOff x="0" y="0"/>
            <a:chExt cx="2279264" cy="125611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279264" cy="1256118"/>
            </a:xfrm>
            <a:custGeom>
              <a:avLst/>
              <a:gdLst/>
              <a:ahLst/>
              <a:cxnLst/>
              <a:rect r="r" b="b" t="t" l="l"/>
              <a:pathLst>
                <a:path h="1256118" w="2279264">
                  <a:moveTo>
                    <a:pt x="45499" y="0"/>
                  </a:moveTo>
                  <a:lnTo>
                    <a:pt x="2233765" y="0"/>
                  </a:lnTo>
                  <a:cubicBezTo>
                    <a:pt x="2258893" y="0"/>
                    <a:pt x="2279264" y="20371"/>
                    <a:pt x="2279264" y="45499"/>
                  </a:cubicBezTo>
                  <a:lnTo>
                    <a:pt x="2279264" y="1210619"/>
                  </a:lnTo>
                  <a:cubicBezTo>
                    <a:pt x="2279264" y="1222686"/>
                    <a:pt x="2274470" y="1234259"/>
                    <a:pt x="2265938" y="1242791"/>
                  </a:cubicBezTo>
                  <a:cubicBezTo>
                    <a:pt x="2257405" y="1251324"/>
                    <a:pt x="2245832" y="1256118"/>
                    <a:pt x="2233765" y="1256118"/>
                  </a:cubicBezTo>
                  <a:lnTo>
                    <a:pt x="45499" y="1256118"/>
                  </a:lnTo>
                  <a:cubicBezTo>
                    <a:pt x="20371" y="1256118"/>
                    <a:pt x="0" y="1235747"/>
                    <a:pt x="0" y="1210619"/>
                  </a:cubicBezTo>
                  <a:lnTo>
                    <a:pt x="0" y="45499"/>
                  </a:lnTo>
                  <a:cubicBezTo>
                    <a:pt x="0" y="33432"/>
                    <a:pt x="4794" y="21859"/>
                    <a:pt x="13326" y="13326"/>
                  </a:cubicBezTo>
                  <a:cubicBezTo>
                    <a:pt x="21859" y="4794"/>
                    <a:pt x="33432" y="0"/>
                    <a:pt x="45499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279264" cy="1294218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661655" y="1905639"/>
            <a:ext cx="7309455" cy="354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Rapid Memory Decay: 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90% of new knowledge fades within weeks without reinforcement.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Effort-Heavy Tools:  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Flashcards and spaced repetition 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demand time and discipline, feeling unnatural.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Study-Only AI: 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AI platforms (e.g., Duolingo) focus on learning sessions, not real-world recall.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Lack of Context: 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Current methods don’t tie knowledge to practical, everyday situations.</a:t>
            </a:r>
          </a:p>
          <a:p>
            <a:pPr algn="l" marL="431801" indent="-215900" lvl="1">
              <a:lnSpc>
                <a:spcPts val="28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Retention Gap: 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Education prioritizes acquisition over long-term memory retention.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091634" y="1242473"/>
            <a:ext cx="772897" cy="77289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24121" y="1491501"/>
            <a:ext cx="271344" cy="274842"/>
          </a:xfrm>
          <a:custGeom>
            <a:avLst/>
            <a:gdLst/>
            <a:ahLst/>
            <a:cxnLst/>
            <a:rect r="r" b="b" t="t" l="l"/>
            <a:pathLst>
              <a:path h="274842" w="271344">
                <a:moveTo>
                  <a:pt x="0" y="0"/>
                </a:moveTo>
                <a:lnTo>
                  <a:pt x="271345" y="0"/>
                </a:lnTo>
                <a:lnTo>
                  <a:pt x="271345" y="274842"/>
                </a:lnTo>
                <a:lnTo>
                  <a:pt x="0" y="2748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886123" y="5829668"/>
            <a:ext cx="8500006" cy="3419107"/>
            <a:chOff x="0" y="0"/>
            <a:chExt cx="2277176" cy="91598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277176" cy="915989"/>
            </a:xfrm>
            <a:custGeom>
              <a:avLst/>
              <a:gdLst/>
              <a:ahLst/>
              <a:cxnLst/>
              <a:rect r="r" b="b" t="t" l="l"/>
              <a:pathLst>
                <a:path h="915989" w="2277176">
                  <a:moveTo>
                    <a:pt x="45541" y="0"/>
                  </a:moveTo>
                  <a:lnTo>
                    <a:pt x="2231635" y="0"/>
                  </a:lnTo>
                  <a:cubicBezTo>
                    <a:pt x="2243713" y="0"/>
                    <a:pt x="2255297" y="4798"/>
                    <a:pt x="2263837" y="13339"/>
                  </a:cubicBezTo>
                  <a:cubicBezTo>
                    <a:pt x="2272378" y="21879"/>
                    <a:pt x="2277176" y="33463"/>
                    <a:pt x="2277176" y="45541"/>
                  </a:cubicBezTo>
                  <a:lnTo>
                    <a:pt x="2277176" y="870448"/>
                  </a:lnTo>
                  <a:cubicBezTo>
                    <a:pt x="2277176" y="895599"/>
                    <a:pt x="2256787" y="915989"/>
                    <a:pt x="2231635" y="915989"/>
                  </a:cubicBezTo>
                  <a:lnTo>
                    <a:pt x="45541" y="915989"/>
                  </a:lnTo>
                  <a:cubicBezTo>
                    <a:pt x="33463" y="915989"/>
                    <a:pt x="21879" y="911191"/>
                    <a:pt x="13339" y="902650"/>
                  </a:cubicBezTo>
                  <a:cubicBezTo>
                    <a:pt x="4798" y="894109"/>
                    <a:pt x="0" y="882526"/>
                    <a:pt x="0" y="870448"/>
                  </a:cubicBezTo>
                  <a:lnTo>
                    <a:pt x="0" y="45541"/>
                  </a:lnTo>
                  <a:cubicBezTo>
                    <a:pt x="0" y="33463"/>
                    <a:pt x="4798" y="21879"/>
                    <a:pt x="13339" y="13339"/>
                  </a:cubicBezTo>
                  <a:cubicBezTo>
                    <a:pt x="21879" y="4798"/>
                    <a:pt x="33463" y="0"/>
                    <a:pt x="45541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277176" cy="954089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 marL="410208" indent="-205104" lvl="1">
                <a:lnSpc>
                  <a:spcPts val="2659"/>
                </a:lnSpc>
                <a:buFont typeface="Arial"/>
                <a:buChar char="•"/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121856" y="6937573"/>
            <a:ext cx="8730998" cy="1857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28851" indent="-214425" lvl="1">
              <a:lnSpc>
                <a:spcPts val="2979"/>
              </a:lnSpc>
              <a:buFont typeface="Arial"/>
              <a:buChar char="•"/>
            </a:pPr>
            <a:r>
              <a:rPr lang="en-US" b="true" sz="1986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Frontend: JavaScript (browser ext.), Flutter (mobile app).</a:t>
            </a:r>
          </a:p>
          <a:p>
            <a:pPr algn="l" marL="428851" indent="-214425" lvl="1">
              <a:lnSpc>
                <a:spcPts val="2979"/>
              </a:lnSpc>
              <a:buFont typeface="Arial"/>
              <a:buChar char="•"/>
            </a:pPr>
            <a:r>
              <a:rPr lang="en-US" b="true" sz="1986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Backend: Python (AI models), Firebase/AWS (cloud sync).</a:t>
            </a:r>
          </a:p>
          <a:p>
            <a:pPr algn="l" marL="428851" indent="-214425" lvl="1">
              <a:lnSpc>
                <a:spcPts val="2979"/>
              </a:lnSpc>
              <a:buFont typeface="Arial"/>
              <a:buChar char="•"/>
            </a:pPr>
            <a:r>
              <a:rPr lang="en-US" b="true" sz="1986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N</a:t>
            </a:r>
            <a:r>
              <a:rPr lang="en-US" b="true" sz="1986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LP: BERT/spaCy (concept extraction, content generation).</a:t>
            </a:r>
          </a:p>
          <a:p>
            <a:pPr algn="l" marL="428851" indent="-214425" lvl="1">
              <a:lnSpc>
                <a:spcPts val="2979"/>
              </a:lnSpc>
              <a:buFont typeface="Arial"/>
              <a:buChar char="•"/>
            </a:pPr>
            <a:r>
              <a:rPr lang="en-US" b="true" sz="1986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Memory Prediction: LSTM/GRU (forgetting curve modeling).</a:t>
            </a:r>
          </a:p>
          <a:p>
            <a:pPr algn="l" marL="428851" indent="-214425" lvl="1">
              <a:lnSpc>
                <a:spcPts val="2979"/>
              </a:lnSpc>
              <a:buFont typeface="Arial"/>
              <a:buChar char="•"/>
            </a:pPr>
            <a:r>
              <a:rPr lang="en-US" b="true" sz="1986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Optimization:  DQN (reinforcement learning for scheduling).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164425" y="6031326"/>
            <a:ext cx="772897" cy="772897"/>
            <a:chOff x="0" y="0"/>
            <a:chExt cx="1030529" cy="1030529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1030529" cy="1030529"/>
              <a:chOff x="0" y="0"/>
              <a:chExt cx="812800" cy="81280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47086" lIns="47086" bIns="47086" rIns="47086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Freeform 23" id="23"/>
            <p:cNvSpPr/>
            <p:nvPr/>
          </p:nvSpPr>
          <p:spPr>
            <a:xfrm flipH="false" flipV="false" rot="0">
              <a:off x="309983" y="332036"/>
              <a:ext cx="361793" cy="366457"/>
            </a:xfrm>
            <a:custGeom>
              <a:avLst/>
              <a:gdLst/>
              <a:ahLst/>
              <a:cxnLst/>
              <a:rect r="r" b="b" t="t" l="l"/>
              <a:pathLst>
                <a:path h="366457" w="361793">
                  <a:moveTo>
                    <a:pt x="0" y="0"/>
                  </a:moveTo>
                  <a:lnTo>
                    <a:pt x="361792" y="0"/>
                  </a:lnTo>
                  <a:lnTo>
                    <a:pt x="361792" y="366457"/>
                  </a:lnTo>
                  <a:lnTo>
                    <a:pt x="0" y="3664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10845487" y="1028700"/>
            <a:ext cx="6704520" cy="4810493"/>
          </a:xfrm>
          <a:custGeom>
            <a:avLst/>
            <a:gdLst/>
            <a:ahLst/>
            <a:cxnLst/>
            <a:rect r="r" b="b" t="t" l="l"/>
            <a:pathLst>
              <a:path h="4810493" w="6704520">
                <a:moveTo>
                  <a:pt x="0" y="0"/>
                </a:moveTo>
                <a:lnTo>
                  <a:pt x="6704520" y="0"/>
                </a:lnTo>
                <a:lnTo>
                  <a:pt x="6704520" y="4810493"/>
                </a:lnTo>
                <a:lnTo>
                  <a:pt x="0" y="48104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9609327" y="1028700"/>
            <a:ext cx="8507800" cy="4688706"/>
            <a:chOff x="0" y="0"/>
            <a:chExt cx="2279264" cy="1256118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279264" cy="1256118"/>
            </a:xfrm>
            <a:custGeom>
              <a:avLst/>
              <a:gdLst/>
              <a:ahLst/>
              <a:cxnLst/>
              <a:rect r="r" b="b" t="t" l="l"/>
              <a:pathLst>
                <a:path h="1256118" w="2279264">
                  <a:moveTo>
                    <a:pt x="45499" y="0"/>
                  </a:moveTo>
                  <a:lnTo>
                    <a:pt x="2233765" y="0"/>
                  </a:lnTo>
                  <a:cubicBezTo>
                    <a:pt x="2258893" y="0"/>
                    <a:pt x="2279264" y="20371"/>
                    <a:pt x="2279264" y="45499"/>
                  </a:cubicBezTo>
                  <a:lnTo>
                    <a:pt x="2279264" y="1210619"/>
                  </a:lnTo>
                  <a:cubicBezTo>
                    <a:pt x="2279264" y="1222686"/>
                    <a:pt x="2274470" y="1234259"/>
                    <a:pt x="2265938" y="1242791"/>
                  </a:cubicBezTo>
                  <a:cubicBezTo>
                    <a:pt x="2257405" y="1251324"/>
                    <a:pt x="2245832" y="1256118"/>
                    <a:pt x="2233765" y="1256118"/>
                  </a:cubicBezTo>
                  <a:lnTo>
                    <a:pt x="45499" y="1256118"/>
                  </a:lnTo>
                  <a:cubicBezTo>
                    <a:pt x="20371" y="1256118"/>
                    <a:pt x="0" y="1235747"/>
                    <a:pt x="0" y="1210619"/>
                  </a:cubicBezTo>
                  <a:lnTo>
                    <a:pt x="0" y="45499"/>
                  </a:lnTo>
                  <a:cubicBezTo>
                    <a:pt x="0" y="33432"/>
                    <a:pt x="4794" y="21859"/>
                    <a:pt x="13326" y="13326"/>
                  </a:cubicBezTo>
                  <a:cubicBezTo>
                    <a:pt x="21859" y="4794"/>
                    <a:pt x="33432" y="0"/>
                    <a:pt x="45499" y="0"/>
                  </a:cubicBezTo>
                  <a:close/>
                </a:path>
              </a:pathLst>
            </a:custGeom>
            <a:solidFill>
              <a:srgbClr val="F8F8F8"/>
            </a:solidFill>
            <a:ln w="76200" cap="rnd">
              <a:solidFill>
                <a:srgbClr val="3A6AD5"/>
              </a:solidFill>
              <a:prstDash val="dash"/>
              <a:round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2279264" cy="1294218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9852854" y="1275120"/>
            <a:ext cx="772897" cy="772897"/>
            <a:chOff x="0" y="0"/>
            <a:chExt cx="812800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A6AD5">
                <a:alpha val="40784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10392653" y="1905639"/>
            <a:ext cx="7309455" cy="354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Combat Memory Decay: </a:t>
            </a:r>
            <a:r>
              <a:rPr lang="en-US" sz="2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Reduce the 90% knowledge loss within weeks by reinforcing recall.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Seamless Integration: </a:t>
            </a:r>
            <a:r>
              <a:rPr lang="en-US" sz="2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Embed learning into daily life without extra effort.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Enhance Real-World Recall: </a:t>
            </a:r>
            <a:r>
              <a:rPr lang="en-US" sz="2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Ensure knowledge is usable in practical contexts, not just study sessions.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Personalize Reinforcement: </a:t>
            </a:r>
            <a:r>
              <a:rPr lang="en-US" sz="2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Tailor AI-driven prompts to individual forgetting patterns and habits.</a:t>
            </a:r>
          </a:p>
          <a:p>
            <a:pPr algn="l" marL="431801" indent="-215900" lvl="1">
              <a:lnSpc>
                <a:spcPts val="28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Prove Effectiveness: </a:t>
            </a:r>
            <a:r>
              <a:rPr lang="en-US" sz="2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Demonstrate 30-50% retention improvement through rigorous testing.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9822632" y="1242473"/>
            <a:ext cx="772897" cy="772897"/>
            <a:chOff x="0" y="0"/>
            <a:chExt cx="812800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35" id="35"/>
          <p:cNvSpPr/>
          <p:nvPr/>
        </p:nvSpPr>
        <p:spPr>
          <a:xfrm flipH="false" flipV="false" rot="0">
            <a:off x="10055119" y="1491501"/>
            <a:ext cx="271344" cy="274842"/>
          </a:xfrm>
          <a:custGeom>
            <a:avLst/>
            <a:gdLst/>
            <a:ahLst/>
            <a:cxnLst/>
            <a:rect r="r" b="b" t="t" l="l"/>
            <a:pathLst>
              <a:path h="274842" w="271344">
                <a:moveTo>
                  <a:pt x="0" y="0"/>
                </a:moveTo>
                <a:lnTo>
                  <a:pt x="271345" y="0"/>
                </a:lnTo>
                <a:lnTo>
                  <a:pt x="271345" y="274842"/>
                </a:lnTo>
                <a:lnTo>
                  <a:pt x="0" y="2748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0">
            <a:off x="10518268" y="5829668"/>
            <a:ext cx="6689918" cy="4275265"/>
          </a:xfrm>
          <a:custGeom>
            <a:avLst/>
            <a:gdLst/>
            <a:ahLst/>
            <a:cxnLst/>
            <a:rect r="r" b="b" t="t" l="l"/>
            <a:pathLst>
              <a:path h="4275265" w="6689918">
                <a:moveTo>
                  <a:pt x="0" y="0"/>
                </a:moveTo>
                <a:lnTo>
                  <a:pt x="6689918" y="0"/>
                </a:lnTo>
                <a:lnTo>
                  <a:pt x="6689918" y="4275264"/>
                </a:lnTo>
                <a:lnTo>
                  <a:pt x="0" y="427526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12945" r="0" b="-12602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2114489" y="1318480"/>
            <a:ext cx="3352260" cy="503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0"/>
              </a:lnSpc>
              <a:spcBef>
                <a:spcPct val="0"/>
              </a:spcBef>
            </a:pPr>
            <a:r>
              <a:rPr lang="en-US" b="true" sz="275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Problems Faced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7674380" y="8710688"/>
            <a:ext cx="442747" cy="257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7"/>
              </a:lnSpc>
              <a:spcBef>
                <a:spcPct val="0"/>
              </a:spcBef>
            </a:pPr>
            <a:r>
              <a:rPr lang="en-US" b="true" sz="146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02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2116124" y="6123189"/>
            <a:ext cx="2181082" cy="503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0"/>
              </a:lnSpc>
              <a:spcBef>
                <a:spcPct val="0"/>
              </a:spcBef>
            </a:pPr>
            <a:r>
              <a:rPr lang="en-US" b="true" sz="275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Tech Stack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10845487" y="1318480"/>
            <a:ext cx="3352260" cy="503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0"/>
              </a:lnSpc>
              <a:spcBef>
                <a:spcPct val="0"/>
              </a:spcBef>
            </a:pPr>
            <a:r>
              <a:rPr lang="en-US" b="true" sz="2750">
                <a:solidFill>
                  <a:srgbClr val="3A6AD5"/>
                </a:solidFill>
                <a:latin typeface="Poppins Bold"/>
                <a:ea typeface="Poppins Bold"/>
                <a:cs typeface="Poppins Bold"/>
                <a:sym typeface="Poppins Bold"/>
              </a:rPr>
              <a:t>Objectives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35713" y="414823"/>
            <a:ext cx="342616" cy="359616"/>
          </a:xfrm>
          <a:custGeom>
            <a:avLst/>
            <a:gdLst/>
            <a:ahLst/>
            <a:cxnLst/>
            <a:rect r="r" b="b" t="t" l="l"/>
            <a:pathLst>
              <a:path h="359616" w="342616">
                <a:moveTo>
                  <a:pt x="0" y="0"/>
                </a:moveTo>
                <a:lnTo>
                  <a:pt x="342616" y="0"/>
                </a:lnTo>
                <a:lnTo>
                  <a:pt x="342616" y="359616"/>
                </a:lnTo>
                <a:lnTo>
                  <a:pt x="0" y="359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290622" y="4185609"/>
            <a:ext cx="8383758" cy="5496392"/>
          </a:xfrm>
          <a:custGeom>
            <a:avLst/>
            <a:gdLst/>
            <a:ahLst/>
            <a:cxnLst/>
            <a:rect r="r" b="b" t="t" l="l"/>
            <a:pathLst>
              <a:path h="5496392" w="8383758">
                <a:moveTo>
                  <a:pt x="0" y="0"/>
                </a:moveTo>
                <a:lnTo>
                  <a:pt x="8383758" y="0"/>
                </a:lnTo>
                <a:lnTo>
                  <a:pt x="8383758" y="5496392"/>
                </a:lnTo>
                <a:lnTo>
                  <a:pt x="0" y="54963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9289" t="-10088" r="-8452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491799" y="8458418"/>
            <a:ext cx="951769" cy="799882"/>
            <a:chOff x="0" y="0"/>
            <a:chExt cx="96714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67140" cy="812800"/>
            </a:xfrm>
            <a:custGeom>
              <a:avLst/>
              <a:gdLst/>
              <a:ahLst/>
              <a:cxnLst/>
              <a:rect r="r" b="b" t="t" l="l"/>
              <a:pathLst>
                <a:path h="812800" w="967140">
                  <a:moveTo>
                    <a:pt x="81342" y="0"/>
                  </a:moveTo>
                  <a:lnTo>
                    <a:pt x="885798" y="0"/>
                  </a:lnTo>
                  <a:cubicBezTo>
                    <a:pt x="907371" y="0"/>
                    <a:pt x="928061" y="8570"/>
                    <a:pt x="943315" y="23825"/>
                  </a:cubicBezTo>
                  <a:cubicBezTo>
                    <a:pt x="958570" y="39079"/>
                    <a:pt x="967140" y="59769"/>
                    <a:pt x="967140" y="81342"/>
                  </a:cubicBezTo>
                  <a:lnTo>
                    <a:pt x="967140" y="731458"/>
                  </a:lnTo>
                  <a:cubicBezTo>
                    <a:pt x="967140" y="776382"/>
                    <a:pt x="930722" y="812800"/>
                    <a:pt x="885798" y="812800"/>
                  </a:cubicBezTo>
                  <a:lnTo>
                    <a:pt x="81342" y="812800"/>
                  </a:lnTo>
                  <a:cubicBezTo>
                    <a:pt x="59769" y="812800"/>
                    <a:pt x="39079" y="804230"/>
                    <a:pt x="23825" y="788975"/>
                  </a:cubicBezTo>
                  <a:cubicBezTo>
                    <a:pt x="8570" y="773721"/>
                    <a:pt x="0" y="753031"/>
                    <a:pt x="0" y="731458"/>
                  </a:cubicBezTo>
                  <a:lnTo>
                    <a:pt x="0" y="81342"/>
                  </a:lnTo>
                  <a:cubicBezTo>
                    <a:pt x="0" y="59769"/>
                    <a:pt x="8570" y="39079"/>
                    <a:pt x="23825" y="23825"/>
                  </a:cubicBezTo>
                  <a:cubicBezTo>
                    <a:pt x="39079" y="8570"/>
                    <a:pt x="59769" y="0"/>
                    <a:pt x="81342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9671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78329" y="812397"/>
            <a:ext cx="7826574" cy="2344353"/>
            <a:chOff x="0" y="0"/>
            <a:chExt cx="2096761" cy="628059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096761" cy="628059"/>
            </a:xfrm>
            <a:custGeom>
              <a:avLst/>
              <a:gdLst/>
              <a:ahLst/>
              <a:cxnLst/>
              <a:rect r="r" b="b" t="t" l="l"/>
              <a:pathLst>
                <a:path h="628059" w="2096761">
                  <a:moveTo>
                    <a:pt x="49459" y="0"/>
                  </a:moveTo>
                  <a:lnTo>
                    <a:pt x="2047302" y="0"/>
                  </a:lnTo>
                  <a:cubicBezTo>
                    <a:pt x="2060420" y="0"/>
                    <a:pt x="2073000" y="5211"/>
                    <a:pt x="2082275" y="14486"/>
                  </a:cubicBezTo>
                  <a:cubicBezTo>
                    <a:pt x="2091550" y="23762"/>
                    <a:pt x="2096761" y="36342"/>
                    <a:pt x="2096761" y="49459"/>
                  </a:cubicBezTo>
                  <a:lnTo>
                    <a:pt x="2096761" y="578600"/>
                  </a:lnTo>
                  <a:cubicBezTo>
                    <a:pt x="2096761" y="605915"/>
                    <a:pt x="2074618" y="628059"/>
                    <a:pt x="2047302" y="628059"/>
                  </a:cubicBezTo>
                  <a:lnTo>
                    <a:pt x="49459" y="628059"/>
                  </a:lnTo>
                  <a:cubicBezTo>
                    <a:pt x="36342" y="628059"/>
                    <a:pt x="23762" y="622848"/>
                    <a:pt x="14486" y="613573"/>
                  </a:cubicBezTo>
                  <a:cubicBezTo>
                    <a:pt x="5211" y="604297"/>
                    <a:pt x="0" y="591717"/>
                    <a:pt x="0" y="578600"/>
                  </a:cubicBezTo>
                  <a:lnTo>
                    <a:pt x="0" y="49459"/>
                  </a:lnTo>
                  <a:cubicBezTo>
                    <a:pt x="0" y="36342"/>
                    <a:pt x="5211" y="23762"/>
                    <a:pt x="14486" y="14486"/>
                  </a:cubicBezTo>
                  <a:cubicBezTo>
                    <a:pt x="23762" y="5211"/>
                    <a:pt x="36342" y="0"/>
                    <a:pt x="49459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096761" cy="666159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661655" y="1698861"/>
            <a:ext cx="6616275" cy="1268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88622" indent="-194311" lvl="1">
              <a:lnSpc>
                <a:spcPts val="2520"/>
              </a:lnSpc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Syncs with books, courses, videos, notes.</a:t>
            </a:r>
          </a:p>
          <a:p>
            <a:pPr algn="l" marL="388622" indent="-194311" lvl="1">
              <a:lnSpc>
                <a:spcPts val="2520"/>
              </a:lnSpc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Learns how fast you forget concepts and adapts reinforcement strategies. </a:t>
            </a:r>
          </a:p>
          <a:p>
            <a:pPr algn="l" marL="388622" indent="-194311" lvl="1">
              <a:lnSpc>
                <a:spcPts val="252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Knows when and how you recall information best.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091634" y="1026171"/>
            <a:ext cx="772897" cy="77289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24121" y="1275198"/>
            <a:ext cx="271344" cy="274842"/>
          </a:xfrm>
          <a:custGeom>
            <a:avLst/>
            <a:gdLst/>
            <a:ahLst/>
            <a:cxnLst/>
            <a:rect r="r" b="b" t="t" l="l"/>
            <a:pathLst>
              <a:path h="274842" w="271344">
                <a:moveTo>
                  <a:pt x="0" y="0"/>
                </a:moveTo>
                <a:lnTo>
                  <a:pt x="271345" y="0"/>
                </a:lnTo>
                <a:lnTo>
                  <a:pt x="271345" y="274843"/>
                </a:lnTo>
                <a:lnTo>
                  <a:pt x="0" y="27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9166579" y="774439"/>
            <a:ext cx="8507800" cy="3035613"/>
            <a:chOff x="0" y="0"/>
            <a:chExt cx="2279264" cy="81324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279264" cy="813249"/>
            </a:xfrm>
            <a:custGeom>
              <a:avLst/>
              <a:gdLst/>
              <a:ahLst/>
              <a:cxnLst/>
              <a:rect r="r" b="b" t="t" l="l"/>
              <a:pathLst>
                <a:path h="813249" w="2279264">
                  <a:moveTo>
                    <a:pt x="45499" y="0"/>
                  </a:moveTo>
                  <a:lnTo>
                    <a:pt x="2233765" y="0"/>
                  </a:lnTo>
                  <a:cubicBezTo>
                    <a:pt x="2258893" y="0"/>
                    <a:pt x="2279264" y="20371"/>
                    <a:pt x="2279264" y="45499"/>
                  </a:cubicBezTo>
                  <a:lnTo>
                    <a:pt x="2279264" y="767750"/>
                  </a:lnTo>
                  <a:cubicBezTo>
                    <a:pt x="2279264" y="779817"/>
                    <a:pt x="2274470" y="791390"/>
                    <a:pt x="2265938" y="799923"/>
                  </a:cubicBezTo>
                  <a:cubicBezTo>
                    <a:pt x="2257405" y="808456"/>
                    <a:pt x="2245832" y="813249"/>
                    <a:pt x="2233765" y="813249"/>
                  </a:cubicBezTo>
                  <a:lnTo>
                    <a:pt x="45499" y="813249"/>
                  </a:lnTo>
                  <a:cubicBezTo>
                    <a:pt x="33432" y="813249"/>
                    <a:pt x="21859" y="808456"/>
                    <a:pt x="13326" y="799923"/>
                  </a:cubicBezTo>
                  <a:cubicBezTo>
                    <a:pt x="4794" y="791390"/>
                    <a:pt x="0" y="779817"/>
                    <a:pt x="0" y="767750"/>
                  </a:cubicBezTo>
                  <a:lnTo>
                    <a:pt x="0" y="45499"/>
                  </a:lnTo>
                  <a:cubicBezTo>
                    <a:pt x="0" y="33432"/>
                    <a:pt x="4794" y="21859"/>
                    <a:pt x="13326" y="13326"/>
                  </a:cubicBezTo>
                  <a:cubicBezTo>
                    <a:pt x="21859" y="4794"/>
                    <a:pt x="33432" y="0"/>
                    <a:pt x="45499" y="0"/>
                  </a:cubicBezTo>
                  <a:close/>
                </a:path>
              </a:pathLst>
            </a:custGeom>
            <a:solidFill>
              <a:srgbClr val="F8F8F8"/>
            </a:solidFill>
            <a:ln w="76200" cap="rnd">
              <a:solidFill>
                <a:srgbClr val="3A6AD5"/>
              </a:solidFill>
              <a:prstDash val="dash"/>
              <a:round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279264" cy="851349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9410107" y="1020858"/>
            <a:ext cx="772897" cy="772897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A6AD5">
                <a:alpha val="40784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9379885" y="988212"/>
            <a:ext cx="772897" cy="772897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4" id="24"/>
          <p:cNvSpPr/>
          <p:nvPr/>
        </p:nvSpPr>
        <p:spPr>
          <a:xfrm flipH="false" flipV="false" rot="0">
            <a:off x="9612372" y="1237239"/>
            <a:ext cx="271344" cy="274842"/>
          </a:xfrm>
          <a:custGeom>
            <a:avLst/>
            <a:gdLst/>
            <a:ahLst/>
            <a:cxnLst/>
            <a:rect r="r" b="b" t="t" l="l"/>
            <a:pathLst>
              <a:path h="274842" w="271344">
                <a:moveTo>
                  <a:pt x="0" y="0"/>
                </a:moveTo>
                <a:lnTo>
                  <a:pt x="271345" y="0"/>
                </a:lnTo>
                <a:lnTo>
                  <a:pt x="271345" y="274843"/>
                </a:lnTo>
                <a:lnTo>
                  <a:pt x="0" y="27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878329" y="3347251"/>
            <a:ext cx="7826574" cy="3396054"/>
            <a:chOff x="0" y="0"/>
            <a:chExt cx="2096761" cy="909813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96761" cy="909813"/>
            </a:xfrm>
            <a:custGeom>
              <a:avLst/>
              <a:gdLst/>
              <a:ahLst/>
              <a:cxnLst/>
              <a:rect r="r" b="b" t="t" l="l"/>
              <a:pathLst>
                <a:path h="909813" w="2096761">
                  <a:moveTo>
                    <a:pt x="49459" y="0"/>
                  </a:moveTo>
                  <a:lnTo>
                    <a:pt x="2047302" y="0"/>
                  </a:lnTo>
                  <a:cubicBezTo>
                    <a:pt x="2060420" y="0"/>
                    <a:pt x="2073000" y="5211"/>
                    <a:pt x="2082275" y="14486"/>
                  </a:cubicBezTo>
                  <a:cubicBezTo>
                    <a:pt x="2091550" y="23762"/>
                    <a:pt x="2096761" y="36342"/>
                    <a:pt x="2096761" y="49459"/>
                  </a:cubicBezTo>
                  <a:lnTo>
                    <a:pt x="2096761" y="860353"/>
                  </a:lnTo>
                  <a:cubicBezTo>
                    <a:pt x="2096761" y="873471"/>
                    <a:pt x="2091550" y="886051"/>
                    <a:pt x="2082275" y="895326"/>
                  </a:cubicBezTo>
                  <a:cubicBezTo>
                    <a:pt x="2073000" y="904602"/>
                    <a:pt x="2060420" y="909813"/>
                    <a:pt x="2047302" y="909813"/>
                  </a:cubicBezTo>
                  <a:lnTo>
                    <a:pt x="49459" y="909813"/>
                  </a:lnTo>
                  <a:cubicBezTo>
                    <a:pt x="22144" y="909813"/>
                    <a:pt x="0" y="887669"/>
                    <a:pt x="0" y="860353"/>
                  </a:cubicBezTo>
                  <a:lnTo>
                    <a:pt x="0" y="49459"/>
                  </a:lnTo>
                  <a:cubicBezTo>
                    <a:pt x="0" y="36342"/>
                    <a:pt x="5211" y="23762"/>
                    <a:pt x="14486" y="14486"/>
                  </a:cubicBezTo>
                  <a:cubicBezTo>
                    <a:pt x="23762" y="5211"/>
                    <a:pt x="36342" y="0"/>
                    <a:pt x="49459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2096761" cy="947913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091634" y="3561024"/>
            <a:ext cx="772897" cy="772897"/>
            <a:chOff x="0" y="0"/>
            <a:chExt cx="812800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31" id="31"/>
          <p:cNvSpPr/>
          <p:nvPr/>
        </p:nvSpPr>
        <p:spPr>
          <a:xfrm flipH="false" flipV="false" rot="0">
            <a:off x="1324121" y="3810051"/>
            <a:ext cx="271344" cy="274842"/>
          </a:xfrm>
          <a:custGeom>
            <a:avLst/>
            <a:gdLst/>
            <a:ahLst/>
            <a:cxnLst/>
            <a:rect r="r" b="b" t="t" l="l"/>
            <a:pathLst>
              <a:path h="274842" w="271344">
                <a:moveTo>
                  <a:pt x="0" y="0"/>
                </a:moveTo>
                <a:lnTo>
                  <a:pt x="271345" y="0"/>
                </a:lnTo>
                <a:lnTo>
                  <a:pt x="271345" y="274843"/>
                </a:lnTo>
                <a:lnTo>
                  <a:pt x="0" y="27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0">
            <a:off x="878329" y="6933805"/>
            <a:ext cx="7826574" cy="2954825"/>
            <a:chOff x="0" y="0"/>
            <a:chExt cx="2096761" cy="791606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2096761" cy="791606"/>
            </a:xfrm>
            <a:custGeom>
              <a:avLst/>
              <a:gdLst/>
              <a:ahLst/>
              <a:cxnLst/>
              <a:rect r="r" b="b" t="t" l="l"/>
              <a:pathLst>
                <a:path h="791606" w="2096761">
                  <a:moveTo>
                    <a:pt x="49459" y="0"/>
                  </a:moveTo>
                  <a:lnTo>
                    <a:pt x="2047302" y="0"/>
                  </a:lnTo>
                  <a:cubicBezTo>
                    <a:pt x="2060420" y="0"/>
                    <a:pt x="2073000" y="5211"/>
                    <a:pt x="2082275" y="14486"/>
                  </a:cubicBezTo>
                  <a:cubicBezTo>
                    <a:pt x="2091550" y="23762"/>
                    <a:pt x="2096761" y="36342"/>
                    <a:pt x="2096761" y="49459"/>
                  </a:cubicBezTo>
                  <a:lnTo>
                    <a:pt x="2096761" y="742147"/>
                  </a:lnTo>
                  <a:cubicBezTo>
                    <a:pt x="2096761" y="755264"/>
                    <a:pt x="2091550" y="767844"/>
                    <a:pt x="2082275" y="777120"/>
                  </a:cubicBezTo>
                  <a:cubicBezTo>
                    <a:pt x="2073000" y="786395"/>
                    <a:pt x="2060420" y="791606"/>
                    <a:pt x="2047302" y="791606"/>
                  </a:cubicBezTo>
                  <a:lnTo>
                    <a:pt x="49459" y="791606"/>
                  </a:lnTo>
                  <a:cubicBezTo>
                    <a:pt x="22144" y="791606"/>
                    <a:pt x="0" y="769462"/>
                    <a:pt x="0" y="742147"/>
                  </a:cubicBezTo>
                  <a:lnTo>
                    <a:pt x="0" y="49459"/>
                  </a:lnTo>
                  <a:cubicBezTo>
                    <a:pt x="0" y="36342"/>
                    <a:pt x="5211" y="23762"/>
                    <a:pt x="14486" y="14486"/>
                  </a:cubicBezTo>
                  <a:cubicBezTo>
                    <a:pt x="23762" y="5211"/>
                    <a:pt x="36342" y="0"/>
                    <a:pt x="49459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2096761" cy="829706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091634" y="7147578"/>
            <a:ext cx="772897" cy="772897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38" id="38"/>
          <p:cNvSpPr/>
          <p:nvPr/>
        </p:nvSpPr>
        <p:spPr>
          <a:xfrm flipH="false" flipV="false" rot="0">
            <a:off x="1324121" y="7396605"/>
            <a:ext cx="271344" cy="274842"/>
          </a:xfrm>
          <a:custGeom>
            <a:avLst/>
            <a:gdLst/>
            <a:ahLst/>
            <a:cxnLst/>
            <a:rect r="r" b="b" t="t" l="l"/>
            <a:pathLst>
              <a:path h="274842" w="271344">
                <a:moveTo>
                  <a:pt x="0" y="0"/>
                </a:moveTo>
                <a:lnTo>
                  <a:pt x="271345" y="0"/>
                </a:lnTo>
                <a:lnTo>
                  <a:pt x="271345" y="274843"/>
                </a:lnTo>
                <a:lnTo>
                  <a:pt x="0" y="27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9" id="39"/>
          <p:cNvGrpSpPr>
            <a:grpSpLocks noChangeAspect="true"/>
          </p:cNvGrpSpPr>
          <p:nvPr/>
        </p:nvGrpSpPr>
        <p:grpSpPr>
          <a:xfrm rot="0">
            <a:off x="8552502" y="6724255"/>
            <a:ext cx="5980219" cy="3125661"/>
            <a:chOff x="0" y="0"/>
            <a:chExt cx="19050000" cy="99568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2501900" y="209042"/>
              <a:ext cx="14186915" cy="8502396"/>
            </a:xfrm>
            <a:custGeom>
              <a:avLst/>
              <a:gdLst/>
              <a:ahLst/>
              <a:cxnLst/>
              <a:rect r="r" b="b" t="t" l="l"/>
              <a:pathLst>
                <a:path h="8502396" w="14186915">
                  <a:moveTo>
                    <a:pt x="14186915" y="8502396"/>
                  </a:moveTo>
                  <a:lnTo>
                    <a:pt x="0" y="8502396"/>
                  </a:lnTo>
                  <a:lnTo>
                    <a:pt x="0" y="0"/>
                  </a:lnTo>
                  <a:lnTo>
                    <a:pt x="14186915" y="0"/>
                  </a:lnTo>
                  <a:lnTo>
                    <a:pt x="14186915" y="8502396"/>
                  </a:lnTo>
                  <a:close/>
                </a:path>
              </a:pathLst>
            </a:custGeom>
            <a:blipFill>
              <a:blip r:embed="rId7"/>
              <a:stretch>
                <a:fillRect l="-3272" t="0" r="-3272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19050000" cy="9956800"/>
            </a:xfrm>
            <a:custGeom>
              <a:avLst/>
              <a:gdLst/>
              <a:ahLst/>
              <a:cxnLst/>
              <a:rect r="r" b="b" t="t" l="l"/>
              <a:pathLst>
                <a:path h="9956800" w="19050000">
                  <a:moveTo>
                    <a:pt x="19050000" y="9956800"/>
                  </a:moveTo>
                  <a:lnTo>
                    <a:pt x="0" y="9956800"/>
                  </a:lnTo>
                  <a:lnTo>
                    <a:pt x="0" y="0"/>
                  </a:lnTo>
                  <a:lnTo>
                    <a:pt x="19050000" y="0"/>
                  </a:lnTo>
                  <a:lnTo>
                    <a:pt x="19050000" y="9956800"/>
                  </a:lnTo>
                  <a:close/>
                </a:path>
              </a:pathLst>
            </a:custGeom>
            <a:blipFill>
              <a:blip r:embed="rId8"/>
              <a:stretch>
                <a:fillRect l="-15" t="0" r="-15" b="0"/>
              </a:stretch>
            </a:blipFill>
          </p:spPr>
        </p:sp>
      </p:grpSp>
      <p:sp>
        <p:nvSpPr>
          <p:cNvPr name="TextBox 42" id="42"/>
          <p:cNvSpPr txBox="true"/>
          <p:nvPr/>
        </p:nvSpPr>
        <p:spPr>
          <a:xfrm rot="0">
            <a:off x="10205427" y="1694434"/>
            <a:ext cx="7099146" cy="177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Never forget important knowledge again.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AI integrates learning into your daily routine effortlessly.</a:t>
            </a:r>
          </a:p>
          <a:p>
            <a:pPr algn="l" marL="431801" indent="-215900" lvl="1">
              <a:lnSpc>
                <a:spcPts val="280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00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Turns education into a lifelong skill, not just an exam-cramming session.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2057339" y="1054746"/>
            <a:ext cx="5346365" cy="66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AI Tracks Your Learning &amp; Memory Patterns</a:t>
            </a:r>
            <a:r>
              <a:rPr lang="en-US" sz="24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17674380" y="8710688"/>
            <a:ext cx="442747" cy="257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7"/>
              </a:lnSpc>
              <a:spcBef>
                <a:spcPct val="0"/>
              </a:spcBef>
            </a:pPr>
            <a:r>
              <a:rPr lang="en-US" b="true" sz="146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03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0402740" y="1064219"/>
            <a:ext cx="6704520" cy="503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0"/>
              </a:lnSpc>
              <a:spcBef>
                <a:spcPct val="0"/>
              </a:spcBef>
            </a:pPr>
            <a:r>
              <a:rPr lang="en-US" b="true" sz="2750">
                <a:solidFill>
                  <a:srgbClr val="3A6AD5"/>
                </a:solidFill>
                <a:latin typeface="Poppins Bold"/>
                <a:ea typeface="Poppins Bold"/>
                <a:cs typeface="Poppins Bold"/>
                <a:sym typeface="Poppins Bold"/>
              </a:rPr>
              <a:t>Why Dorembry is a Game-Changer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1661655" y="4343446"/>
            <a:ext cx="7043247" cy="2211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88622" indent="-194311" lvl="1">
              <a:lnSpc>
                <a:spcPts val="2520"/>
              </a:lnSpc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Micro-reminders when needed (e.g., you’re about to speak in a meeting → Dorembry sends a key fact you studied last week).  </a:t>
            </a:r>
          </a:p>
          <a:p>
            <a:pPr algn="l" marL="388622" indent="-194311" lvl="1">
              <a:lnSpc>
                <a:spcPts val="2520"/>
              </a:lnSpc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Fake Dilemmas &amp; Challenges – AI texts you real-life scenarios to test application.  </a:t>
            </a:r>
          </a:p>
          <a:p>
            <a:pPr algn="l" marL="388622" indent="-194311" lvl="1">
              <a:lnSpc>
                <a:spcPts val="252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Quizzes on Social Media – AI sneaks in memory boosts while you scroll.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2057339" y="3589599"/>
            <a:ext cx="5346365" cy="66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Smart Memory Lock System – Right Info, Right Time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1661655" y="7863325"/>
            <a:ext cx="7043247" cy="1897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88622" indent="-194311" lvl="1">
              <a:lnSpc>
                <a:spcPts val="2520"/>
              </a:lnSpc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Seamless habit-based learning – You don’t “study,” Dorembry simply integrates into daily life. </a:t>
            </a:r>
          </a:p>
          <a:p>
            <a:pPr algn="l" marL="388622" indent="-194311" lvl="1">
              <a:lnSpc>
                <a:spcPts val="2520"/>
              </a:lnSpc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Gamified tracking – Like a fitness tracker for your brain, keeping you engaged. </a:t>
            </a:r>
          </a:p>
          <a:p>
            <a:pPr algn="l" marL="388622" indent="-194311" lvl="1">
              <a:lnSpc>
                <a:spcPts val="2520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Personalized reinforcements – AI learns what works for you and tailors the experience.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2057339" y="7176153"/>
            <a:ext cx="4989872" cy="66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AI That Feels Like a Thought, Not a Task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35713" y="414823"/>
            <a:ext cx="342616" cy="359616"/>
          </a:xfrm>
          <a:custGeom>
            <a:avLst/>
            <a:gdLst/>
            <a:ahLst/>
            <a:cxnLst/>
            <a:rect r="r" b="b" t="t" l="l"/>
            <a:pathLst>
              <a:path h="359616" w="342616">
                <a:moveTo>
                  <a:pt x="0" y="0"/>
                </a:moveTo>
                <a:lnTo>
                  <a:pt x="342616" y="0"/>
                </a:lnTo>
                <a:lnTo>
                  <a:pt x="342616" y="359616"/>
                </a:lnTo>
                <a:lnTo>
                  <a:pt x="0" y="359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2497570" y="1028700"/>
            <a:ext cx="5176809" cy="8986261"/>
            <a:chOff x="0" y="0"/>
            <a:chExt cx="1386882" cy="240744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86882" cy="2407445"/>
            </a:xfrm>
            <a:custGeom>
              <a:avLst/>
              <a:gdLst/>
              <a:ahLst/>
              <a:cxnLst/>
              <a:rect r="r" b="b" t="t" l="l"/>
              <a:pathLst>
                <a:path h="2407445" w="1386882">
                  <a:moveTo>
                    <a:pt x="74775" y="0"/>
                  </a:moveTo>
                  <a:lnTo>
                    <a:pt x="1312107" y="0"/>
                  </a:lnTo>
                  <a:cubicBezTo>
                    <a:pt x="1331939" y="0"/>
                    <a:pt x="1350958" y="7878"/>
                    <a:pt x="1364981" y="21901"/>
                  </a:cubicBezTo>
                  <a:cubicBezTo>
                    <a:pt x="1379004" y="35924"/>
                    <a:pt x="1386882" y="54943"/>
                    <a:pt x="1386882" y="74775"/>
                  </a:cubicBezTo>
                  <a:lnTo>
                    <a:pt x="1386882" y="2332670"/>
                  </a:lnTo>
                  <a:cubicBezTo>
                    <a:pt x="1386882" y="2373967"/>
                    <a:pt x="1353404" y="2407445"/>
                    <a:pt x="1312107" y="2407445"/>
                  </a:cubicBezTo>
                  <a:lnTo>
                    <a:pt x="74775" y="2407445"/>
                  </a:lnTo>
                  <a:cubicBezTo>
                    <a:pt x="54943" y="2407445"/>
                    <a:pt x="35924" y="2399567"/>
                    <a:pt x="21901" y="2385544"/>
                  </a:cubicBezTo>
                  <a:cubicBezTo>
                    <a:pt x="7878" y="2371521"/>
                    <a:pt x="0" y="2352502"/>
                    <a:pt x="0" y="2332670"/>
                  </a:cubicBezTo>
                  <a:lnTo>
                    <a:pt x="0" y="74775"/>
                  </a:lnTo>
                  <a:cubicBezTo>
                    <a:pt x="0" y="33478"/>
                    <a:pt x="33478" y="0"/>
                    <a:pt x="74775" y="0"/>
                  </a:cubicBezTo>
                  <a:close/>
                </a:path>
              </a:pathLst>
            </a:custGeom>
            <a:solidFill>
              <a:srgbClr val="F8F8F8"/>
            </a:solidFill>
            <a:ln w="76200" cap="rnd">
              <a:solidFill>
                <a:srgbClr val="3A6AD5"/>
              </a:solidFill>
              <a:prstDash val="dash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386882" cy="2445545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491799" y="8458418"/>
            <a:ext cx="951769" cy="799882"/>
            <a:chOff x="0" y="0"/>
            <a:chExt cx="96714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67140" cy="812800"/>
            </a:xfrm>
            <a:custGeom>
              <a:avLst/>
              <a:gdLst/>
              <a:ahLst/>
              <a:cxnLst/>
              <a:rect r="r" b="b" t="t" l="l"/>
              <a:pathLst>
                <a:path h="812800" w="967140">
                  <a:moveTo>
                    <a:pt x="81342" y="0"/>
                  </a:moveTo>
                  <a:lnTo>
                    <a:pt x="885798" y="0"/>
                  </a:lnTo>
                  <a:cubicBezTo>
                    <a:pt x="907371" y="0"/>
                    <a:pt x="928061" y="8570"/>
                    <a:pt x="943315" y="23825"/>
                  </a:cubicBezTo>
                  <a:cubicBezTo>
                    <a:pt x="958570" y="39079"/>
                    <a:pt x="967140" y="59769"/>
                    <a:pt x="967140" y="81342"/>
                  </a:cubicBezTo>
                  <a:lnTo>
                    <a:pt x="967140" y="731458"/>
                  </a:lnTo>
                  <a:cubicBezTo>
                    <a:pt x="967140" y="776382"/>
                    <a:pt x="930722" y="812800"/>
                    <a:pt x="885798" y="812800"/>
                  </a:cubicBezTo>
                  <a:lnTo>
                    <a:pt x="81342" y="812800"/>
                  </a:lnTo>
                  <a:cubicBezTo>
                    <a:pt x="59769" y="812800"/>
                    <a:pt x="39079" y="804230"/>
                    <a:pt x="23825" y="788975"/>
                  </a:cubicBezTo>
                  <a:cubicBezTo>
                    <a:pt x="8570" y="773721"/>
                    <a:pt x="0" y="753031"/>
                    <a:pt x="0" y="731458"/>
                  </a:cubicBezTo>
                  <a:lnTo>
                    <a:pt x="0" y="81342"/>
                  </a:lnTo>
                  <a:cubicBezTo>
                    <a:pt x="0" y="59769"/>
                    <a:pt x="8570" y="39079"/>
                    <a:pt x="23825" y="23825"/>
                  </a:cubicBezTo>
                  <a:cubicBezTo>
                    <a:pt x="39079" y="8570"/>
                    <a:pt x="59769" y="0"/>
                    <a:pt x="81342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9671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78329" y="1028700"/>
            <a:ext cx="11104892" cy="8986261"/>
            <a:chOff x="0" y="0"/>
            <a:chExt cx="2452707" cy="198477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452707" cy="1984771"/>
            </a:xfrm>
            <a:custGeom>
              <a:avLst/>
              <a:gdLst/>
              <a:ahLst/>
              <a:cxnLst/>
              <a:rect r="r" b="b" t="t" l="l"/>
              <a:pathLst>
                <a:path h="1984771" w="2452707">
                  <a:moveTo>
                    <a:pt x="34858" y="0"/>
                  </a:moveTo>
                  <a:lnTo>
                    <a:pt x="2417849" y="0"/>
                  </a:lnTo>
                  <a:cubicBezTo>
                    <a:pt x="2427094" y="0"/>
                    <a:pt x="2435960" y="3673"/>
                    <a:pt x="2442497" y="10210"/>
                  </a:cubicBezTo>
                  <a:cubicBezTo>
                    <a:pt x="2449035" y="16747"/>
                    <a:pt x="2452707" y="25613"/>
                    <a:pt x="2452707" y="34858"/>
                  </a:cubicBezTo>
                  <a:lnTo>
                    <a:pt x="2452707" y="1949913"/>
                  </a:lnTo>
                  <a:cubicBezTo>
                    <a:pt x="2452707" y="1959158"/>
                    <a:pt x="2449035" y="1968024"/>
                    <a:pt x="2442497" y="1974561"/>
                  </a:cubicBezTo>
                  <a:cubicBezTo>
                    <a:pt x="2435960" y="1981098"/>
                    <a:pt x="2427094" y="1984771"/>
                    <a:pt x="2417849" y="1984771"/>
                  </a:cubicBezTo>
                  <a:lnTo>
                    <a:pt x="34858" y="1984771"/>
                  </a:lnTo>
                  <a:cubicBezTo>
                    <a:pt x="25613" y="1984771"/>
                    <a:pt x="16747" y="1981098"/>
                    <a:pt x="10210" y="1974561"/>
                  </a:cubicBezTo>
                  <a:cubicBezTo>
                    <a:pt x="3673" y="1968024"/>
                    <a:pt x="0" y="1959158"/>
                    <a:pt x="0" y="1949913"/>
                  </a:cubicBezTo>
                  <a:lnTo>
                    <a:pt x="0" y="34858"/>
                  </a:lnTo>
                  <a:cubicBezTo>
                    <a:pt x="0" y="25613"/>
                    <a:pt x="3673" y="16747"/>
                    <a:pt x="10210" y="10210"/>
                  </a:cubicBezTo>
                  <a:cubicBezTo>
                    <a:pt x="16747" y="3673"/>
                    <a:pt x="25613" y="0"/>
                    <a:pt x="34858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452707" cy="2022871"/>
            </a:xfrm>
            <a:prstGeom prst="rect">
              <a:avLst/>
            </a:prstGeom>
          </p:spPr>
          <p:txBody>
            <a:bodyPr anchor="ctr" rtlCol="false" tIns="57114" lIns="57114" bIns="57114" rIns="57114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137060" y="1459374"/>
            <a:ext cx="951505" cy="950316"/>
          </a:xfrm>
          <a:custGeom>
            <a:avLst/>
            <a:gdLst/>
            <a:ahLst/>
            <a:cxnLst/>
            <a:rect r="r" b="b" t="t" l="l"/>
            <a:pathLst>
              <a:path h="950316" w="951505">
                <a:moveTo>
                  <a:pt x="0" y="0"/>
                </a:moveTo>
                <a:lnTo>
                  <a:pt x="951505" y="0"/>
                </a:lnTo>
                <a:lnTo>
                  <a:pt x="951505" y="950315"/>
                </a:lnTo>
                <a:lnTo>
                  <a:pt x="0" y="9503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137060" y="1421344"/>
            <a:ext cx="937492" cy="937492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7114" lIns="57114" bIns="57114" rIns="57114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419057" y="1723404"/>
            <a:ext cx="329130" cy="333373"/>
          </a:xfrm>
          <a:custGeom>
            <a:avLst/>
            <a:gdLst/>
            <a:ahLst/>
            <a:cxnLst/>
            <a:rect r="r" b="b" t="t" l="l"/>
            <a:pathLst>
              <a:path h="333373" w="329130">
                <a:moveTo>
                  <a:pt x="0" y="0"/>
                </a:moveTo>
                <a:lnTo>
                  <a:pt x="329129" y="0"/>
                </a:lnTo>
                <a:lnTo>
                  <a:pt x="329129" y="333372"/>
                </a:lnTo>
                <a:lnTo>
                  <a:pt x="0" y="3333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748186" y="2461721"/>
            <a:ext cx="9981799" cy="74063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Real-world Memory Integration: Unlike traditional learning apps, Dorembry reinforces knowledge passively by embedding it into daily life through context-aware reminders.</a:t>
            </a:r>
          </a:p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Forgetting Curve Optimization: Uses AI-driven memory prediction to detect when you're about to forget something and reinforces it at the perfect moment.</a:t>
            </a:r>
          </a:p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Context-Aware Learning: Delivers knowledge when most relevant (e.g., financial tips before a transaction, language practice when traveling).</a:t>
            </a:r>
          </a:p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Reinforcement via Real Scenarios: Instead of generic quizzes, it simulates real-world situations to test and apply knowledge dynamically.</a:t>
            </a:r>
          </a:p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AI-Powered Personalization: Tracks engagement and adapts reinforcement methods (e.g., reminders, voice notes, interactive scenarios) to maximize retention.</a:t>
            </a:r>
          </a:p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Seamless Integration: Works across multiple platforms (WhatsApp, AR pop-ups, wearables), blending into existing user behavior without disrupting daily tasks.</a:t>
            </a:r>
          </a:p>
          <a:p>
            <a:pPr algn="l" marL="439486" indent="-219743" lvl="1">
              <a:lnSpc>
                <a:spcPts val="2849"/>
              </a:lnSpc>
              <a:buFont typeface="Arial"/>
              <a:buChar char="•"/>
            </a:pPr>
            <a:r>
              <a:rPr lang="en-US" b="true" sz="2035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Continuous Self-Improvement: Uses reinforcement learning (DQN) to refine trigger timing and content delivery, making memory reinforcement smarter over time.</a:t>
            </a:r>
          </a:p>
          <a:p>
            <a:pPr algn="l">
              <a:lnSpc>
                <a:spcPts val="2849"/>
              </a:lnSpc>
              <a:spcBef>
                <a:spcPct val="0"/>
              </a:spcBef>
            </a:pP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3237788" y="1258386"/>
            <a:ext cx="3696374" cy="8687354"/>
          </a:xfrm>
          <a:custGeom>
            <a:avLst/>
            <a:gdLst/>
            <a:ahLst/>
            <a:cxnLst/>
            <a:rect r="r" b="b" t="t" l="l"/>
            <a:pathLst>
              <a:path h="8687354" w="3696374">
                <a:moveTo>
                  <a:pt x="0" y="0"/>
                </a:moveTo>
                <a:lnTo>
                  <a:pt x="3696374" y="0"/>
                </a:lnTo>
                <a:lnTo>
                  <a:pt x="3696374" y="8687353"/>
                </a:lnTo>
                <a:lnTo>
                  <a:pt x="0" y="868735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947" t="-4326" r="0" b="-3165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2266905" y="1564644"/>
            <a:ext cx="6615791" cy="635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Uniqueness of the Project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7674380" y="8710688"/>
            <a:ext cx="442747" cy="257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7"/>
              </a:lnSpc>
              <a:spcBef>
                <a:spcPct val="0"/>
              </a:spcBef>
            </a:pPr>
            <a:r>
              <a:rPr lang="en-US" b="true" sz="146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04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35713" y="414823"/>
            <a:ext cx="342616" cy="359616"/>
          </a:xfrm>
          <a:custGeom>
            <a:avLst/>
            <a:gdLst/>
            <a:ahLst/>
            <a:cxnLst/>
            <a:rect r="r" b="b" t="t" l="l"/>
            <a:pathLst>
              <a:path h="359616" w="342616">
                <a:moveTo>
                  <a:pt x="0" y="0"/>
                </a:moveTo>
                <a:lnTo>
                  <a:pt x="342616" y="0"/>
                </a:lnTo>
                <a:lnTo>
                  <a:pt x="342616" y="359616"/>
                </a:lnTo>
                <a:lnTo>
                  <a:pt x="0" y="359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995861" y="523239"/>
            <a:ext cx="7263439" cy="9240522"/>
            <a:chOff x="0" y="0"/>
            <a:chExt cx="1945896" cy="247556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45896" cy="2475562"/>
            </a:xfrm>
            <a:custGeom>
              <a:avLst/>
              <a:gdLst/>
              <a:ahLst/>
              <a:cxnLst/>
              <a:rect r="r" b="b" t="t" l="l"/>
              <a:pathLst>
                <a:path h="2475562" w="1945896">
                  <a:moveTo>
                    <a:pt x="53294" y="0"/>
                  </a:moveTo>
                  <a:lnTo>
                    <a:pt x="1892602" y="0"/>
                  </a:lnTo>
                  <a:cubicBezTo>
                    <a:pt x="1906737" y="0"/>
                    <a:pt x="1920292" y="5615"/>
                    <a:pt x="1930287" y="15609"/>
                  </a:cubicBezTo>
                  <a:cubicBezTo>
                    <a:pt x="1940281" y="25604"/>
                    <a:pt x="1945896" y="39159"/>
                    <a:pt x="1945896" y="53294"/>
                  </a:cubicBezTo>
                  <a:lnTo>
                    <a:pt x="1945896" y="2422268"/>
                  </a:lnTo>
                  <a:cubicBezTo>
                    <a:pt x="1945896" y="2451702"/>
                    <a:pt x="1922036" y="2475562"/>
                    <a:pt x="1892602" y="2475562"/>
                  </a:cubicBezTo>
                  <a:lnTo>
                    <a:pt x="53294" y="2475562"/>
                  </a:lnTo>
                  <a:cubicBezTo>
                    <a:pt x="39159" y="2475562"/>
                    <a:pt x="25604" y="2469947"/>
                    <a:pt x="15609" y="2459953"/>
                  </a:cubicBezTo>
                  <a:cubicBezTo>
                    <a:pt x="5615" y="2449958"/>
                    <a:pt x="0" y="2436403"/>
                    <a:pt x="0" y="2422268"/>
                  </a:cubicBezTo>
                  <a:lnTo>
                    <a:pt x="0" y="53294"/>
                  </a:lnTo>
                  <a:cubicBezTo>
                    <a:pt x="0" y="39159"/>
                    <a:pt x="5615" y="25604"/>
                    <a:pt x="15609" y="15609"/>
                  </a:cubicBezTo>
                  <a:cubicBezTo>
                    <a:pt x="25604" y="5615"/>
                    <a:pt x="39159" y="0"/>
                    <a:pt x="53294" y="0"/>
                  </a:cubicBezTo>
                  <a:close/>
                </a:path>
              </a:pathLst>
            </a:custGeom>
            <a:solidFill>
              <a:srgbClr val="F8F8F8"/>
            </a:solidFill>
            <a:ln w="76200" cap="rnd">
              <a:solidFill>
                <a:srgbClr val="3A6AD5"/>
              </a:solidFill>
              <a:prstDash val="dash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945896" cy="2513662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491799" y="8458418"/>
            <a:ext cx="951769" cy="799882"/>
            <a:chOff x="0" y="0"/>
            <a:chExt cx="96714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67140" cy="812800"/>
            </a:xfrm>
            <a:custGeom>
              <a:avLst/>
              <a:gdLst/>
              <a:ahLst/>
              <a:cxnLst/>
              <a:rect r="r" b="b" t="t" l="l"/>
              <a:pathLst>
                <a:path h="812800" w="967140">
                  <a:moveTo>
                    <a:pt x="81342" y="0"/>
                  </a:moveTo>
                  <a:lnTo>
                    <a:pt x="885798" y="0"/>
                  </a:lnTo>
                  <a:cubicBezTo>
                    <a:pt x="907371" y="0"/>
                    <a:pt x="928061" y="8570"/>
                    <a:pt x="943315" y="23825"/>
                  </a:cubicBezTo>
                  <a:cubicBezTo>
                    <a:pt x="958570" y="39079"/>
                    <a:pt x="967140" y="59769"/>
                    <a:pt x="967140" y="81342"/>
                  </a:cubicBezTo>
                  <a:lnTo>
                    <a:pt x="967140" y="731458"/>
                  </a:lnTo>
                  <a:cubicBezTo>
                    <a:pt x="967140" y="776382"/>
                    <a:pt x="930722" y="812800"/>
                    <a:pt x="885798" y="812800"/>
                  </a:cubicBezTo>
                  <a:lnTo>
                    <a:pt x="81342" y="812800"/>
                  </a:lnTo>
                  <a:cubicBezTo>
                    <a:pt x="59769" y="812800"/>
                    <a:pt x="39079" y="804230"/>
                    <a:pt x="23825" y="788975"/>
                  </a:cubicBezTo>
                  <a:cubicBezTo>
                    <a:pt x="8570" y="773721"/>
                    <a:pt x="0" y="753031"/>
                    <a:pt x="0" y="731458"/>
                  </a:cubicBezTo>
                  <a:lnTo>
                    <a:pt x="0" y="81342"/>
                  </a:lnTo>
                  <a:cubicBezTo>
                    <a:pt x="0" y="59769"/>
                    <a:pt x="8570" y="39079"/>
                    <a:pt x="23825" y="23825"/>
                  </a:cubicBezTo>
                  <a:cubicBezTo>
                    <a:pt x="39079" y="8570"/>
                    <a:pt x="59769" y="0"/>
                    <a:pt x="81342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9671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true" flipV="false" rot="0">
            <a:off x="2266558" y="1107401"/>
            <a:ext cx="3913695" cy="877934"/>
          </a:xfrm>
          <a:custGeom>
            <a:avLst/>
            <a:gdLst/>
            <a:ahLst/>
            <a:cxnLst/>
            <a:rect r="r" b="b" t="t" l="l"/>
            <a:pathLst>
              <a:path h="877934" w="3913695">
                <a:moveTo>
                  <a:pt x="3913695" y="0"/>
                </a:moveTo>
                <a:lnTo>
                  <a:pt x="0" y="0"/>
                </a:lnTo>
                <a:lnTo>
                  <a:pt x="0" y="877934"/>
                </a:lnTo>
                <a:lnTo>
                  <a:pt x="3913695" y="877934"/>
                </a:lnTo>
                <a:lnTo>
                  <a:pt x="3913695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94641" r="-6450" b="-4584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080193" y="1138503"/>
            <a:ext cx="3236877" cy="877934"/>
          </a:xfrm>
          <a:custGeom>
            <a:avLst/>
            <a:gdLst/>
            <a:ahLst/>
            <a:cxnLst/>
            <a:rect r="r" b="b" t="t" l="l"/>
            <a:pathLst>
              <a:path h="877934" w="3236877">
                <a:moveTo>
                  <a:pt x="0" y="0"/>
                </a:moveTo>
                <a:lnTo>
                  <a:pt x="3236877" y="0"/>
                </a:lnTo>
                <a:lnTo>
                  <a:pt x="3236877" y="877934"/>
                </a:lnTo>
                <a:lnTo>
                  <a:pt x="0" y="8779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52334" r="-6450" b="-29266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36235" y="2016437"/>
            <a:ext cx="8297651" cy="3376542"/>
            <a:chOff x="0" y="0"/>
            <a:chExt cx="2054115" cy="8358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54115" cy="835876"/>
            </a:xfrm>
            <a:custGeom>
              <a:avLst/>
              <a:gdLst/>
              <a:ahLst/>
              <a:cxnLst/>
              <a:rect r="r" b="b" t="t" l="l"/>
              <a:pathLst>
                <a:path h="835876" w="2054115">
                  <a:moveTo>
                    <a:pt x="46651" y="0"/>
                  </a:moveTo>
                  <a:lnTo>
                    <a:pt x="2007464" y="0"/>
                  </a:lnTo>
                  <a:cubicBezTo>
                    <a:pt x="2019837" y="0"/>
                    <a:pt x="2031703" y="4915"/>
                    <a:pt x="2040451" y="13664"/>
                  </a:cubicBezTo>
                  <a:cubicBezTo>
                    <a:pt x="2049200" y="22413"/>
                    <a:pt x="2054115" y="34279"/>
                    <a:pt x="2054115" y="46651"/>
                  </a:cubicBezTo>
                  <a:lnTo>
                    <a:pt x="2054115" y="789225"/>
                  </a:lnTo>
                  <a:cubicBezTo>
                    <a:pt x="2054115" y="814989"/>
                    <a:pt x="2033229" y="835876"/>
                    <a:pt x="2007464" y="835876"/>
                  </a:cubicBezTo>
                  <a:lnTo>
                    <a:pt x="46651" y="835876"/>
                  </a:lnTo>
                  <a:cubicBezTo>
                    <a:pt x="20886" y="835876"/>
                    <a:pt x="0" y="814989"/>
                    <a:pt x="0" y="789225"/>
                  </a:cubicBezTo>
                  <a:lnTo>
                    <a:pt x="0" y="46651"/>
                  </a:lnTo>
                  <a:cubicBezTo>
                    <a:pt x="0" y="20886"/>
                    <a:pt x="20886" y="0"/>
                    <a:pt x="46651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054115" cy="873976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true" flipV="false" rot="0">
            <a:off x="2549584" y="6156116"/>
            <a:ext cx="3751946" cy="841650"/>
          </a:xfrm>
          <a:custGeom>
            <a:avLst/>
            <a:gdLst/>
            <a:ahLst/>
            <a:cxnLst/>
            <a:rect r="r" b="b" t="t" l="l"/>
            <a:pathLst>
              <a:path h="841650" w="3751946">
                <a:moveTo>
                  <a:pt x="3751946" y="0"/>
                </a:moveTo>
                <a:lnTo>
                  <a:pt x="0" y="0"/>
                </a:lnTo>
                <a:lnTo>
                  <a:pt x="0" y="841650"/>
                </a:lnTo>
                <a:lnTo>
                  <a:pt x="3751946" y="841650"/>
                </a:lnTo>
                <a:lnTo>
                  <a:pt x="3751946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94641" r="-6450" b="-4584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190772" y="6025239"/>
            <a:ext cx="3103100" cy="980077"/>
          </a:xfrm>
          <a:custGeom>
            <a:avLst/>
            <a:gdLst/>
            <a:ahLst/>
            <a:cxnLst/>
            <a:rect r="r" b="b" t="t" l="l"/>
            <a:pathLst>
              <a:path h="980077" w="3103100">
                <a:moveTo>
                  <a:pt x="0" y="0"/>
                </a:moveTo>
                <a:lnTo>
                  <a:pt x="3103100" y="0"/>
                </a:lnTo>
                <a:lnTo>
                  <a:pt x="3103100" y="980077"/>
                </a:lnTo>
                <a:lnTo>
                  <a:pt x="0" y="9800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16694" r="-6450" b="-25132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2657119" y="5678729"/>
            <a:ext cx="5627196" cy="1008758"/>
            <a:chOff x="0" y="0"/>
            <a:chExt cx="1453089" cy="26048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453089" cy="260488"/>
            </a:xfrm>
            <a:custGeom>
              <a:avLst/>
              <a:gdLst/>
              <a:ahLst/>
              <a:cxnLst/>
              <a:rect r="r" b="b" t="t" l="l"/>
              <a:pathLst>
                <a:path h="260488" w="1453089">
                  <a:moveTo>
                    <a:pt x="130244" y="0"/>
                  </a:moveTo>
                  <a:lnTo>
                    <a:pt x="1322845" y="0"/>
                  </a:lnTo>
                  <a:cubicBezTo>
                    <a:pt x="1394776" y="0"/>
                    <a:pt x="1453089" y="58312"/>
                    <a:pt x="1453089" y="130244"/>
                  </a:cubicBezTo>
                  <a:lnTo>
                    <a:pt x="1453089" y="130244"/>
                  </a:lnTo>
                  <a:cubicBezTo>
                    <a:pt x="1453089" y="164787"/>
                    <a:pt x="1439367" y="197915"/>
                    <a:pt x="1414941" y="222340"/>
                  </a:cubicBezTo>
                  <a:cubicBezTo>
                    <a:pt x="1390516" y="246766"/>
                    <a:pt x="1357388" y="260488"/>
                    <a:pt x="1322845" y="260488"/>
                  </a:cubicBezTo>
                  <a:lnTo>
                    <a:pt x="130244" y="260488"/>
                  </a:lnTo>
                  <a:cubicBezTo>
                    <a:pt x="95701" y="260488"/>
                    <a:pt x="62573" y="246766"/>
                    <a:pt x="38148" y="222340"/>
                  </a:cubicBezTo>
                  <a:cubicBezTo>
                    <a:pt x="13722" y="197915"/>
                    <a:pt x="0" y="164787"/>
                    <a:pt x="0" y="130244"/>
                  </a:cubicBezTo>
                  <a:lnTo>
                    <a:pt x="0" y="130244"/>
                  </a:lnTo>
                  <a:cubicBezTo>
                    <a:pt x="0" y="95701"/>
                    <a:pt x="13722" y="62573"/>
                    <a:pt x="38148" y="38148"/>
                  </a:cubicBezTo>
                  <a:cubicBezTo>
                    <a:pt x="62573" y="13722"/>
                    <a:pt x="95701" y="0"/>
                    <a:pt x="130244" y="0"/>
                  </a:cubicBez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453089" cy="298588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0">
            <a:off x="3642671" y="5918154"/>
            <a:ext cx="813846" cy="812829"/>
          </a:xfrm>
          <a:custGeom>
            <a:avLst/>
            <a:gdLst/>
            <a:ahLst/>
            <a:cxnLst/>
            <a:rect r="r" b="b" t="t" l="l"/>
            <a:pathLst>
              <a:path h="812829" w="813846">
                <a:moveTo>
                  <a:pt x="0" y="0"/>
                </a:moveTo>
                <a:lnTo>
                  <a:pt x="813846" y="0"/>
                </a:lnTo>
                <a:lnTo>
                  <a:pt x="813846" y="812829"/>
                </a:lnTo>
                <a:lnTo>
                  <a:pt x="0" y="8128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3623696" y="5885627"/>
            <a:ext cx="801860" cy="801860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2374094" y="731491"/>
            <a:ext cx="5869788" cy="1052246"/>
            <a:chOff x="0" y="0"/>
            <a:chExt cx="1453089" cy="26048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453089" cy="260488"/>
            </a:xfrm>
            <a:custGeom>
              <a:avLst/>
              <a:gdLst/>
              <a:ahLst/>
              <a:cxnLst/>
              <a:rect r="r" b="b" t="t" l="l"/>
              <a:pathLst>
                <a:path h="260488" w="1453089">
                  <a:moveTo>
                    <a:pt x="130244" y="0"/>
                  </a:moveTo>
                  <a:lnTo>
                    <a:pt x="1322845" y="0"/>
                  </a:lnTo>
                  <a:cubicBezTo>
                    <a:pt x="1394776" y="0"/>
                    <a:pt x="1453089" y="58312"/>
                    <a:pt x="1453089" y="130244"/>
                  </a:cubicBezTo>
                  <a:lnTo>
                    <a:pt x="1453089" y="130244"/>
                  </a:lnTo>
                  <a:cubicBezTo>
                    <a:pt x="1453089" y="164787"/>
                    <a:pt x="1439367" y="197915"/>
                    <a:pt x="1414941" y="222340"/>
                  </a:cubicBezTo>
                  <a:cubicBezTo>
                    <a:pt x="1390516" y="246766"/>
                    <a:pt x="1357388" y="260488"/>
                    <a:pt x="1322845" y="260488"/>
                  </a:cubicBezTo>
                  <a:lnTo>
                    <a:pt x="130244" y="260488"/>
                  </a:lnTo>
                  <a:cubicBezTo>
                    <a:pt x="95701" y="260488"/>
                    <a:pt x="62573" y="246766"/>
                    <a:pt x="38148" y="222340"/>
                  </a:cubicBezTo>
                  <a:cubicBezTo>
                    <a:pt x="13722" y="197915"/>
                    <a:pt x="0" y="164787"/>
                    <a:pt x="0" y="130244"/>
                  </a:cubicBezTo>
                  <a:lnTo>
                    <a:pt x="0" y="130244"/>
                  </a:lnTo>
                  <a:cubicBezTo>
                    <a:pt x="0" y="95701"/>
                    <a:pt x="13722" y="62573"/>
                    <a:pt x="38148" y="38148"/>
                  </a:cubicBezTo>
                  <a:cubicBezTo>
                    <a:pt x="62573" y="13722"/>
                    <a:pt x="95701" y="0"/>
                    <a:pt x="130244" y="0"/>
                  </a:cubicBez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1453089" cy="298588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3405402" y="860777"/>
            <a:ext cx="848932" cy="847871"/>
          </a:xfrm>
          <a:custGeom>
            <a:avLst/>
            <a:gdLst/>
            <a:ahLst/>
            <a:cxnLst/>
            <a:rect r="r" b="b" t="t" l="l"/>
            <a:pathLst>
              <a:path h="847871" w="848932">
                <a:moveTo>
                  <a:pt x="0" y="0"/>
                </a:moveTo>
                <a:lnTo>
                  <a:pt x="848932" y="0"/>
                </a:lnTo>
                <a:lnTo>
                  <a:pt x="848932" y="847871"/>
                </a:lnTo>
                <a:lnTo>
                  <a:pt x="0" y="8478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0">
            <a:off x="3385609" y="826847"/>
            <a:ext cx="836429" cy="836429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145793" y="7026495"/>
            <a:ext cx="8288094" cy="2850741"/>
            <a:chOff x="0" y="0"/>
            <a:chExt cx="2140202" cy="736136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2140202" cy="736136"/>
            </a:xfrm>
            <a:custGeom>
              <a:avLst/>
              <a:gdLst/>
              <a:ahLst/>
              <a:cxnLst/>
              <a:rect r="r" b="b" t="t" l="l"/>
              <a:pathLst>
                <a:path h="736136" w="2140202">
                  <a:moveTo>
                    <a:pt x="46705" y="0"/>
                  </a:moveTo>
                  <a:lnTo>
                    <a:pt x="2093497" y="0"/>
                  </a:lnTo>
                  <a:cubicBezTo>
                    <a:pt x="2105884" y="0"/>
                    <a:pt x="2117763" y="4921"/>
                    <a:pt x="2126522" y="13680"/>
                  </a:cubicBezTo>
                  <a:cubicBezTo>
                    <a:pt x="2135281" y="22438"/>
                    <a:pt x="2140202" y="34318"/>
                    <a:pt x="2140202" y="46705"/>
                  </a:cubicBezTo>
                  <a:lnTo>
                    <a:pt x="2140202" y="689431"/>
                  </a:lnTo>
                  <a:cubicBezTo>
                    <a:pt x="2140202" y="701818"/>
                    <a:pt x="2135281" y="713697"/>
                    <a:pt x="2126522" y="722456"/>
                  </a:cubicBezTo>
                  <a:cubicBezTo>
                    <a:pt x="2117763" y="731215"/>
                    <a:pt x="2105884" y="736136"/>
                    <a:pt x="2093497" y="736136"/>
                  </a:cubicBezTo>
                  <a:lnTo>
                    <a:pt x="46705" y="736136"/>
                  </a:lnTo>
                  <a:cubicBezTo>
                    <a:pt x="34318" y="736136"/>
                    <a:pt x="22438" y="731215"/>
                    <a:pt x="13680" y="722456"/>
                  </a:cubicBezTo>
                  <a:cubicBezTo>
                    <a:pt x="4921" y="713697"/>
                    <a:pt x="0" y="701818"/>
                    <a:pt x="0" y="689431"/>
                  </a:cubicBezTo>
                  <a:lnTo>
                    <a:pt x="0" y="46705"/>
                  </a:lnTo>
                  <a:cubicBezTo>
                    <a:pt x="0" y="34318"/>
                    <a:pt x="4921" y="22438"/>
                    <a:pt x="13680" y="13680"/>
                  </a:cubicBezTo>
                  <a:cubicBezTo>
                    <a:pt x="22438" y="4921"/>
                    <a:pt x="34318" y="0"/>
                    <a:pt x="46705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2140202" cy="774236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3579505" y="1007250"/>
            <a:ext cx="500726" cy="500726"/>
          </a:xfrm>
          <a:custGeom>
            <a:avLst/>
            <a:gdLst/>
            <a:ahLst/>
            <a:cxnLst/>
            <a:rect r="r" b="b" t="t" l="l"/>
            <a:pathLst>
              <a:path h="500726" w="500726">
                <a:moveTo>
                  <a:pt x="0" y="0"/>
                </a:moveTo>
                <a:lnTo>
                  <a:pt x="500726" y="0"/>
                </a:lnTo>
                <a:lnTo>
                  <a:pt x="500726" y="500727"/>
                </a:lnTo>
                <a:lnTo>
                  <a:pt x="0" y="5007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1100761" y="715352"/>
            <a:ext cx="5453835" cy="8856297"/>
          </a:xfrm>
          <a:custGeom>
            <a:avLst/>
            <a:gdLst/>
            <a:ahLst/>
            <a:cxnLst/>
            <a:rect r="r" b="b" t="t" l="l"/>
            <a:pathLst>
              <a:path h="8856297" w="5453835">
                <a:moveTo>
                  <a:pt x="0" y="0"/>
                </a:moveTo>
                <a:lnTo>
                  <a:pt x="5453835" y="0"/>
                </a:lnTo>
                <a:lnTo>
                  <a:pt x="5453835" y="8856296"/>
                </a:lnTo>
                <a:lnTo>
                  <a:pt x="0" y="88562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5042" r="0" b="0"/>
            </a:stretch>
          </a:blipFill>
        </p:spPr>
      </p:sp>
      <p:sp>
        <p:nvSpPr>
          <p:cNvPr name="TextBox 35" id="35"/>
          <p:cNvSpPr txBox="true"/>
          <p:nvPr/>
        </p:nvSpPr>
        <p:spPr>
          <a:xfrm rot="0">
            <a:off x="17674380" y="8710688"/>
            <a:ext cx="442747" cy="257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7"/>
              </a:lnSpc>
              <a:spcBef>
                <a:spcPct val="0"/>
              </a:spcBef>
            </a:pPr>
            <a:r>
              <a:rPr lang="en-US" b="true" sz="146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05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439628" y="2243923"/>
            <a:ext cx="7704372" cy="2734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Traditional learning methods lead to rapid forgetting; AI-driven reinforcement improves retention.</a:t>
            </a:r>
          </a:p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Context-aware reminders deliver knowledge at the most relevant moments.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Personalized schedules adapt to individual forgetting patterns for better long-term learning.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4574293" y="5996178"/>
            <a:ext cx="2733875" cy="519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5"/>
              </a:lnSpc>
              <a:spcBef>
                <a:spcPct val="0"/>
              </a:spcBef>
            </a:pPr>
            <a:r>
              <a:rPr lang="en-US" b="true" sz="2853">
                <a:solidFill>
                  <a:srgbClr val="3A6AD6"/>
                </a:solidFill>
                <a:latin typeface="Poppins Bold"/>
                <a:ea typeface="Poppins Bold"/>
                <a:cs typeface="Poppins Bold"/>
                <a:sym typeface="Poppins Bold"/>
              </a:rPr>
              <a:t>Implications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4377187" y="955385"/>
            <a:ext cx="2851735" cy="528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67"/>
              </a:lnSpc>
              <a:spcBef>
                <a:spcPct val="0"/>
              </a:spcBef>
            </a:pPr>
            <a:r>
              <a:rPr lang="en-US" b="true" sz="2976">
                <a:solidFill>
                  <a:srgbClr val="3A6AD6"/>
                </a:solidFill>
                <a:latin typeface="Poppins Bold"/>
                <a:ea typeface="Poppins Bold"/>
                <a:cs typeface="Poppins Bold"/>
                <a:sym typeface="Poppins Bold"/>
              </a:rPr>
              <a:t>Insights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409570" y="7245770"/>
            <a:ext cx="8024316" cy="2734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Learning becomes effortless and naturally integrated into daily life.</a:t>
            </a:r>
          </a:p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Users retain more with less effort, enhancing productivity and decision-making.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Could transform education and workplace training from cramming to continuous learning.</a:t>
            </a:r>
          </a:p>
          <a:p>
            <a:pPr algn="l">
              <a:lnSpc>
                <a:spcPts val="3079"/>
              </a:lnSpc>
              <a:spcBef>
                <a:spcPct val="0"/>
              </a:spcBef>
            </a:pPr>
          </a:p>
        </p:txBody>
      </p:sp>
      <p:sp>
        <p:nvSpPr>
          <p:cNvPr name="Freeform 40" id="40"/>
          <p:cNvSpPr/>
          <p:nvPr/>
        </p:nvSpPr>
        <p:spPr>
          <a:xfrm flipH="false" flipV="false" rot="0">
            <a:off x="3774263" y="6036194"/>
            <a:ext cx="500726" cy="500726"/>
          </a:xfrm>
          <a:custGeom>
            <a:avLst/>
            <a:gdLst/>
            <a:ahLst/>
            <a:cxnLst/>
            <a:rect r="r" b="b" t="t" l="l"/>
            <a:pathLst>
              <a:path h="500726" w="500726">
                <a:moveTo>
                  <a:pt x="0" y="0"/>
                </a:moveTo>
                <a:lnTo>
                  <a:pt x="500727" y="0"/>
                </a:lnTo>
                <a:lnTo>
                  <a:pt x="500727" y="500726"/>
                </a:lnTo>
                <a:lnTo>
                  <a:pt x="0" y="5007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35713" y="414823"/>
            <a:ext cx="342616" cy="359616"/>
          </a:xfrm>
          <a:custGeom>
            <a:avLst/>
            <a:gdLst/>
            <a:ahLst/>
            <a:cxnLst/>
            <a:rect r="r" b="b" t="t" l="l"/>
            <a:pathLst>
              <a:path h="359616" w="342616">
                <a:moveTo>
                  <a:pt x="0" y="0"/>
                </a:moveTo>
                <a:lnTo>
                  <a:pt x="342616" y="0"/>
                </a:lnTo>
                <a:lnTo>
                  <a:pt x="342616" y="359616"/>
                </a:lnTo>
                <a:lnTo>
                  <a:pt x="0" y="359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491799" y="8458418"/>
            <a:ext cx="951769" cy="799882"/>
            <a:chOff x="0" y="0"/>
            <a:chExt cx="96714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67140" cy="812800"/>
            </a:xfrm>
            <a:custGeom>
              <a:avLst/>
              <a:gdLst/>
              <a:ahLst/>
              <a:cxnLst/>
              <a:rect r="r" b="b" t="t" l="l"/>
              <a:pathLst>
                <a:path h="812800" w="967140">
                  <a:moveTo>
                    <a:pt x="81342" y="0"/>
                  </a:moveTo>
                  <a:lnTo>
                    <a:pt x="885798" y="0"/>
                  </a:lnTo>
                  <a:cubicBezTo>
                    <a:pt x="907371" y="0"/>
                    <a:pt x="928061" y="8570"/>
                    <a:pt x="943315" y="23825"/>
                  </a:cubicBezTo>
                  <a:cubicBezTo>
                    <a:pt x="958570" y="39079"/>
                    <a:pt x="967140" y="59769"/>
                    <a:pt x="967140" y="81342"/>
                  </a:cubicBezTo>
                  <a:lnTo>
                    <a:pt x="967140" y="731458"/>
                  </a:lnTo>
                  <a:cubicBezTo>
                    <a:pt x="967140" y="776382"/>
                    <a:pt x="930722" y="812800"/>
                    <a:pt x="885798" y="812800"/>
                  </a:cubicBezTo>
                  <a:lnTo>
                    <a:pt x="81342" y="812800"/>
                  </a:lnTo>
                  <a:cubicBezTo>
                    <a:pt x="59769" y="812800"/>
                    <a:pt x="39079" y="804230"/>
                    <a:pt x="23825" y="788975"/>
                  </a:cubicBezTo>
                  <a:cubicBezTo>
                    <a:pt x="8570" y="773721"/>
                    <a:pt x="0" y="753031"/>
                    <a:pt x="0" y="731458"/>
                  </a:cubicBezTo>
                  <a:lnTo>
                    <a:pt x="0" y="81342"/>
                  </a:lnTo>
                  <a:cubicBezTo>
                    <a:pt x="0" y="59769"/>
                    <a:pt x="8570" y="39079"/>
                    <a:pt x="23825" y="23825"/>
                  </a:cubicBezTo>
                  <a:cubicBezTo>
                    <a:pt x="39079" y="8570"/>
                    <a:pt x="59769" y="0"/>
                    <a:pt x="81342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96714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7674380" y="8710688"/>
            <a:ext cx="442747" cy="257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7"/>
              </a:lnSpc>
              <a:spcBef>
                <a:spcPct val="0"/>
              </a:spcBef>
            </a:pPr>
            <a:r>
              <a:rPr lang="en-US" b="true" sz="146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06</a:t>
            </a:r>
          </a:p>
        </p:txBody>
      </p:sp>
      <p:sp>
        <p:nvSpPr>
          <p:cNvPr name="Freeform 7" id="7"/>
          <p:cNvSpPr/>
          <p:nvPr/>
        </p:nvSpPr>
        <p:spPr>
          <a:xfrm flipH="true" flipV="false" rot="0">
            <a:off x="2523065" y="1059776"/>
            <a:ext cx="3913695" cy="877934"/>
          </a:xfrm>
          <a:custGeom>
            <a:avLst/>
            <a:gdLst/>
            <a:ahLst/>
            <a:cxnLst/>
            <a:rect r="r" b="b" t="t" l="l"/>
            <a:pathLst>
              <a:path h="877934" w="3913695">
                <a:moveTo>
                  <a:pt x="3913695" y="0"/>
                </a:moveTo>
                <a:lnTo>
                  <a:pt x="0" y="0"/>
                </a:lnTo>
                <a:lnTo>
                  <a:pt x="0" y="877934"/>
                </a:lnTo>
                <a:lnTo>
                  <a:pt x="3913695" y="877934"/>
                </a:lnTo>
                <a:lnTo>
                  <a:pt x="3913695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94641" r="-6450" b="-4584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5336700" y="1090878"/>
            <a:ext cx="3236877" cy="877934"/>
          </a:xfrm>
          <a:custGeom>
            <a:avLst/>
            <a:gdLst/>
            <a:ahLst/>
            <a:cxnLst/>
            <a:rect r="r" b="b" t="t" l="l"/>
            <a:pathLst>
              <a:path h="877934" w="3236877">
                <a:moveTo>
                  <a:pt x="0" y="0"/>
                </a:moveTo>
                <a:lnTo>
                  <a:pt x="3236877" y="0"/>
                </a:lnTo>
                <a:lnTo>
                  <a:pt x="3236877" y="877934"/>
                </a:lnTo>
                <a:lnTo>
                  <a:pt x="0" y="8779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52334" r="-6450" b="-29266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136235" y="2016437"/>
            <a:ext cx="8780266" cy="3376542"/>
            <a:chOff x="0" y="0"/>
            <a:chExt cx="2173589" cy="83587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73589" cy="835876"/>
            </a:xfrm>
            <a:custGeom>
              <a:avLst/>
              <a:gdLst/>
              <a:ahLst/>
              <a:cxnLst/>
              <a:rect r="r" b="b" t="t" l="l"/>
              <a:pathLst>
                <a:path h="835876" w="2173589">
                  <a:moveTo>
                    <a:pt x="44087" y="0"/>
                  </a:moveTo>
                  <a:lnTo>
                    <a:pt x="2129502" y="0"/>
                  </a:lnTo>
                  <a:cubicBezTo>
                    <a:pt x="2141194" y="0"/>
                    <a:pt x="2152408" y="4645"/>
                    <a:pt x="2160676" y="12913"/>
                  </a:cubicBezTo>
                  <a:cubicBezTo>
                    <a:pt x="2168944" y="21181"/>
                    <a:pt x="2173589" y="32394"/>
                    <a:pt x="2173589" y="44087"/>
                  </a:cubicBezTo>
                  <a:lnTo>
                    <a:pt x="2173589" y="791789"/>
                  </a:lnTo>
                  <a:cubicBezTo>
                    <a:pt x="2173589" y="816138"/>
                    <a:pt x="2153850" y="835876"/>
                    <a:pt x="2129502" y="835876"/>
                  </a:cubicBezTo>
                  <a:lnTo>
                    <a:pt x="44087" y="835876"/>
                  </a:lnTo>
                  <a:cubicBezTo>
                    <a:pt x="32394" y="835876"/>
                    <a:pt x="21181" y="831231"/>
                    <a:pt x="12913" y="822963"/>
                  </a:cubicBezTo>
                  <a:cubicBezTo>
                    <a:pt x="4645" y="814695"/>
                    <a:pt x="0" y="803482"/>
                    <a:pt x="0" y="791789"/>
                  </a:cubicBezTo>
                  <a:lnTo>
                    <a:pt x="0" y="44087"/>
                  </a:lnTo>
                  <a:cubicBezTo>
                    <a:pt x="0" y="19738"/>
                    <a:pt x="19738" y="0"/>
                    <a:pt x="44087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173589" cy="873976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439628" y="2197566"/>
            <a:ext cx="8242652" cy="31776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6425" indent="-218213" lvl="1">
              <a:lnSpc>
                <a:spcPts val="2829"/>
              </a:lnSpc>
              <a:buFont typeface="Arial"/>
              <a:buChar char="•"/>
            </a:pPr>
            <a:r>
              <a:rPr lang="en-US" b="true" sz="202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AI predicts forgetting patterns and reinforces knowledge at the right time.</a:t>
            </a:r>
          </a:p>
          <a:p>
            <a:pPr algn="l" marL="436425" indent="-218213" lvl="1">
              <a:lnSpc>
                <a:spcPts val="2829"/>
              </a:lnSpc>
              <a:buFont typeface="Arial"/>
              <a:buChar char="•"/>
            </a:pPr>
            <a:r>
              <a:rPr lang="en-US" b="true" sz="202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Context-aware reminders integrate learning into daily activities.</a:t>
            </a:r>
          </a:p>
          <a:p>
            <a:pPr algn="l" marL="436425" indent="-218213" lvl="1">
              <a:lnSpc>
                <a:spcPts val="2829"/>
              </a:lnSpc>
              <a:buFont typeface="Arial"/>
              <a:buChar char="•"/>
            </a:pPr>
            <a:r>
              <a:rPr lang="en-US" b="true" sz="202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Personalized reinforcement adapts to each user’s needs.</a:t>
            </a:r>
          </a:p>
          <a:p>
            <a:pPr algn="l" marL="436425" indent="-218213" lvl="1">
              <a:lnSpc>
                <a:spcPts val="2829"/>
              </a:lnSpc>
              <a:buFont typeface="Arial"/>
              <a:buChar char="•"/>
            </a:pPr>
            <a:r>
              <a:rPr lang="en-US" b="true" sz="202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Passive learning reduces effort while improving retention.</a:t>
            </a:r>
          </a:p>
          <a:p>
            <a:pPr algn="l" marL="436425" indent="-218213" lvl="1">
              <a:lnSpc>
                <a:spcPts val="2829"/>
              </a:lnSpc>
              <a:buFont typeface="Arial"/>
              <a:buChar char="•"/>
            </a:pPr>
            <a:r>
              <a:rPr lang="en-US" b="true" sz="202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Transforms education and training into a continuous process.</a:t>
            </a:r>
          </a:p>
          <a:p>
            <a:pPr algn="l">
              <a:lnSpc>
                <a:spcPts val="2829"/>
              </a:lnSpc>
              <a:spcBef>
                <a:spcPct val="0"/>
              </a:spcBef>
            </a:pP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2630601" y="6008825"/>
            <a:ext cx="3751946" cy="841650"/>
          </a:xfrm>
          <a:custGeom>
            <a:avLst/>
            <a:gdLst/>
            <a:ahLst/>
            <a:cxnLst/>
            <a:rect r="r" b="b" t="t" l="l"/>
            <a:pathLst>
              <a:path h="841650" w="3751946">
                <a:moveTo>
                  <a:pt x="3751945" y="0"/>
                </a:moveTo>
                <a:lnTo>
                  <a:pt x="0" y="0"/>
                </a:lnTo>
                <a:lnTo>
                  <a:pt x="0" y="841650"/>
                </a:lnTo>
                <a:lnTo>
                  <a:pt x="3751945" y="841650"/>
                </a:lnTo>
                <a:lnTo>
                  <a:pt x="3751945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94641" r="-6450" b="-4584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71789" y="5877949"/>
            <a:ext cx="3103100" cy="980077"/>
          </a:xfrm>
          <a:custGeom>
            <a:avLst/>
            <a:gdLst/>
            <a:ahLst/>
            <a:cxnLst/>
            <a:rect r="r" b="b" t="t" l="l"/>
            <a:pathLst>
              <a:path h="980077" w="3103100">
                <a:moveTo>
                  <a:pt x="0" y="0"/>
                </a:moveTo>
                <a:lnTo>
                  <a:pt x="3103100" y="0"/>
                </a:lnTo>
                <a:lnTo>
                  <a:pt x="3103100" y="980076"/>
                </a:lnTo>
                <a:lnTo>
                  <a:pt x="0" y="9800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</a:blip>
            <a:stretch>
              <a:fillRect l="0" t="-116694" r="-6450" b="-25132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2747693" y="5646921"/>
            <a:ext cx="5627196" cy="1008758"/>
            <a:chOff x="0" y="0"/>
            <a:chExt cx="1453089" cy="26048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53089" cy="260488"/>
            </a:xfrm>
            <a:custGeom>
              <a:avLst/>
              <a:gdLst/>
              <a:ahLst/>
              <a:cxnLst/>
              <a:rect r="r" b="b" t="t" l="l"/>
              <a:pathLst>
                <a:path h="260488" w="1453089">
                  <a:moveTo>
                    <a:pt x="130244" y="0"/>
                  </a:moveTo>
                  <a:lnTo>
                    <a:pt x="1322845" y="0"/>
                  </a:lnTo>
                  <a:cubicBezTo>
                    <a:pt x="1394776" y="0"/>
                    <a:pt x="1453089" y="58312"/>
                    <a:pt x="1453089" y="130244"/>
                  </a:cubicBezTo>
                  <a:lnTo>
                    <a:pt x="1453089" y="130244"/>
                  </a:lnTo>
                  <a:cubicBezTo>
                    <a:pt x="1453089" y="164787"/>
                    <a:pt x="1439367" y="197915"/>
                    <a:pt x="1414941" y="222340"/>
                  </a:cubicBezTo>
                  <a:cubicBezTo>
                    <a:pt x="1390516" y="246766"/>
                    <a:pt x="1357388" y="260488"/>
                    <a:pt x="1322845" y="260488"/>
                  </a:cubicBezTo>
                  <a:lnTo>
                    <a:pt x="130244" y="260488"/>
                  </a:lnTo>
                  <a:cubicBezTo>
                    <a:pt x="95701" y="260488"/>
                    <a:pt x="62573" y="246766"/>
                    <a:pt x="38148" y="222340"/>
                  </a:cubicBezTo>
                  <a:cubicBezTo>
                    <a:pt x="13722" y="197915"/>
                    <a:pt x="0" y="164787"/>
                    <a:pt x="0" y="130244"/>
                  </a:cubicBezTo>
                  <a:lnTo>
                    <a:pt x="0" y="130244"/>
                  </a:lnTo>
                  <a:cubicBezTo>
                    <a:pt x="0" y="95701"/>
                    <a:pt x="13722" y="62573"/>
                    <a:pt x="38148" y="38148"/>
                  </a:cubicBezTo>
                  <a:cubicBezTo>
                    <a:pt x="62573" y="13722"/>
                    <a:pt x="95701" y="0"/>
                    <a:pt x="130244" y="0"/>
                  </a:cubicBez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1453089" cy="298588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3723688" y="5770864"/>
            <a:ext cx="813846" cy="812829"/>
          </a:xfrm>
          <a:custGeom>
            <a:avLst/>
            <a:gdLst/>
            <a:ahLst/>
            <a:cxnLst/>
            <a:rect r="r" b="b" t="t" l="l"/>
            <a:pathLst>
              <a:path h="812829" w="813846">
                <a:moveTo>
                  <a:pt x="0" y="0"/>
                </a:moveTo>
                <a:lnTo>
                  <a:pt x="813846" y="0"/>
                </a:lnTo>
                <a:lnTo>
                  <a:pt x="813846" y="812829"/>
                </a:lnTo>
                <a:lnTo>
                  <a:pt x="0" y="8128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3704713" y="5738336"/>
            <a:ext cx="801860" cy="801860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3915384" y="5934612"/>
            <a:ext cx="380519" cy="400930"/>
          </a:xfrm>
          <a:custGeom>
            <a:avLst/>
            <a:gdLst/>
            <a:ahLst/>
            <a:cxnLst/>
            <a:rect r="r" b="b" t="t" l="l"/>
            <a:pathLst>
              <a:path h="400930" w="380519">
                <a:moveTo>
                  <a:pt x="0" y="0"/>
                </a:moveTo>
                <a:lnTo>
                  <a:pt x="380519" y="0"/>
                </a:lnTo>
                <a:lnTo>
                  <a:pt x="380519" y="400930"/>
                </a:lnTo>
                <a:lnTo>
                  <a:pt x="0" y="4009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4655310" y="5848887"/>
            <a:ext cx="2733875" cy="519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5"/>
              </a:lnSpc>
              <a:spcBef>
                <a:spcPct val="0"/>
              </a:spcBef>
            </a:pPr>
            <a:r>
              <a:rPr lang="en-US" b="true" sz="2853">
                <a:solidFill>
                  <a:srgbClr val="3A6AD6"/>
                </a:solidFill>
                <a:latin typeface="Poppins Bold"/>
                <a:ea typeface="Poppins Bold"/>
                <a:cs typeface="Poppins Bold"/>
                <a:sym typeface="Poppins Bold"/>
              </a:rPr>
              <a:t>Future Scope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2630601" y="683866"/>
            <a:ext cx="5869788" cy="1052246"/>
            <a:chOff x="0" y="0"/>
            <a:chExt cx="1453089" cy="260488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453089" cy="260488"/>
            </a:xfrm>
            <a:custGeom>
              <a:avLst/>
              <a:gdLst/>
              <a:ahLst/>
              <a:cxnLst/>
              <a:rect r="r" b="b" t="t" l="l"/>
              <a:pathLst>
                <a:path h="260488" w="1453089">
                  <a:moveTo>
                    <a:pt x="130244" y="0"/>
                  </a:moveTo>
                  <a:lnTo>
                    <a:pt x="1322845" y="0"/>
                  </a:lnTo>
                  <a:cubicBezTo>
                    <a:pt x="1394776" y="0"/>
                    <a:pt x="1453089" y="58312"/>
                    <a:pt x="1453089" y="130244"/>
                  </a:cubicBezTo>
                  <a:lnTo>
                    <a:pt x="1453089" y="130244"/>
                  </a:lnTo>
                  <a:cubicBezTo>
                    <a:pt x="1453089" y="164787"/>
                    <a:pt x="1439367" y="197915"/>
                    <a:pt x="1414941" y="222340"/>
                  </a:cubicBezTo>
                  <a:cubicBezTo>
                    <a:pt x="1390516" y="246766"/>
                    <a:pt x="1357388" y="260488"/>
                    <a:pt x="1322845" y="260488"/>
                  </a:cubicBezTo>
                  <a:lnTo>
                    <a:pt x="130244" y="260488"/>
                  </a:lnTo>
                  <a:cubicBezTo>
                    <a:pt x="95701" y="260488"/>
                    <a:pt x="62573" y="246766"/>
                    <a:pt x="38148" y="222340"/>
                  </a:cubicBezTo>
                  <a:cubicBezTo>
                    <a:pt x="13722" y="197915"/>
                    <a:pt x="0" y="164787"/>
                    <a:pt x="0" y="130244"/>
                  </a:cubicBezTo>
                  <a:lnTo>
                    <a:pt x="0" y="130244"/>
                  </a:lnTo>
                  <a:cubicBezTo>
                    <a:pt x="0" y="95701"/>
                    <a:pt x="13722" y="62573"/>
                    <a:pt x="38148" y="38148"/>
                  </a:cubicBezTo>
                  <a:cubicBezTo>
                    <a:pt x="62573" y="13722"/>
                    <a:pt x="95701" y="0"/>
                    <a:pt x="130244" y="0"/>
                  </a:cubicBez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1453089" cy="298588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3661909" y="813152"/>
            <a:ext cx="848932" cy="847871"/>
          </a:xfrm>
          <a:custGeom>
            <a:avLst/>
            <a:gdLst/>
            <a:ahLst/>
            <a:cxnLst/>
            <a:rect r="r" b="b" t="t" l="l"/>
            <a:pathLst>
              <a:path h="847871" w="848932">
                <a:moveTo>
                  <a:pt x="0" y="0"/>
                </a:moveTo>
                <a:lnTo>
                  <a:pt x="848932" y="0"/>
                </a:lnTo>
                <a:lnTo>
                  <a:pt x="848932" y="847871"/>
                </a:lnTo>
                <a:lnTo>
                  <a:pt x="0" y="8478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28" id="28"/>
          <p:cNvGrpSpPr/>
          <p:nvPr/>
        </p:nvGrpSpPr>
        <p:grpSpPr>
          <a:xfrm rot="0">
            <a:off x="3642116" y="779222"/>
            <a:ext cx="836429" cy="836429"/>
            <a:chOff x="0" y="0"/>
            <a:chExt cx="812800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31" id="31"/>
          <p:cNvSpPr/>
          <p:nvPr/>
        </p:nvSpPr>
        <p:spPr>
          <a:xfrm flipH="false" flipV="false" rot="0">
            <a:off x="3872110" y="962330"/>
            <a:ext cx="376442" cy="495318"/>
          </a:xfrm>
          <a:custGeom>
            <a:avLst/>
            <a:gdLst/>
            <a:ahLst/>
            <a:cxnLst/>
            <a:rect r="r" b="b" t="t" l="l"/>
            <a:pathLst>
              <a:path h="495318" w="376442">
                <a:moveTo>
                  <a:pt x="0" y="0"/>
                </a:moveTo>
                <a:lnTo>
                  <a:pt x="376442" y="0"/>
                </a:lnTo>
                <a:lnTo>
                  <a:pt x="376442" y="495318"/>
                </a:lnTo>
                <a:lnTo>
                  <a:pt x="0" y="49531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2" id="32"/>
          <p:cNvSpPr txBox="true"/>
          <p:nvPr/>
        </p:nvSpPr>
        <p:spPr>
          <a:xfrm rot="0">
            <a:off x="4633694" y="907760"/>
            <a:ext cx="2851735" cy="528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67"/>
              </a:lnSpc>
              <a:spcBef>
                <a:spcPct val="0"/>
              </a:spcBef>
            </a:pPr>
            <a:r>
              <a:rPr lang="en-US" b="true" sz="2976">
                <a:solidFill>
                  <a:srgbClr val="3A6AD6"/>
                </a:solidFill>
                <a:latin typeface="Poppins Bold"/>
                <a:ea typeface="Poppins Bold"/>
                <a:cs typeface="Poppins Bold"/>
                <a:sym typeface="Poppins Bold"/>
              </a:rPr>
              <a:t>Summary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1180140" y="6858025"/>
            <a:ext cx="8736361" cy="3192878"/>
            <a:chOff x="0" y="0"/>
            <a:chExt cx="2255956" cy="824484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2255956" cy="824484"/>
            </a:xfrm>
            <a:custGeom>
              <a:avLst/>
              <a:gdLst/>
              <a:ahLst/>
              <a:cxnLst/>
              <a:rect r="r" b="b" t="t" l="l"/>
              <a:pathLst>
                <a:path h="824484" w="2255956">
                  <a:moveTo>
                    <a:pt x="44309" y="0"/>
                  </a:moveTo>
                  <a:lnTo>
                    <a:pt x="2211648" y="0"/>
                  </a:lnTo>
                  <a:cubicBezTo>
                    <a:pt x="2236119" y="0"/>
                    <a:pt x="2255956" y="19838"/>
                    <a:pt x="2255956" y="44309"/>
                  </a:cubicBezTo>
                  <a:lnTo>
                    <a:pt x="2255956" y="780176"/>
                  </a:lnTo>
                  <a:cubicBezTo>
                    <a:pt x="2255956" y="804647"/>
                    <a:pt x="2236119" y="824484"/>
                    <a:pt x="2211648" y="824484"/>
                  </a:cubicBezTo>
                  <a:lnTo>
                    <a:pt x="44309" y="824484"/>
                  </a:lnTo>
                  <a:cubicBezTo>
                    <a:pt x="19838" y="824484"/>
                    <a:pt x="0" y="804647"/>
                    <a:pt x="0" y="780176"/>
                  </a:cubicBezTo>
                  <a:lnTo>
                    <a:pt x="0" y="44309"/>
                  </a:lnTo>
                  <a:cubicBezTo>
                    <a:pt x="0" y="19838"/>
                    <a:pt x="19838" y="0"/>
                    <a:pt x="44309" y="0"/>
                  </a:cubicBezTo>
                  <a:close/>
                </a:path>
              </a:pathLst>
            </a:custGeom>
            <a:solidFill>
              <a:srgbClr val="3A6AD6"/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38100"/>
              <a:ext cx="2255956" cy="862584"/>
            </a:xfrm>
            <a:prstGeom prst="rect">
              <a:avLst/>
            </a:prstGeom>
          </p:spPr>
          <p:txBody>
            <a:bodyPr anchor="ctr" rtlCol="false" tIns="47086" lIns="47086" bIns="47086" rIns="47086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6" id="36"/>
          <p:cNvSpPr txBox="true"/>
          <p:nvPr/>
        </p:nvSpPr>
        <p:spPr>
          <a:xfrm rot="0">
            <a:off x="1443918" y="7081254"/>
            <a:ext cx="8238363" cy="2675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10209" indent="-205105" lvl="1">
              <a:lnSpc>
                <a:spcPts val="2659"/>
              </a:lnSpc>
              <a:buFont typeface="Arial"/>
              <a:buChar char="•"/>
            </a:pPr>
            <a:r>
              <a:rPr lang="en-US" b="true" sz="18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Enhancing AI models for even more precise memory prediction and reinforcement.</a:t>
            </a:r>
          </a:p>
          <a:p>
            <a:pPr algn="l" marL="410209" indent="-205105" lvl="1">
              <a:lnSpc>
                <a:spcPts val="2659"/>
              </a:lnSpc>
              <a:buFont typeface="Arial"/>
              <a:buChar char="•"/>
            </a:pPr>
            <a:r>
              <a:rPr lang="en-US" b="true" sz="18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Integrating with AR/VR for immersive real-world learning experiences.</a:t>
            </a:r>
          </a:p>
          <a:p>
            <a:pPr algn="l" marL="410209" indent="-205105" lvl="1">
              <a:lnSpc>
                <a:spcPts val="2659"/>
              </a:lnSpc>
              <a:buFont typeface="Arial"/>
              <a:buChar char="•"/>
            </a:pPr>
            <a:r>
              <a:rPr lang="en-US" b="true" sz="18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Expan</a:t>
            </a:r>
            <a:r>
              <a:rPr lang="en-US" b="true" sz="18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ding into professional training, corporate learning, and skill development.</a:t>
            </a:r>
          </a:p>
          <a:p>
            <a:pPr algn="l" marL="410209" indent="-205105" lvl="1">
              <a:lnSpc>
                <a:spcPts val="265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8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Developing multi-language and cross-cultural adaptability for global reach.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10716927" y="1015739"/>
            <a:ext cx="6650437" cy="8829407"/>
            <a:chOff x="0" y="0"/>
            <a:chExt cx="8867249" cy="11772543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6027504" cy="1450932"/>
              <a:chOff x="0" y="0"/>
              <a:chExt cx="1119099" cy="269388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1119099" cy="269388"/>
              </a:xfrm>
              <a:custGeom>
                <a:avLst/>
                <a:gdLst/>
                <a:ahLst/>
                <a:cxnLst/>
                <a:rect r="r" b="b" t="t" l="l"/>
                <a:pathLst>
                  <a:path h="269388" w="1119099">
                    <a:moveTo>
                      <a:pt x="134694" y="0"/>
                    </a:moveTo>
                    <a:lnTo>
                      <a:pt x="984405" y="0"/>
                    </a:lnTo>
                    <a:cubicBezTo>
                      <a:pt x="1020128" y="0"/>
                      <a:pt x="1054388" y="14191"/>
                      <a:pt x="1079648" y="39451"/>
                    </a:cubicBezTo>
                    <a:cubicBezTo>
                      <a:pt x="1104908" y="64711"/>
                      <a:pt x="1119099" y="98971"/>
                      <a:pt x="1119099" y="134694"/>
                    </a:cubicBezTo>
                    <a:lnTo>
                      <a:pt x="1119099" y="134694"/>
                    </a:lnTo>
                    <a:cubicBezTo>
                      <a:pt x="1119099" y="170417"/>
                      <a:pt x="1104908" y="204677"/>
                      <a:pt x="1079648" y="229937"/>
                    </a:cubicBezTo>
                    <a:cubicBezTo>
                      <a:pt x="1054388" y="255197"/>
                      <a:pt x="1020128" y="269388"/>
                      <a:pt x="984405" y="269388"/>
                    </a:cubicBezTo>
                    <a:lnTo>
                      <a:pt x="134694" y="269388"/>
                    </a:lnTo>
                    <a:cubicBezTo>
                      <a:pt x="98971" y="269388"/>
                      <a:pt x="64711" y="255197"/>
                      <a:pt x="39451" y="229937"/>
                    </a:cubicBezTo>
                    <a:cubicBezTo>
                      <a:pt x="14191" y="204677"/>
                      <a:pt x="0" y="170417"/>
                      <a:pt x="0" y="134694"/>
                    </a:cubicBezTo>
                    <a:lnTo>
                      <a:pt x="0" y="134694"/>
                    </a:lnTo>
                    <a:cubicBezTo>
                      <a:pt x="0" y="98971"/>
                      <a:pt x="14191" y="64711"/>
                      <a:pt x="39451" y="39451"/>
                    </a:cubicBezTo>
                    <a:cubicBezTo>
                      <a:pt x="64711" y="14191"/>
                      <a:pt x="98971" y="0"/>
                      <a:pt x="134694" y="0"/>
                    </a:cubicBezTo>
                    <a:close/>
                  </a:path>
                </a:pathLst>
              </a:custGeom>
              <a:solidFill>
                <a:srgbClr val="3A6AD5"/>
              </a:solidFill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38100"/>
                <a:ext cx="1119099" cy="307488"/>
              </a:xfrm>
              <a:prstGeom prst="rect">
                <a:avLst/>
              </a:prstGeom>
            </p:spPr>
            <p:txBody>
              <a:bodyPr anchor="ctr" rtlCol="false" tIns="47086" lIns="47086" bIns="47086" rIns="47086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41" id="41"/>
            <p:cNvGrpSpPr/>
            <p:nvPr/>
          </p:nvGrpSpPr>
          <p:grpSpPr>
            <a:xfrm rot="0">
              <a:off x="423014" y="160614"/>
              <a:ext cx="1115239" cy="1115239"/>
              <a:chOff x="0" y="0"/>
              <a:chExt cx="812800" cy="812800"/>
            </a:xfrm>
          </p:grpSpPr>
          <p:sp>
            <p:nvSpPr>
              <p:cNvPr name="Freeform 42" id="4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43" id="43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47086" lIns="47086" bIns="47086" rIns="47086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Freeform 44" id="44"/>
            <p:cNvSpPr/>
            <p:nvPr/>
          </p:nvSpPr>
          <p:spPr>
            <a:xfrm flipH="false" flipV="false" rot="0">
              <a:off x="729672" y="404757"/>
              <a:ext cx="501922" cy="660424"/>
            </a:xfrm>
            <a:custGeom>
              <a:avLst/>
              <a:gdLst/>
              <a:ahLst/>
              <a:cxnLst/>
              <a:rect r="r" b="b" t="t" l="l"/>
              <a:pathLst>
                <a:path h="660424" w="501922">
                  <a:moveTo>
                    <a:pt x="0" y="0"/>
                  </a:moveTo>
                  <a:lnTo>
                    <a:pt x="501922" y="0"/>
                  </a:lnTo>
                  <a:lnTo>
                    <a:pt x="501922" y="660425"/>
                  </a:lnTo>
                  <a:lnTo>
                    <a:pt x="0" y="660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45" id="45"/>
            <p:cNvSpPr txBox="true"/>
            <p:nvPr/>
          </p:nvSpPr>
          <p:spPr>
            <a:xfrm rot="0">
              <a:off x="1745118" y="357398"/>
              <a:ext cx="3802313" cy="6738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67"/>
                </a:lnSpc>
                <a:spcBef>
                  <a:spcPct val="0"/>
                </a:spcBef>
              </a:pPr>
              <a:r>
                <a:rPr lang="en-US" b="true" sz="2976">
                  <a:solidFill>
                    <a:srgbClr val="FFFF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Reffences</a:t>
              </a:r>
            </a:p>
          </p:txBody>
        </p:sp>
        <p:sp>
          <p:nvSpPr>
            <p:cNvPr name="TextBox 46" id="46"/>
            <p:cNvSpPr txBox="true"/>
            <p:nvPr/>
          </p:nvSpPr>
          <p:spPr>
            <a:xfrm rot="0">
              <a:off x="0" y="1717279"/>
              <a:ext cx="8867249" cy="100552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Ebbinghaus, H. (1885). Memory: A contribution to experimental psychology (H. A. Ruger &amp; C. E. Bussenius, Trans.). Teachers College, Columbia University. (Original work published 1885)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Roediger, H. L., &amp; Butler, A. C. (2011). The critical role of retrieval practice in long-term retention. Trends in Cognitive Sciences, 15(1), 20-27.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https://doi.org/10.1016/j.tics.2010.09.003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Butler, A. C., &amp; Roediger, H. L. (2008). Feedback and memory: The influence of feedback on long-term retention. Psychonomic Bulletin &amp; Review, 15(5), 1052-1058.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https://doi.org/10.3758/PBR.15.5.1052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Sweller, J., Ayres, P., &amp; Kalyuga, S. (2011). Cognitive load theory. Springer Science &amp; Business Media. https://doi.org/10.1007/978-1-4419-8126-4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Koedinger, K. R., &amp; Corbett, A. T. (2006). Cognitive tutors: From the laboratory to the classroom. Interactive Learning Environments, 14(3), 179-210.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https://doi.org/10.1080/10494820600997833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Graesser, A. C., &amp; D'Mello, S. K. (2012). Multimedia learning and deep learning: Implications for personalized learning technologies. Educational Psychologist, 47(1), 1-26.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https://doi.org/10.1080/00461520.2012.635999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Dunlosky, J., Rawson, K. A., Marsh, E. J., Nathan, M. J., &amp; Willingham, D. T. (2013). Improving students' learning with effective learning techniques: Promising directions from cognitive and educational psychology. Psychological Science in the Public Interest, 14(1), 4-58.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 https://doi.org/10.1177/1529100612453266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Dey, A., &amp; Abowd, D. G. (2000). Towards a better understanding of context and context-awareness. In Proceedings of the 1st International Symposium on Handheld and Ubiquitous Computing (pp. 304-307). Springer.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https://doi.org/10.1007/3-540-44498-6_30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Anderson, C. A., &amp; Dill, K. E. (2000). Video games and aggressive thoughts, feelings, and behavior in the laboratory and in life. Journal of Personality and Social Psychology, 78(4), 772-790.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https://doi.org/10.1037/0022-3514.78.4.772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10.Silver, D., Huang, A., Maddison, C. J., et al. (2016). Mastering the game of Go with deep neural networks and tree search. Nature, 529(7587), 484-489.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https://doi.org/10.1038/nature16961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Vaswani, A., Shazeer, N., Parmar, N., et al. (2017). Attention is all you need. In Proceedings of the 31st International Conference on Neural Information Processing Systems (pp. 6000-6010). </a:t>
              </a:r>
              <a:r>
                <a:rPr lang="en-US" sz="1217">
                  <a:solidFill>
                    <a:srgbClr val="3A6AD5"/>
                  </a:solidFill>
                  <a:latin typeface="Poppins"/>
                  <a:ea typeface="Poppins"/>
                  <a:cs typeface="Poppins"/>
                  <a:sym typeface="Poppins"/>
                </a:rPr>
                <a:t>https://doi.org/10.5555/3295222.3295400</a:t>
              </a:r>
            </a:p>
            <a:p>
              <a:pPr algn="l" marL="262879" indent="-131439" lvl="1">
                <a:lnSpc>
                  <a:spcPts val="1704"/>
                </a:lnSpc>
                <a:buFont typeface="Arial"/>
                <a:buChar char="•"/>
              </a:pPr>
              <a:r>
                <a:rPr lang="en-US" sz="1217">
                  <a:solidFill>
                    <a:srgbClr val="3B3B3B"/>
                  </a:solidFill>
                  <a:latin typeface="Poppins"/>
                  <a:ea typeface="Poppins"/>
                  <a:cs typeface="Poppins"/>
                  <a:sym typeface="Poppins"/>
                </a:rPr>
                <a:t>hneiderman, B. (2016). The new ABCs of research: Achieving breakthrough collaborations. Oxford University Press.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DAGg9kpJxls</dc:identifier>
  <dcterms:modified xsi:type="dcterms:W3CDTF">2011-08-01T06:04:30Z</dcterms:modified>
  <cp:revision>1</cp:revision>
  <dc:title>dorembry</dc:title>
</cp:coreProperties>
</file>