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394" autoAdjust="0"/>
  </p:normalViewPr>
  <p:slideViewPr>
    <p:cSldViewPr snapToGrid="0">
      <p:cViewPr varScale="1">
        <p:scale>
          <a:sx n="61" d="100"/>
          <a:sy n="61" d="100"/>
        </p:scale>
        <p:origin x="108" y="35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878407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1146364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1051541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F258C10-CA94-48C0-8D0E-B2B595D9296B}" type="datetimeFigureOut">
              <a:rPr lang="en-US" smtClean="0"/>
              <a:t>17-May-25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2991832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F258C10-CA94-48C0-8D0E-B2B595D9296B}" type="datetimeFigureOut">
              <a:rPr lang="en-US" smtClean="0"/>
              <a:t>17-May-25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47557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258C10-CA94-48C0-8D0E-B2B595D9296B}" type="datetimeFigureOut">
              <a:rPr lang="en-US" smtClean="0"/>
              <a:t>17-May-25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1074148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258C10-CA94-48C0-8D0E-B2B595D9296B}" type="datetimeFigureOut">
              <a:rPr lang="en-US" smtClean="0"/>
              <a:t>17-May-25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538359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258C10-CA94-48C0-8D0E-B2B595D9296B}" type="datetimeFigureOut">
              <a:rPr lang="en-US" smtClean="0"/>
              <a:t>17-May-25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1095244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F258C10-CA94-48C0-8D0E-B2B595D9296B}" type="datetimeFigureOut">
              <a:rPr lang="en-US" smtClean="0"/>
              <a:t>17-May-25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1208447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3260264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64764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3073485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231721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36055932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26156784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258C10-CA94-48C0-8D0E-B2B595D9296B}" type="datetimeFigureOut">
              <a:rPr lang="en-US" smtClean="0"/>
              <a:t>17-May-25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7C3DA3-E66D-444C-9D2D-4F7663738811}" type="slidenum">
              <a:rPr lang="en-US" smtClean="0"/>
              <a:t>‹#›</a:t>
            </a:fld>
            <a:endParaRPr lang="en-US"/>
          </a:p>
        </p:txBody>
      </p:sp>
    </p:spTree>
    <p:extLst>
      <p:ext uri="{BB962C8B-B14F-4D97-AF65-F5344CB8AC3E}">
        <p14:creationId xmlns:p14="http://schemas.microsoft.com/office/powerpoint/2010/main" val="161706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F258C10-CA94-48C0-8D0E-B2B595D9296B}" type="datetimeFigureOut">
              <a:rPr lang="en-US" smtClean="0"/>
              <a:t>17-May-25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77C3DA3-E66D-444C-9D2D-4F7663738811}" type="slidenum">
              <a:rPr lang="en-US" smtClean="0"/>
              <a:t>‹#›</a:t>
            </a:fld>
            <a:endParaRPr lang="en-US"/>
          </a:p>
        </p:txBody>
      </p:sp>
    </p:spTree>
    <p:extLst>
      <p:ext uri="{BB962C8B-B14F-4D97-AF65-F5344CB8AC3E}">
        <p14:creationId xmlns:p14="http://schemas.microsoft.com/office/powerpoint/2010/main" val="1527997656"/>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64" r:id="rId13"/>
    <p:sldLayoutId id="2147483765" r:id="rId14"/>
    <p:sldLayoutId id="2147483766" r:id="rId15"/>
    <p:sldLayoutId id="214748376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C87F58F-66A0-4E2D-8E28-7599012F8220}"/>
              </a:ext>
            </a:extLst>
          </p:cNvPr>
          <p:cNvSpPr/>
          <p:nvPr/>
        </p:nvSpPr>
        <p:spPr>
          <a:xfrm>
            <a:off x="126125" y="2479429"/>
            <a:ext cx="10641724" cy="1490729"/>
          </a:xfrm>
          <a:prstGeom prst="rect">
            <a:avLst/>
          </a:prstGeom>
        </p:spPr>
        <p:txBody>
          <a:bodyPr wrap="square">
            <a:spAutoFit/>
          </a:bodyPr>
          <a:lstStyle/>
          <a:p>
            <a:pPr algn="ctr">
              <a:lnSpc>
                <a:spcPct val="150000"/>
              </a:lnSpc>
              <a:spcAft>
                <a:spcPts val="800"/>
              </a:spcAft>
            </a:pPr>
            <a:r>
              <a:rPr lang="en-US" sz="3200" b="1" dirty="0">
                <a:solidFill>
                  <a:srgbClr val="0D0D0D"/>
                </a:solidFill>
                <a:latin typeface="Times New Roman" panose="02020603050405020304" pitchFamily="18" charset="0"/>
                <a:ea typeface="Calibri" panose="020F0502020204030204" pitchFamily="34" charset="0"/>
                <a:cs typeface="Mangal" panose="02040503050203030202" pitchFamily="18" charset="0"/>
              </a:rPr>
              <a:t>The Impact Of Artificial Intelligence On Company Management -Company Law Perspective</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06762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DCEC4B-D523-4B93-8755-76628E563E5E}"/>
              </a:ext>
            </a:extLst>
          </p:cNvPr>
          <p:cNvSpPr/>
          <p:nvPr/>
        </p:nvSpPr>
        <p:spPr>
          <a:xfrm>
            <a:off x="475593" y="154558"/>
            <a:ext cx="11240813" cy="916982"/>
          </a:xfrm>
          <a:prstGeom prst="rect">
            <a:avLst/>
          </a:prstGeom>
        </p:spPr>
        <p:txBody>
          <a:bodyPr wrap="square">
            <a:spAutoFit/>
          </a:bodyPr>
          <a:lstStyle/>
          <a:p>
            <a:pPr marR="0" lvl="0" algn="ctr">
              <a:lnSpc>
                <a:spcPct val="150000"/>
              </a:lnSpc>
              <a:spcBef>
                <a:spcPts val="0"/>
              </a:spcBef>
              <a:spcAft>
                <a:spcPts val="800"/>
              </a:spcAft>
            </a:pPr>
            <a:r>
              <a:rPr lang="en-US" sz="4000" b="1" dirty="0">
                <a:solidFill>
                  <a:srgbClr val="0D0D0D"/>
                </a:solidFill>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43C1F8B1-0ED2-4B87-B8BD-6E914687F973}"/>
              </a:ext>
            </a:extLst>
          </p:cNvPr>
          <p:cNvSpPr/>
          <p:nvPr/>
        </p:nvSpPr>
        <p:spPr>
          <a:xfrm>
            <a:off x="475593" y="1071540"/>
            <a:ext cx="10941268" cy="5541517"/>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The fast development of AI has changed a lot of the way’s businesses do their work, especially in how people manage the company. </a:t>
            </a: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AI lets businesses automate simple tasks that need to be done over and over again, helps people make decisions with data, makes sure resources are used in the best way, and helps the company work better overall. </a:t>
            </a: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As AI is used more in companies, the jobs and work of managers and directors are changing a lot. </a:t>
            </a: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The development of technology in this field brings some new opportunities but also some new challenges for managing a company well.</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Introduction of AI into management within a company raises questions regarding responsibility, duty of care, transparency, and adherence to the law. </a:t>
            </a: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Directors and officers must act with honesty, care, and in the interests of the company and those involved. Yet, assigning major choices to AI can make it unclear who shoulders the blame when AI causes damage or break laws.</a:t>
            </a:r>
          </a:p>
        </p:txBody>
      </p:sp>
    </p:spTree>
    <p:extLst>
      <p:ext uri="{BB962C8B-B14F-4D97-AF65-F5344CB8AC3E}">
        <p14:creationId xmlns:p14="http://schemas.microsoft.com/office/powerpoint/2010/main" val="4064886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5375E6-C2EE-4592-ADBD-F8E5F1CBF58A}"/>
              </a:ext>
            </a:extLst>
          </p:cNvPr>
          <p:cNvSpPr/>
          <p:nvPr/>
        </p:nvSpPr>
        <p:spPr>
          <a:xfrm>
            <a:off x="520260" y="1762375"/>
            <a:ext cx="11114689" cy="707886"/>
          </a:xfrm>
          <a:prstGeom prst="rect">
            <a:avLst/>
          </a:prstGeom>
        </p:spPr>
        <p:txBody>
          <a:bodyPr wrap="square">
            <a:spAutoFit/>
          </a:bodyPr>
          <a:lstStyle/>
          <a:p>
            <a:pPr algn="ctr"/>
            <a:r>
              <a:rPr lang="en-US" sz="4000" b="1" dirty="0">
                <a:solidFill>
                  <a:srgbClr val="0D0D0D"/>
                </a:solidFill>
                <a:latin typeface="Times New Roman" panose="02020603050405020304" pitchFamily="18" charset="0"/>
                <a:ea typeface="Calibri" panose="020F0502020204030204" pitchFamily="34" charset="0"/>
              </a:rPr>
              <a:t>OBJECTIVES OF THE STUDY</a:t>
            </a:r>
            <a:endParaRPr lang="en-US" sz="4000" dirty="0"/>
          </a:p>
        </p:txBody>
      </p:sp>
      <p:sp>
        <p:nvSpPr>
          <p:cNvPr id="3" name="Rectangle 2">
            <a:extLst>
              <a:ext uri="{FF2B5EF4-FFF2-40B4-BE49-F238E27FC236}">
                <a16:creationId xmlns:a16="http://schemas.microsoft.com/office/drawing/2014/main" id="{C6EFE62D-88C5-480E-ACC3-A6862123123D}"/>
              </a:ext>
            </a:extLst>
          </p:cNvPr>
          <p:cNvSpPr/>
          <p:nvPr/>
        </p:nvSpPr>
        <p:spPr>
          <a:xfrm>
            <a:off x="859217" y="2574054"/>
            <a:ext cx="10436773" cy="1709892"/>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To examine how artificial intelligence may affect directors' responsibilities and corporate management procedures from the standpoint of company law.</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Times New Roman" panose="02020603050405020304" pitchFamily="18"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To determine which legal and compliance problems result from incorporating AI into company governance and decision-making procedures.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931426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617792D-95C2-4125-8900-C06A2FCC6392}"/>
              </a:ext>
            </a:extLst>
          </p:cNvPr>
          <p:cNvSpPr/>
          <p:nvPr/>
        </p:nvSpPr>
        <p:spPr>
          <a:xfrm>
            <a:off x="451945" y="160237"/>
            <a:ext cx="11288110" cy="916982"/>
          </a:xfrm>
          <a:prstGeom prst="rect">
            <a:avLst/>
          </a:prstGeom>
        </p:spPr>
        <p:txBody>
          <a:bodyPr wrap="square">
            <a:spAutoFit/>
          </a:bodyPr>
          <a:lstStyle/>
          <a:p>
            <a:pPr marR="0" lvl="0" algn="ctr">
              <a:lnSpc>
                <a:spcPct val="150000"/>
              </a:lnSpc>
              <a:spcBef>
                <a:spcPts val="0"/>
              </a:spcBef>
              <a:spcAft>
                <a:spcPts val="800"/>
              </a:spcAft>
            </a:pPr>
            <a:r>
              <a:rPr lang="en-US" sz="4000" b="1" dirty="0">
                <a:solidFill>
                  <a:srgbClr val="0D0D0D"/>
                </a:solidFill>
                <a:latin typeface="Times New Roman" panose="02020603050405020304" pitchFamily="18" charset="0"/>
                <a:ea typeface="Calibri" panose="020F0502020204030204" pitchFamily="34" charset="0"/>
                <a:cs typeface="Mangal" panose="02040503050203030202" pitchFamily="18" charset="0"/>
              </a:rPr>
              <a:t>LITERATURE REVIEW</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6DC98E0A-4DA4-4E24-9BFD-E00D0501783F}"/>
              </a:ext>
            </a:extLst>
          </p:cNvPr>
          <p:cNvSpPr/>
          <p:nvPr/>
        </p:nvSpPr>
        <p:spPr>
          <a:xfrm>
            <a:off x="451945" y="1077219"/>
            <a:ext cx="11072648" cy="5444054"/>
          </a:xfrm>
          <a:prstGeom prst="rect">
            <a:avLst/>
          </a:prstGeom>
        </p:spPr>
        <p:txBody>
          <a:bodyPr wrap="square">
            <a:spAutoFit/>
          </a:bodyPr>
          <a:lstStyle/>
          <a:p>
            <a:pPr marL="285750" indent="-285750" algn="just">
              <a:lnSpc>
                <a:spcPct val="150000"/>
              </a:lnSpc>
              <a:buFont typeface="Wingdings" panose="05000000000000000000" pitchFamily="2" charset="2"/>
              <a:buChar char="q"/>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Hickman, E., &amp; </a:t>
            </a:r>
            <a:r>
              <a:rPr lang="en-US" b="1" dirty="0" err="1">
                <a:solidFill>
                  <a:srgbClr val="0D0D0D"/>
                </a:solidFill>
                <a:latin typeface="Times New Roman" panose="02020603050405020304" pitchFamily="18" charset="0"/>
                <a:ea typeface="Calibri" panose="020F0502020204030204" pitchFamily="34" charset="0"/>
                <a:cs typeface="Times New Roman" panose="02020603050405020304" pitchFamily="18" charset="0"/>
              </a:rPr>
              <a:t>Petrin</a:t>
            </a: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 M. (2021)</a:t>
            </a: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 analyzed the EU’s Ethics Guidelines for Artificial Intelligence (AI) through a company law lens, pointing out their important role in corporate governance. Experts noted that AI technologies might help companies work more efficiently and creatively, but they could also lead to problems such as discrimination, unauthorized access to data, and ethical issues for third parties and stakeholders. </a:t>
            </a:r>
          </a:p>
          <a:p>
            <a:pPr marL="285750" indent="-285750" algn="just">
              <a:lnSpc>
                <a:spcPct val="150000"/>
              </a:lnSpc>
              <a:buFont typeface="Wingdings" panose="05000000000000000000" pitchFamily="2" charset="2"/>
              <a:buChar char="q"/>
            </a:pPr>
            <a:r>
              <a:rPr lang="en-US" b="1" dirty="0" err="1">
                <a:latin typeface="Times New Roman" panose="02020603050405020304" pitchFamily="18" charset="0"/>
                <a:cs typeface="Times New Roman" panose="02020603050405020304" pitchFamily="18" charset="0"/>
              </a:rPr>
              <a:t>Möslein</a:t>
            </a:r>
            <a:r>
              <a:rPr lang="en-US" b="1" dirty="0">
                <a:latin typeface="Times New Roman" panose="02020603050405020304" pitchFamily="18" charset="0"/>
                <a:cs typeface="Times New Roman" panose="02020603050405020304" pitchFamily="18" charset="0"/>
              </a:rPr>
              <a:t> F. (2018)</a:t>
            </a:r>
            <a:r>
              <a:rPr lang="en-US" dirty="0">
                <a:latin typeface="Times New Roman" panose="02020603050405020304" pitchFamily="18" charset="0"/>
                <a:cs typeface="Times New Roman" panose="02020603050405020304" pitchFamily="18" charset="0"/>
              </a:rPr>
              <a:t> studied the relationship between AI and corporate law, examining if the current regulations for directors could fit the expanding role of AI in corporate boards. He looked at the case of Deep Knowledge Ventures, which is from Hong Kong and chose to include VITAL (Validating Investment Tool for Advancing Life Sciences) in their board of directors. </a:t>
            </a:r>
          </a:p>
          <a:p>
            <a:pPr marL="285750" indent="-285750" algn="just">
              <a:lnSpc>
                <a:spcPct val="150000"/>
              </a:lnSpc>
              <a:buFont typeface="Wingdings" panose="05000000000000000000" pitchFamily="2" charset="2"/>
              <a:buChar char="q"/>
            </a:pPr>
            <a:r>
              <a:rPr lang="en-US" b="1" dirty="0" err="1">
                <a:latin typeface="Times New Roman" panose="02020603050405020304" pitchFamily="18" charset="0"/>
                <a:cs typeface="Times New Roman" panose="02020603050405020304" pitchFamily="18" charset="0"/>
              </a:rPr>
              <a:t>Kurcz</a:t>
            </a:r>
            <a:r>
              <a:rPr lang="en-US" b="1" dirty="0">
                <a:latin typeface="Times New Roman" panose="02020603050405020304" pitchFamily="18" charset="0"/>
                <a:cs typeface="Times New Roman" panose="02020603050405020304" pitchFamily="18" charset="0"/>
              </a:rPr>
              <a:t>, B., &amp; </a:t>
            </a:r>
            <a:r>
              <a:rPr lang="en-US" b="1" dirty="0" err="1">
                <a:latin typeface="Times New Roman" panose="02020603050405020304" pitchFamily="18" charset="0"/>
                <a:cs typeface="Times New Roman" panose="02020603050405020304" pitchFamily="18" charset="0"/>
              </a:rPr>
              <a:t>Paizis</a:t>
            </a:r>
            <a:r>
              <a:rPr lang="en-US" b="1" dirty="0">
                <a:latin typeface="Times New Roman" panose="02020603050405020304" pitchFamily="18" charset="0"/>
                <a:cs typeface="Times New Roman" panose="02020603050405020304" pitchFamily="18" charset="0"/>
              </a:rPr>
              <a:t>, A. (2019)</a:t>
            </a:r>
            <a:r>
              <a:rPr lang="en-US" dirty="0">
                <a:latin typeface="Times New Roman" panose="02020603050405020304" pitchFamily="18" charset="0"/>
                <a:cs typeface="Times New Roman" panose="02020603050405020304" pitchFamily="18" charset="0"/>
              </a:rPr>
              <a:t> provided by analyzing the way AI and digitalization technologies disrupted established linking factors in corporate law, for example, a company's center of central administration or place of incorporation. They found in their research that technological advancements, for example, blockchain-based decentralized autonomous organizations (DAOs), challenged the applicability of traditional legal standards for establishing jurisdiction and applicable rules of corporate governance.</a:t>
            </a:r>
          </a:p>
        </p:txBody>
      </p:sp>
    </p:spTree>
    <p:extLst>
      <p:ext uri="{BB962C8B-B14F-4D97-AF65-F5344CB8AC3E}">
        <p14:creationId xmlns:p14="http://schemas.microsoft.com/office/powerpoint/2010/main" val="1143796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804B34-A955-48FE-A6D4-ECCDD5D1BA93}"/>
              </a:ext>
            </a:extLst>
          </p:cNvPr>
          <p:cNvSpPr/>
          <p:nvPr/>
        </p:nvSpPr>
        <p:spPr>
          <a:xfrm>
            <a:off x="412531" y="0"/>
            <a:ext cx="11366938" cy="916982"/>
          </a:xfrm>
          <a:prstGeom prst="rect">
            <a:avLst/>
          </a:prstGeom>
        </p:spPr>
        <p:txBody>
          <a:bodyPr wrap="square">
            <a:spAutoFit/>
          </a:bodyPr>
          <a:lstStyle/>
          <a:p>
            <a:pPr marR="0" lvl="0" algn="ctr">
              <a:lnSpc>
                <a:spcPct val="150000"/>
              </a:lnSpc>
              <a:spcBef>
                <a:spcPts val="0"/>
              </a:spcBef>
              <a:spcAft>
                <a:spcPts val="800"/>
              </a:spcAft>
            </a:pPr>
            <a:r>
              <a:rPr lang="en-US" sz="4000" b="1" dirty="0">
                <a:solidFill>
                  <a:srgbClr val="0D0D0D"/>
                </a:solidFill>
                <a:latin typeface="Times New Roman" panose="02020603050405020304" pitchFamily="18" charset="0"/>
                <a:ea typeface="Calibri" panose="020F0502020204030204" pitchFamily="34" charset="0"/>
                <a:cs typeface="Mangal" panose="02040503050203030202" pitchFamily="18" charset="0"/>
              </a:rPr>
              <a:t>RESEARCH METHODOLOGY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ED598782-BEEA-4304-8554-88D231113C0C}"/>
              </a:ext>
            </a:extLst>
          </p:cNvPr>
          <p:cNvSpPr/>
          <p:nvPr/>
        </p:nvSpPr>
        <p:spPr>
          <a:xfrm>
            <a:off x="412531" y="758036"/>
            <a:ext cx="11366938" cy="5957015"/>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q"/>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Research Design</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This study used a mixed-method research approach, combining a doctrinal analysis of company law with collecting empirical information to explore how Artificial Intelligence (AI) affects company management in India. </a:t>
            </a:r>
          </a:p>
          <a:p>
            <a:pPr marL="285750" indent="-285750" algn="just">
              <a:lnSpc>
                <a:spcPct val="150000"/>
              </a:lnSpc>
              <a:spcAft>
                <a:spcPts val="800"/>
              </a:spcAft>
              <a:buFont typeface="Wingdings" panose="05000000000000000000" pitchFamily="2" charset="2"/>
              <a:buChar char="q"/>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Data Collection</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Doctrinal Research:</a:t>
            </a: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 Examination of official laws and regulations on AI such as the Companies Act, 2013, SEBI rules, the IT Act, and case law addressing matters of AI law and compliance.</a:t>
            </a:r>
            <a:endPar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Survey:</a:t>
            </a: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 100 managerial workers in India were asked to fill out a questionnaire with questions about how AI is being used in management and what legal and regulation concerns they face, in 2024.</a:t>
            </a:r>
            <a:endPar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Interviews:</a:t>
            </a: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 Interviews of legal experts and specialists in corporate governance provided explanations about fiduciary duties, risk, and issues that can arise during the use of AI.</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just">
              <a:lnSpc>
                <a:spcPct val="150000"/>
              </a:lnSpc>
              <a:spcBef>
                <a:spcPts val="0"/>
              </a:spcBef>
              <a:spcAft>
                <a:spcPts val="0"/>
              </a:spcAft>
              <a:buFont typeface="Wingdings" panose="05000000000000000000" pitchFamily="2" charset="2"/>
              <a:buChar char="q"/>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Sampling Technique</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The research team used targeted sampling to get corporate managers and legal experts who have hands-on or detailed knowledge of AI in business management. By doing this, the relevance and depth of collected information were assured.</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3107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2E405A0-EF7A-470D-B999-41C4AC6F96BF}"/>
              </a:ext>
            </a:extLst>
          </p:cNvPr>
          <p:cNvSpPr/>
          <p:nvPr/>
        </p:nvSpPr>
        <p:spPr>
          <a:xfrm>
            <a:off x="220717" y="112225"/>
            <a:ext cx="11146221" cy="1391663"/>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q"/>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Impact of AI on Company Management</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Table 1 identifies the key domains—typically as defined under </a:t>
            </a:r>
            <a:r>
              <a:rPr lang="en-US" dirty="0" err="1">
                <a:solidFill>
                  <a:srgbClr val="0D0D0D"/>
                </a:solidFill>
                <a:latin typeface="Times New Roman" panose="02020603050405020304" pitchFamily="18" charset="0"/>
                <a:ea typeface="Calibri" panose="020F0502020204030204" pitchFamily="34" charset="0"/>
                <a:cs typeface="Times New Roman" panose="02020603050405020304" pitchFamily="18" charset="0"/>
              </a:rPr>
              <a:t>AoA</a:t>
            </a: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 responsibilities—where AI has been progressively applied.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F75E8A0D-D870-4AD9-8B16-9ACB2C69E69A}"/>
              </a:ext>
            </a:extLst>
          </p:cNvPr>
          <p:cNvSpPr/>
          <p:nvPr/>
        </p:nvSpPr>
        <p:spPr>
          <a:xfrm>
            <a:off x="2848638" y="1216732"/>
            <a:ext cx="5665077" cy="463397"/>
          </a:xfrm>
          <a:prstGeom prst="rect">
            <a:avLst/>
          </a:prstGeom>
        </p:spPr>
        <p:txBody>
          <a:bodyPr wrap="none">
            <a:spAutoFit/>
          </a:bodyPr>
          <a:lstStyle/>
          <a:p>
            <a:pPr algn="ctr">
              <a:lnSpc>
                <a:spcPct val="150000"/>
              </a:lnSpc>
              <a:spcAft>
                <a:spcPts val="800"/>
              </a:spcAft>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Table 1: </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Areas of Company Management Influenced by AI</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2" name="Table 1">
            <a:extLst>
              <a:ext uri="{FF2B5EF4-FFF2-40B4-BE49-F238E27FC236}">
                <a16:creationId xmlns:a16="http://schemas.microsoft.com/office/drawing/2014/main" id="{AF7F734B-410B-48CD-82DE-D69BA042BCA1}"/>
              </a:ext>
            </a:extLst>
          </p:cNvPr>
          <p:cNvGraphicFramePr>
            <a:graphicFrameLocks noGrp="1"/>
          </p:cNvGraphicFramePr>
          <p:nvPr>
            <p:extLst>
              <p:ext uri="{D42A27DB-BD31-4B8C-83A1-F6EECF244321}">
                <p14:modId xmlns:p14="http://schemas.microsoft.com/office/powerpoint/2010/main" val="1089745749"/>
              </p:ext>
            </p:extLst>
          </p:nvPr>
        </p:nvGraphicFramePr>
        <p:xfrm>
          <a:off x="1114768" y="1825949"/>
          <a:ext cx="9132817" cy="2826216"/>
        </p:xfrm>
        <a:graphic>
          <a:graphicData uri="http://schemas.openxmlformats.org/drawingml/2006/table">
            <a:tbl>
              <a:tblPr firstRow="1" firstCol="1" bandRow="1">
                <a:tableStyleId>{5C22544A-7EE6-4342-B048-85BDC9FD1C3A}</a:tableStyleId>
              </a:tblPr>
              <a:tblGrid>
                <a:gridCol w="3485965">
                  <a:extLst>
                    <a:ext uri="{9D8B030D-6E8A-4147-A177-3AD203B41FA5}">
                      <a16:colId xmlns:a16="http://schemas.microsoft.com/office/drawing/2014/main" val="309413636"/>
                    </a:ext>
                  </a:extLst>
                </a:gridCol>
                <a:gridCol w="3118805">
                  <a:extLst>
                    <a:ext uri="{9D8B030D-6E8A-4147-A177-3AD203B41FA5}">
                      <a16:colId xmlns:a16="http://schemas.microsoft.com/office/drawing/2014/main" val="1763005790"/>
                    </a:ext>
                  </a:extLst>
                </a:gridCol>
                <a:gridCol w="2528047">
                  <a:extLst>
                    <a:ext uri="{9D8B030D-6E8A-4147-A177-3AD203B41FA5}">
                      <a16:colId xmlns:a16="http://schemas.microsoft.com/office/drawing/2014/main" val="557882387"/>
                    </a:ext>
                  </a:extLst>
                </a:gridCol>
              </a:tblGrid>
              <a:tr h="521249">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AoA-Based Management Function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Operational Area Influenced by AI</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Percentage of Companies Implementing AI</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77313356"/>
                  </a:ext>
                </a:extLst>
              </a:tr>
              <a:tr h="340282">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Strategic and Executive Decision-Making</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Decision-Making Automation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78%</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50084318"/>
                  </a:ext>
                </a:extLst>
              </a:tr>
              <a:tr h="340282">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Legal and Regulatory Compliance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Risk Assessment and Compliance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65%</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19350701"/>
                  </a:ext>
                </a:extLst>
              </a:tr>
              <a:tr h="340282">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Human Capital and Organizational Structure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Human Resource Management</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54%</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901965"/>
                  </a:ext>
                </a:extLst>
              </a:tr>
              <a:tr h="340282">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Financial Management and Oversight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Financial Forecasting and Reporting</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72%</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84267628"/>
                  </a:ext>
                </a:extLst>
              </a:tr>
              <a:tr h="340282">
                <a:tc>
                  <a:txBody>
                    <a:bodyPr/>
                    <a:lstStyle/>
                    <a:p>
                      <a:pPr marL="0" marR="0" algn="ctr">
                        <a:lnSpc>
                          <a:spcPct val="150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Customer Engagement and Service Policies</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Customer Relationship Management (CRM)</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68%</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90701500"/>
                  </a:ext>
                </a:extLst>
              </a:tr>
            </a:tbl>
          </a:graphicData>
        </a:graphic>
      </p:graphicFrame>
      <p:sp>
        <p:nvSpPr>
          <p:cNvPr id="3" name="Rectangle 2">
            <a:extLst>
              <a:ext uri="{FF2B5EF4-FFF2-40B4-BE49-F238E27FC236}">
                <a16:creationId xmlns:a16="http://schemas.microsoft.com/office/drawing/2014/main" id="{8A38FB5D-D8F7-4064-8B2B-068220CCFA3B}"/>
              </a:ext>
            </a:extLst>
          </p:cNvPr>
          <p:cNvSpPr/>
          <p:nvPr/>
        </p:nvSpPr>
        <p:spPr>
          <a:xfrm>
            <a:off x="362605" y="4720754"/>
            <a:ext cx="11146221" cy="2125390"/>
          </a:xfrm>
          <a:prstGeom prst="rect">
            <a:avLst/>
          </a:prstGeom>
        </p:spPr>
        <p:txBody>
          <a:bodyPr wrap="square">
            <a:spAutoFit/>
          </a:bodyPr>
          <a:lstStyle/>
          <a:p>
            <a:pPr algn="just">
              <a:lnSpc>
                <a:spcPct val="150000"/>
              </a:lnSpc>
              <a:spcAft>
                <a:spcPts val="800"/>
              </a:spcAft>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The use of artificial intelligence (AI) in business management has profoundly impacted many facets of company management, usually under the structures contained in a company's Articles of Association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AoA</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These are formal regulatory documents that specify the firm's internal regulations for company management, making decisions, and managing strategy. As guided by the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AoA</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companies are now embedding AI technologies across main areas of management to optimize operational efficiency as well as adherence to regulations.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74412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3361F69-49BB-48EA-A543-24789FCBDA41}"/>
              </a:ext>
            </a:extLst>
          </p:cNvPr>
          <p:cNvSpPr/>
          <p:nvPr/>
        </p:nvSpPr>
        <p:spPr>
          <a:xfrm>
            <a:off x="562303" y="268014"/>
            <a:ext cx="11067393" cy="1200329"/>
          </a:xfrm>
          <a:prstGeom prst="rect">
            <a:avLst/>
          </a:prstGeom>
        </p:spPr>
        <p:txBody>
          <a:bodyPr wrap="square">
            <a:spAutoFit/>
          </a:bodyPr>
          <a:lstStyle/>
          <a:p>
            <a:pPr lvl="0" algn="ctr"/>
            <a:r>
              <a:rPr lang="en-US" sz="3600" b="1" dirty="0">
                <a:latin typeface="Times New Roman" panose="02020603050405020304" pitchFamily="18" charset="0"/>
                <a:cs typeface="Times New Roman" panose="02020603050405020304" pitchFamily="18" charset="0"/>
              </a:rPr>
              <a:t>LEGAL ANALYSIS FROM A COMPANY LAW PERSPECTIVE</a:t>
            </a:r>
            <a:endParaRPr lang="en-US" sz="36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0F512FA-7BCF-4D6A-AC27-4454ACD6397C}"/>
              </a:ext>
            </a:extLst>
          </p:cNvPr>
          <p:cNvSpPr/>
          <p:nvPr/>
        </p:nvSpPr>
        <p:spPr>
          <a:xfrm>
            <a:off x="562303" y="1452577"/>
            <a:ext cx="10867697" cy="5233740"/>
          </a:xfrm>
          <a:prstGeom prst="rect">
            <a:avLst/>
          </a:prstGeom>
        </p:spPr>
        <p:txBody>
          <a:bodyPr wrap="square">
            <a:spAutoFit/>
          </a:bodyPr>
          <a:lstStyle/>
          <a:p>
            <a:pPr algn="just">
              <a:lnSpc>
                <a:spcPct val="150000"/>
              </a:lnSpc>
              <a:spcAft>
                <a:spcPts val="800"/>
              </a:spcAft>
            </a:pP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Legal analysis focuses on analyzing the implications of AI incorporation under current company law. </a:t>
            </a:r>
          </a:p>
          <a:p>
            <a:pPr marL="285750" indent="-285750" algn="just">
              <a:lnSpc>
                <a:spcPct val="150000"/>
              </a:lnSpc>
              <a:spcAft>
                <a:spcPts val="800"/>
              </a:spcAft>
              <a:buFont typeface="Wingdings" panose="05000000000000000000" pitchFamily="2" charset="2"/>
              <a:buChar char="q"/>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Directors’ Duties and Artificial Intelligence (AI)</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AI being used in making business decisions leads to significant problems for Indian companies, mainly related to what directors are required to do by law. It is a requirement under the Companies Act, 2013 for directors to always act with commitment, honesty, and what is best for the company. </a:t>
            </a:r>
          </a:p>
          <a:p>
            <a:pPr algn="just">
              <a:lnSpc>
                <a:spcPct val="150000"/>
              </a:lnSpc>
            </a:pPr>
            <a:r>
              <a:rPr lang="en-US" b="1" u="sng" dirty="0">
                <a:latin typeface="Times New Roman" panose="02020603050405020304" pitchFamily="18" charset="0"/>
                <a:cs typeface="Times New Roman" panose="02020603050405020304" pitchFamily="18" charset="0"/>
              </a:rPr>
              <a:t>Relevant Indian Statutory Provisions: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Section 166, Companies Act, 2013:  </a:t>
            </a:r>
            <a:r>
              <a:rPr lang="en-US" dirty="0">
                <a:latin typeface="Times New Roman" panose="02020603050405020304" pitchFamily="18" charset="0"/>
                <a:cs typeface="Times New Roman" panose="02020603050405020304" pitchFamily="18" charset="0"/>
              </a:rPr>
              <a:t>Requires directors to act in good faith, act in the interests of the company, and exercise due care and diligence.</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Section 173: </a:t>
            </a:r>
            <a:r>
              <a:rPr lang="en-US" dirty="0">
                <a:latin typeface="Times New Roman" panose="02020603050405020304" pitchFamily="18" charset="0"/>
                <a:cs typeface="Times New Roman" panose="02020603050405020304" pitchFamily="18" charset="0"/>
              </a:rPr>
              <a:t>Governs the conduct of board meetings and decision-making processes.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Section 149: </a:t>
            </a:r>
            <a:r>
              <a:rPr lang="en-US" dirty="0">
                <a:latin typeface="Times New Roman" panose="02020603050405020304" pitchFamily="18" charset="0"/>
                <a:cs typeface="Times New Roman" panose="02020603050405020304" pitchFamily="18" charset="0"/>
              </a:rPr>
              <a:t>Specifies the role and responsibility of independent directors, such as oversight and ensuring accountability.</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Section 177: </a:t>
            </a:r>
            <a:r>
              <a:rPr lang="en-US" dirty="0">
                <a:latin typeface="Times New Roman" panose="02020603050405020304" pitchFamily="18" charset="0"/>
                <a:cs typeface="Times New Roman" panose="02020603050405020304" pitchFamily="18" charset="0"/>
              </a:rPr>
              <a:t>Pertains to audit committees, where more and more use AI tools for internal auditing.</a:t>
            </a:r>
          </a:p>
        </p:txBody>
      </p:sp>
    </p:spTree>
    <p:extLst>
      <p:ext uri="{BB962C8B-B14F-4D97-AF65-F5344CB8AC3E}">
        <p14:creationId xmlns:p14="http://schemas.microsoft.com/office/powerpoint/2010/main" val="1293007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D367FE-1214-4612-A94F-5AF426FD8BB4}"/>
              </a:ext>
            </a:extLst>
          </p:cNvPr>
          <p:cNvSpPr/>
          <p:nvPr/>
        </p:nvSpPr>
        <p:spPr>
          <a:xfrm>
            <a:off x="3200947" y="2512157"/>
            <a:ext cx="5280356" cy="463397"/>
          </a:xfrm>
          <a:prstGeom prst="rect">
            <a:avLst/>
          </a:prstGeom>
        </p:spPr>
        <p:txBody>
          <a:bodyPr wrap="none">
            <a:spAutoFit/>
          </a:bodyPr>
          <a:lstStyle/>
          <a:p>
            <a:pPr algn="ctr">
              <a:lnSpc>
                <a:spcPct val="150000"/>
              </a:lnSpc>
              <a:spcAft>
                <a:spcPts val="800"/>
              </a:spcAft>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Table 2:</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Duties under Company Law vs AI Challenges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3" name="Table 2">
            <a:extLst>
              <a:ext uri="{FF2B5EF4-FFF2-40B4-BE49-F238E27FC236}">
                <a16:creationId xmlns:a16="http://schemas.microsoft.com/office/drawing/2014/main" id="{AD93859D-2F46-431A-89EF-B6AB46E4E056}"/>
              </a:ext>
            </a:extLst>
          </p:cNvPr>
          <p:cNvGraphicFramePr>
            <a:graphicFrameLocks noGrp="1"/>
          </p:cNvGraphicFramePr>
          <p:nvPr>
            <p:extLst>
              <p:ext uri="{D42A27DB-BD31-4B8C-83A1-F6EECF244321}">
                <p14:modId xmlns:p14="http://schemas.microsoft.com/office/powerpoint/2010/main" val="1860788402"/>
              </p:ext>
            </p:extLst>
          </p:nvPr>
        </p:nvGraphicFramePr>
        <p:xfrm>
          <a:off x="756746" y="3135131"/>
          <a:ext cx="10168758" cy="2388125"/>
        </p:xfrm>
        <a:graphic>
          <a:graphicData uri="http://schemas.openxmlformats.org/drawingml/2006/table">
            <a:tbl>
              <a:tblPr firstRow="1" firstCol="1" bandRow="1">
                <a:tableStyleId>{5C22544A-7EE6-4342-B048-85BDC9FD1C3A}</a:tableStyleId>
              </a:tblPr>
              <a:tblGrid>
                <a:gridCol w="4203074">
                  <a:extLst>
                    <a:ext uri="{9D8B030D-6E8A-4147-A177-3AD203B41FA5}">
                      <a16:colId xmlns:a16="http://schemas.microsoft.com/office/drawing/2014/main" val="973305577"/>
                    </a:ext>
                  </a:extLst>
                </a:gridCol>
                <a:gridCol w="5965684">
                  <a:extLst>
                    <a:ext uri="{9D8B030D-6E8A-4147-A177-3AD203B41FA5}">
                      <a16:colId xmlns:a16="http://schemas.microsoft.com/office/drawing/2014/main" val="3718240480"/>
                    </a:ext>
                  </a:extLst>
                </a:gridCol>
              </a:tblGrid>
              <a:tr h="516545">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Company Law (India)</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Legal Challenges from AI Integration</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21996290"/>
                  </a:ext>
                </a:extLst>
              </a:tr>
              <a:tr h="319704">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Duty of Care and Diligence (Sec 166)</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Understanding AI’s operational risks; ensuring informed oversight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10325729"/>
                  </a:ext>
                </a:extLst>
              </a:tr>
              <a:tr h="516545">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Duty to Avoid Conflicts (Sec 184)</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Risks of algorithmic bias or unfair advantage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55684530"/>
                  </a:ext>
                </a:extLst>
              </a:tr>
              <a:tr h="516545">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Duty to Act in Good Faith (Sec 166)</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Aligning AI decisions with company’s best interests and ethics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822415"/>
                  </a:ext>
                </a:extLst>
              </a:tr>
              <a:tr h="516545">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Disclosure and Reporting (Sec 134)</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Explaining opaque AI decisions to shareholders and regulators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1746716"/>
                  </a:ext>
                </a:extLst>
              </a:tr>
            </a:tbl>
          </a:graphicData>
        </a:graphic>
      </p:graphicFrame>
      <p:sp>
        <p:nvSpPr>
          <p:cNvPr id="4" name="Rectangle 3">
            <a:extLst>
              <a:ext uri="{FF2B5EF4-FFF2-40B4-BE49-F238E27FC236}">
                <a16:creationId xmlns:a16="http://schemas.microsoft.com/office/drawing/2014/main" id="{D6FCAB13-4C59-49DC-A1C6-0662F1F4B2F8}"/>
              </a:ext>
            </a:extLst>
          </p:cNvPr>
          <p:cNvSpPr/>
          <p:nvPr/>
        </p:nvSpPr>
        <p:spPr>
          <a:xfrm>
            <a:off x="756746" y="5682833"/>
            <a:ext cx="10851930" cy="873572"/>
          </a:xfrm>
          <a:prstGeom prst="rect">
            <a:avLst/>
          </a:prstGeom>
        </p:spPr>
        <p:txBody>
          <a:bodyPr wrap="square">
            <a:spAutoFit/>
          </a:bodyPr>
          <a:lstStyle/>
          <a:p>
            <a:pPr algn="just">
              <a:lnSpc>
                <a:spcPct val="150000"/>
              </a:lnSpc>
              <a:spcAft>
                <a:spcPts val="800"/>
              </a:spcAft>
            </a:pPr>
            <a:r>
              <a:rPr lang="en-US" dirty="0">
                <a:solidFill>
                  <a:srgbClr val="0D0D0D"/>
                </a:solidFill>
                <a:latin typeface="Times New Roman" panose="02020603050405020304" pitchFamily="18" charset="0"/>
                <a:ea typeface="Calibri" panose="020F0502020204030204" pitchFamily="34" charset="0"/>
              </a:rPr>
              <a:t>The table 2 illustrates Indian company law responsibilities confronting challenges from AI, such as handling risks, preventing bias, making ethical choices, and explaining AI behavior to stakeholders.</a:t>
            </a:r>
            <a:endParaRPr lang="en-US" dirty="0">
              <a:latin typeface="Times New Roman" panose="02020603050405020304" pitchFamily="18" charset="0"/>
              <a:ea typeface="Calibri" panose="020F0502020204030204" pitchFamily="34" charset="0"/>
            </a:endParaRPr>
          </a:p>
        </p:txBody>
      </p:sp>
      <p:sp>
        <p:nvSpPr>
          <p:cNvPr id="5" name="Rectangle 4">
            <a:extLst>
              <a:ext uri="{FF2B5EF4-FFF2-40B4-BE49-F238E27FC236}">
                <a16:creationId xmlns:a16="http://schemas.microsoft.com/office/drawing/2014/main" id="{D023164A-5A1A-4219-ADD3-16FE5CBF2988}"/>
              </a:ext>
            </a:extLst>
          </p:cNvPr>
          <p:cNvSpPr/>
          <p:nvPr/>
        </p:nvSpPr>
        <p:spPr>
          <a:xfrm>
            <a:off x="756746" y="155195"/>
            <a:ext cx="10851930" cy="2325252"/>
          </a:xfrm>
          <a:prstGeom prst="rect">
            <a:avLst/>
          </a:prstGeom>
        </p:spPr>
        <p:txBody>
          <a:bodyPr wrap="square">
            <a:spAutoFit/>
          </a:bodyPr>
          <a:lstStyle/>
          <a:p>
            <a:pPr algn="just">
              <a:lnSpc>
                <a:spcPct val="150000"/>
              </a:lnSpc>
              <a:spcAft>
                <a:spcPts val="800"/>
              </a:spcAft>
            </a:pPr>
            <a:r>
              <a:rPr lang="en-US" b="1" u="sng" dirty="0">
                <a:solidFill>
                  <a:srgbClr val="0D0D0D"/>
                </a:solidFill>
                <a:latin typeface="Times New Roman" panose="02020603050405020304" pitchFamily="18" charset="0"/>
                <a:ea typeface="Calibri" panose="020F0502020204030204" pitchFamily="34" charset="0"/>
                <a:cs typeface="Mangal" panose="02040503050203030202" pitchFamily="18" charset="0"/>
              </a:rPr>
              <a:t>Relevant Case Law:</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Times New Roman" panose="02020603050405020304" pitchFamily="18" charset="0"/>
              <a:buChar char="•"/>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Kumar v. State of Maharashtra, AIR 2011 Bom 148:</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Strengthened the directors' duty to inform, and in effect, this implies a duty to exercise care in adopting and utilizing AI tools in management.</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dirty="0">
                <a:solidFill>
                  <a:srgbClr val="0D0D0D"/>
                </a:solidFill>
                <a:latin typeface="Times New Roman" panose="02020603050405020304" pitchFamily="18" charset="0"/>
                <a:ea typeface="Calibri" panose="020F0502020204030204" pitchFamily="34" charset="0"/>
              </a:rPr>
              <a:t>While Indian courts have not yet ruled on AI-specific director liability cases, established standards of fiduciary duty and negligence will adjust to AI applications.</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02036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056216-457A-459D-A91C-3D5DEB6F7C4E}"/>
              </a:ext>
            </a:extLst>
          </p:cNvPr>
          <p:cNvSpPr/>
          <p:nvPr/>
        </p:nvSpPr>
        <p:spPr>
          <a:xfrm>
            <a:off x="246991" y="216369"/>
            <a:ext cx="11414235" cy="2229456"/>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q"/>
            </a:pPr>
            <a:r>
              <a:rPr lang="en-US" b="1"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Corporate Governance and AI in India</a:t>
            </a:r>
          </a:p>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Table 3 signifies the increasing application of AI within corporate governance, evidencing moderate adoption in board support for decisions, shareholder voting, and internal audits. It calls for compliance with the law, with directors needing to ensure that AI suggestions are fair and legal, e-voting platforms being compliant with cybersecurity standards, and audits being compliant with privacy and regulatory standards.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37AA62E8-C2D6-4E93-B0FA-697CDD7E36ED}"/>
              </a:ext>
            </a:extLst>
          </p:cNvPr>
          <p:cNvSpPr/>
          <p:nvPr/>
        </p:nvSpPr>
        <p:spPr>
          <a:xfrm>
            <a:off x="3307519" y="2524652"/>
            <a:ext cx="5293180" cy="463397"/>
          </a:xfrm>
          <a:prstGeom prst="rect">
            <a:avLst/>
          </a:prstGeom>
        </p:spPr>
        <p:txBody>
          <a:bodyPr wrap="none">
            <a:spAutoFit/>
          </a:bodyPr>
          <a:lstStyle/>
          <a:p>
            <a:pPr algn="ctr">
              <a:lnSpc>
                <a:spcPct val="150000"/>
              </a:lnSpc>
              <a:spcAft>
                <a:spcPts val="800"/>
              </a:spcAft>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Table 3: </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Use of AI in Corporate Governance Functions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4" name="Table 3">
            <a:extLst>
              <a:ext uri="{FF2B5EF4-FFF2-40B4-BE49-F238E27FC236}">
                <a16:creationId xmlns:a16="http://schemas.microsoft.com/office/drawing/2014/main" id="{6B1A99ED-6854-4FC5-BE80-4CB3B5267EAB}"/>
              </a:ext>
            </a:extLst>
          </p:cNvPr>
          <p:cNvGraphicFramePr>
            <a:graphicFrameLocks noGrp="1"/>
          </p:cNvGraphicFramePr>
          <p:nvPr>
            <p:extLst>
              <p:ext uri="{D42A27DB-BD31-4B8C-83A1-F6EECF244321}">
                <p14:modId xmlns:p14="http://schemas.microsoft.com/office/powerpoint/2010/main" val="354281448"/>
              </p:ext>
            </p:extLst>
          </p:nvPr>
        </p:nvGraphicFramePr>
        <p:xfrm>
          <a:off x="767254" y="3145704"/>
          <a:ext cx="10221312" cy="3192034"/>
        </p:xfrm>
        <a:graphic>
          <a:graphicData uri="http://schemas.openxmlformats.org/drawingml/2006/table">
            <a:tbl>
              <a:tblPr firstRow="1" firstCol="1" bandRow="1">
                <a:tableStyleId>{5C22544A-7EE6-4342-B048-85BDC9FD1C3A}</a:tableStyleId>
              </a:tblPr>
              <a:tblGrid>
                <a:gridCol w="3407104">
                  <a:extLst>
                    <a:ext uri="{9D8B030D-6E8A-4147-A177-3AD203B41FA5}">
                      <a16:colId xmlns:a16="http://schemas.microsoft.com/office/drawing/2014/main" val="4002358454"/>
                    </a:ext>
                  </a:extLst>
                </a:gridCol>
                <a:gridCol w="2842675">
                  <a:extLst>
                    <a:ext uri="{9D8B030D-6E8A-4147-A177-3AD203B41FA5}">
                      <a16:colId xmlns:a16="http://schemas.microsoft.com/office/drawing/2014/main" val="1232030893"/>
                    </a:ext>
                  </a:extLst>
                </a:gridCol>
                <a:gridCol w="3971533">
                  <a:extLst>
                    <a:ext uri="{9D8B030D-6E8A-4147-A177-3AD203B41FA5}">
                      <a16:colId xmlns:a16="http://schemas.microsoft.com/office/drawing/2014/main" val="2429388832"/>
                    </a:ext>
                  </a:extLst>
                </a:gridCol>
              </a:tblGrid>
              <a:tr h="402821">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Governance Function</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AI Utilization Level (Approx.)</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Legal Implication</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91293430"/>
                  </a:ext>
                </a:extLst>
              </a:tr>
              <a:tr h="1068285">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Board Meeting Decision Support</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60%</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Directors must validate AI recommendations for legality and fairness.</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90736473"/>
                  </a:ext>
                </a:extLst>
              </a:tr>
              <a:tr h="860464">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Shareholder Voting via AI Platforms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45%</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Compliance with legal standards for e-voting and cybersecurity essential.</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82964961"/>
                  </a:ext>
                </a:extLst>
              </a:tr>
              <a:tr h="860464">
                <a:tc>
                  <a:txBody>
                    <a:bodyPr/>
                    <a:lstStyle/>
                    <a:p>
                      <a:pPr marL="0" marR="0" algn="ctr">
                        <a:lnSpc>
                          <a:spcPct val="150000"/>
                        </a:lnSpc>
                        <a:spcBef>
                          <a:spcPts val="0"/>
                        </a:spcBef>
                        <a:spcAft>
                          <a:spcPts val="0"/>
                        </a:spcAft>
                      </a:pPr>
                      <a:r>
                        <a:rPr lang="en-US" sz="1600">
                          <a:effectLst/>
                          <a:latin typeface="Times New Roman" panose="02020603050405020304" pitchFamily="18" charset="0"/>
                          <a:cs typeface="Times New Roman" panose="02020603050405020304" pitchFamily="18" charset="0"/>
                        </a:rPr>
                        <a:t>AI-driven Internal Audits</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55%</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Must conform to audit standards and data privacy regulations.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69756071"/>
                  </a:ext>
                </a:extLst>
              </a:tr>
            </a:tbl>
          </a:graphicData>
        </a:graphic>
      </p:graphicFrame>
    </p:spTree>
    <p:extLst>
      <p:ext uri="{BB962C8B-B14F-4D97-AF65-F5344CB8AC3E}">
        <p14:creationId xmlns:p14="http://schemas.microsoft.com/office/powerpoint/2010/main" val="2057305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D78E3-5BBD-4B5D-B0A0-1E5D961144E4}"/>
              </a:ext>
            </a:extLst>
          </p:cNvPr>
          <p:cNvSpPr/>
          <p:nvPr/>
        </p:nvSpPr>
        <p:spPr>
          <a:xfrm>
            <a:off x="381000" y="294039"/>
            <a:ext cx="11430000" cy="6269922"/>
          </a:xfrm>
          <a:prstGeom prst="rect">
            <a:avLst/>
          </a:prstGeom>
        </p:spPr>
        <p:txBody>
          <a:bodyPr wrap="square">
            <a:spAutoFit/>
          </a:bodyPr>
          <a:lstStyle/>
          <a:p>
            <a:pPr algn="just">
              <a:lnSpc>
                <a:spcPct val="150000"/>
              </a:lnSpc>
              <a:spcAft>
                <a:spcPts val="800"/>
              </a:spcAft>
            </a:pPr>
            <a:r>
              <a:rPr lang="en-US" b="1" u="sng" dirty="0">
                <a:solidFill>
                  <a:srgbClr val="0D0D0D"/>
                </a:solidFill>
                <a:latin typeface="Times New Roman" panose="02020603050405020304" pitchFamily="18" charset="0"/>
                <a:ea typeface="Calibri" panose="020F0502020204030204" pitchFamily="34" charset="0"/>
                <a:cs typeface="Mangal" panose="02040503050203030202" pitchFamily="18" charset="0"/>
              </a:rPr>
              <a:t>Relevant Indian Legal Provisions: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Section 117, Companies Act, 2013:</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Authorizes electronic means for conducting shareholder meetings and voting, facilitating AI-powered e-voting platforms.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SEBI (Listing Obligations and Disclosure Requirements) Regulations, 2015:</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Governs shareholder communication, voting, and disclosure standards, which apply to AI tools for investor relations management.</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SEBI Insider Trading Regulations, 2015:</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Deals with risks associated with misuse of AI analytics for market manipulation.</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Times New Roman" panose="02020603050405020304" pitchFamily="18" charset="0"/>
              <a:buChar char="•"/>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Indian Information Technology Act, 2000 &amp; Rules, 2011:</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Covers data security and cyber laws pertaining to AI systems.</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b="1" u="sng" dirty="0">
                <a:solidFill>
                  <a:srgbClr val="0D0D0D"/>
                </a:solidFill>
                <a:latin typeface="Times New Roman" panose="02020603050405020304" pitchFamily="18" charset="0"/>
                <a:ea typeface="Calibri" panose="020F0502020204030204" pitchFamily="34" charset="0"/>
                <a:cs typeface="Mangal" panose="02040503050203030202" pitchFamily="18" charset="0"/>
              </a:rPr>
              <a:t>Relevant Indian and International Case Law:</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Smith v. Van </a:t>
            </a:r>
            <a:r>
              <a:rPr lang="en-US" b="1"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Gorkom</a:t>
            </a:r>
            <a:r>
              <a:rPr lang="en-US" b="1" dirty="0">
                <a:solidFill>
                  <a:srgbClr val="0D0D0D"/>
                </a:solidFill>
                <a:latin typeface="Times New Roman" panose="02020603050405020304" pitchFamily="18" charset="0"/>
                <a:ea typeface="Calibri" panose="020F0502020204030204" pitchFamily="34" charset="0"/>
                <a:cs typeface="Mangal" panose="02040503050203030202" pitchFamily="18" charset="0"/>
              </a:rPr>
              <a:t>, 488 A.2d 858 (Del. 1985, USA):</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While an American case, it establishes precedent stressing directors' responsibility to make informed choices—pointing out that the use of AI does not dispense directors from obligation.</a:t>
            </a:r>
            <a:endParaRPr lang="en-US" sz="1600" dirty="0">
              <a:solidFill>
                <a:srgbClr val="000000"/>
              </a:solidFill>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dirty="0">
                <a:solidFill>
                  <a:srgbClr val="0D0D0D"/>
                </a:solidFill>
                <a:latin typeface="Times New Roman" panose="02020603050405020304" pitchFamily="18" charset="0"/>
                <a:ea typeface="Calibri" panose="020F0502020204030204" pitchFamily="34" charset="0"/>
              </a:rPr>
              <a:t>Indian courts can also hold directors liable if AI dependency results in careless or ignorant decisions.</a:t>
            </a:r>
            <a:endParaRPr lang="en-US"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15874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AFB84DF-64DF-4C4C-B067-25290208136A}"/>
              </a:ext>
            </a:extLst>
          </p:cNvPr>
          <p:cNvSpPr/>
          <p:nvPr/>
        </p:nvSpPr>
        <p:spPr>
          <a:xfrm>
            <a:off x="538655" y="0"/>
            <a:ext cx="11114689" cy="916982"/>
          </a:xfrm>
          <a:prstGeom prst="rect">
            <a:avLst/>
          </a:prstGeom>
        </p:spPr>
        <p:txBody>
          <a:bodyPr wrap="square">
            <a:spAutoFit/>
          </a:bodyPr>
          <a:lstStyle/>
          <a:p>
            <a:pPr marR="0" lvl="0" algn="ctr">
              <a:lnSpc>
                <a:spcPct val="150000"/>
              </a:lnSpc>
              <a:spcBef>
                <a:spcPts val="0"/>
              </a:spcBef>
              <a:spcAft>
                <a:spcPts val="800"/>
              </a:spcAft>
            </a:pPr>
            <a:r>
              <a:rPr lang="en-US" sz="4000" b="1" dirty="0">
                <a:solidFill>
                  <a:srgbClr val="0D0D0D"/>
                </a:solidFill>
                <a:latin typeface="Times New Roman" panose="02020603050405020304" pitchFamily="18" charset="0"/>
                <a:ea typeface="Calibri" panose="020F0502020204030204" pitchFamily="34" charset="0"/>
                <a:cs typeface="Mangal" panose="02040503050203030202" pitchFamily="18" charset="0"/>
              </a:rPr>
              <a:t>DISCUSSION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2A093D98-8964-4A5B-B072-5CD8DB4D4A68}"/>
              </a:ext>
            </a:extLst>
          </p:cNvPr>
          <p:cNvSpPr/>
          <p:nvPr/>
        </p:nvSpPr>
        <p:spPr>
          <a:xfrm>
            <a:off x="236484" y="759327"/>
            <a:ext cx="11416860" cy="585955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Times New Roman" panose="02020603050405020304" pitchFamily="18" charset="0"/>
              </a:rPr>
              <a:t>When organizations use AI in decision-making, compliance, and procedures, it is transforming the way companies are managed.  A large number of organizations in India are embracing AI, mainly to automate their decision-making, predict financial outcomes, and ensure compliance.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research raises concerns about the legal obligations of directors when AI systems make decisions.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Indian Companies operate, 2013, requires directors to be diligent, honest, and act in the best interests of the company.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Directors will be responsible if they do not monitor AI outputs or understand what dangers they might present. Openness from directors about their decisions using AI is often difficult, especially when the algorithms are not fully understandable.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AI decisions influenced by bias can harm both the reputation and the legal position of organizations, so directors should be careful.</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study also highlights data privacy, insider trading, and cybersecurity compliance, with 80% of respondents seeing data protection as a main concern.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Companies Act and SEBI rules in sections 117, 149, and 177 ensure there is transparency in corporate governance, but they should be revised to include AI. The US Smith v. Van </a:t>
            </a:r>
            <a:r>
              <a:rPr lang="en-US" dirty="0" err="1">
                <a:latin typeface="Times New Roman" panose="02020603050405020304" pitchFamily="18" charset="0"/>
                <a:cs typeface="Times New Roman" panose="02020603050405020304" pitchFamily="18" charset="0"/>
              </a:rPr>
              <a:t>Gorkom</a:t>
            </a:r>
            <a:r>
              <a:rPr lang="en-US" dirty="0">
                <a:latin typeface="Times New Roman" panose="02020603050405020304" pitchFamily="18" charset="0"/>
                <a:cs typeface="Times New Roman" panose="02020603050405020304" pitchFamily="18" charset="0"/>
              </a:rPr>
              <a:t> examples of international case law.</a:t>
            </a:r>
          </a:p>
        </p:txBody>
      </p:sp>
    </p:spTree>
    <p:extLst>
      <p:ext uri="{BB962C8B-B14F-4D97-AF65-F5344CB8AC3E}">
        <p14:creationId xmlns:p14="http://schemas.microsoft.com/office/powerpoint/2010/main" val="4223053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58AD95-F25D-44C3-847F-F35054A0ABFB}"/>
              </a:ext>
            </a:extLst>
          </p:cNvPr>
          <p:cNvSpPr/>
          <p:nvPr/>
        </p:nvSpPr>
        <p:spPr>
          <a:xfrm>
            <a:off x="488731" y="454102"/>
            <a:ext cx="11114690" cy="916982"/>
          </a:xfrm>
          <a:prstGeom prst="rect">
            <a:avLst/>
          </a:prstGeom>
        </p:spPr>
        <p:txBody>
          <a:bodyPr wrap="square">
            <a:spAutoFit/>
          </a:bodyPr>
          <a:lstStyle/>
          <a:p>
            <a:pPr marR="0" lvl="0" algn="ctr">
              <a:lnSpc>
                <a:spcPct val="150000"/>
              </a:lnSpc>
              <a:spcBef>
                <a:spcPts val="0"/>
              </a:spcBef>
              <a:spcAft>
                <a:spcPts val="800"/>
              </a:spcAft>
            </a:pPr>
            <a:r>
              <a:rPr lang="en-US" sz="4000" b="1" dirty="0">
                <a:solidFill>
                  <a:srgbClr val="0D0D0D"/>
                </a:solidFill>
                <a:latin typeface="Times New Roman" panose="02020603050405020304" pitchFamily="18" charset="0"/>
                <a:ea typeface="Calibri" panose="020F0502020204030204" pitchFamily="34" charset="0"/>
                <a:cs typeface="Mangal" panose="02040503050203030202" pitchFamily="18" charset="0"/>
              </a:rPr>
              <a:t>CONCLUSION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25048986-D723-4CF4-97CD-C77C2F01C00A}"/>
              </a:ext>
            </a:extLst>
          </p:cNvPr>
          <p:cNvSpPr/>
          <p:nvPr/>
        </p:nvSpPr>
        <p:spPr>
          <a:xfrm>
            <a:off x="538655" y="1371084"/>
            <a:ext cx="11014842" cy="5028749"/>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Through this research, it has been established how Artificial Intelligence changes how companies are managed under Indian company law. </a:t>
            </a: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While AI can help businesses make better decisions and follow laws, it also brings up issues about the duties of directors, accountability, transparency, and privacy of data. </a:t>
            </a: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It explains that the current laws, such as the Companies Act, 2013, and updates to it, do not address all the issues and ethical questions that come with using AI. </a:t>
            </a: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Legal changes and better ways of running organizations are needed, along with making sure directors clearly understand what they need to do to keep an eye on AI systems and take steps to avoid bias, protect people’s data, and keep shareholders confident. </a:t>
            </a:r>
          </a:p>
          <a:p>
            <a:pPr marL="285750" indent="-285750" algn="just">
              <a:lnSpc>
                <a:spcPct val="150000"/>
              </a:lnSpc>
              <a:spcAft>
                <a:spcPts val="800"/>
              </a:spcAft>
              <a:buFont typeface="Arial" panose="020B0604020202020204" pitchFamily="34" charset="0"/>
              <a:buChar char="•"/>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Being responsible with AI technology will require balancing progress with ethics and legal rules in corporate India.</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6113669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F92A75-9CAA-49D2-A427-A13C9FD02741}"/>
              </a:ext>
            </a:extLst>
          </p:cNvPr>
          <p:cNvSpPr/>
          <p:nvPr/>
        </p:nvSpPr>
        <p:spPr>
          <a:xfrm>
            <a:off x="633247" y="211746"/>
            <a:ext cx="10925503" cy="916982"/>
          </a:xfrm>
          <a:prstGeom prst="rect">
            <a:avLst/>
          </a:prstGeom>
        </p:spPr>
        <p:txBody>
          <a:bodyPr wrap="square">
            <a:spAutoFit/>
          </a:bodyPr>
          <a:lstStyle/>
          <a:p>
            <a:pPr algn="ctr">
              <a:lnSpc>
                <a:spcPct val="150000"/>
              </a:lnSpc>
              <a:spcAft>
                <a:spcPts val="800"/>
              </a:spcAft>
            </a:pPr>
            <a:r>
              <a:rPr lang="en-US" sz="4000" b="1" dirty="0">
                <a:solidFill>
                  <a:srgbClr val="0D0D0D"/>
                </a:solidFill>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6FCA823E-D22B-42FF-B865-364AA443828D}"/>
              </a:ext>
            </a:extLst>
          </p:cNvPr>
          <p:cNvSpPr/>
          <p:nvPr/>
        </p:nvSpPr>
        <p:spPr>
          <a:xfrm>
            <a:off x="497927" y="1270618"/>
            <a:ext cx="11196144" cy="5028749"/>
          </a:xfrm>
          <a:prstGeom prst="rect">
            <a:avLst/>
          </a:prstGeom>
        </p:spPr>
        <p:txBody>
          <a:bodyPr wrap="square">
            <a:spAutoFit/>
          </a:bodyPr>
          <a:lstStyle/>
          <a:p>
            <a:pPr marL="342900" marR="0" lvl="0" indent="-342900" algn="just">
              <a:lnSpc>
                <a:spcPct val="150000"/>
              </a:lnSpc>
              <a:spcBef>
                <a:spcPts val="0"/>
              </a:spcBef>
              <a:spcAft>
                <a:spcPts val="800"/>
              </a:spcAft>
              <a:buFont typeface="+mj-lt"/>
              <a:buAutoNum type="arabicPeriod"/>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Adams, N. R. (2021). South African company law in the fourth industrial revolution: Does artificial intelligence create a need for legal reform?. Adams N ‘South African company law in the fourth industrial revolution: does artificial intelligence create a need for legal reform.</a:t>
            </a:r>
            <a:endParaRPr lang="en-US" sz="1600" dirty="0">
              <a:solidFill>
                <a:srgbClr val="000000"/>
              </a:solidFill>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Altas</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A. (2023). Evaluation of Artificial Intelligence in Company Management.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Selcuk</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Universitesi</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Hukuk</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Fakultesi</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Dergisi</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31, 1357.</a:t>
            </a:r>
            <a:endParaRPr lang="en-US" sz="1600" dirty="0">
              <a:solidFill>
                <a:srgbClr val="000000"/>
              </a:solidFill>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Chen, J., &amp; Burgess, P. (2019). The boundaries of legal personhood: how spontaneous intelligence can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problematise</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differences between humans, artificial intelligence, companies and animals. Artificial intelligence and law, 27(1), 73-92.</a:t>
            </a:r>
            <a:endParaRPr lang="en-US" sz="1600" dirty="0">
              <a:solidFill>
                <a:srgbClr val="000000"/>
              </a:solidFill>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Duggal, P. (2017). Artificial intelligence law. Independently published.</a:t>
            </a:r>
            <a:endParaRPr lang="en-US" sz="1600" dirty="0">
              <a:solidFill>
                <a:srgbClr val="000000"/>
              </a:solidFill>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Eroğlu</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M., &amp; </a:t>
            </a:r>
            <a:r>
              <a:rPr lang="en-US" dirty="0" err="1">
                <a:solidFill>
                  <a:srgbClr val="0D0D0D"/>
                </a:solidFill>
                <a:latin typeface="Times New Roman" panose="02020603050405020304" pitchFamily="18" charset="0"/>
                <a:ea typeface="Calibri" panose="020F0502020204030204" pitchFamily="34" charset="0"/>
                <a:cs typeface="Mangal" panose="02040503050203030202" pitchFamily="18" charset="0"/>
              </a:rPr>
              <a:t>Karatepe</a:t>
            </a:r>
            <a:r>
              <a:rPr lang="en-US" dirty="0">
                <a:solidFill>
                  <a:srgbClr val="0D0D0D"/>
                </a:solidFill>
                <a:latin typeface="Times New Roman" panose="02020603050405020304" pitchFamily="18" charset="0"/>
                <a:ea typeface="Calibri" panose="020F0502020204030204" pitchFamily="34" charset="0"/>
                <a:cs typeface="Mangal" panose="02040503050203030202" pitchFamily="18" charset="0"/>
              </a:rPr>
              <a:t> Kaya, M. (2022). Impact of artificial intelligence on corporate board diversity policies and regulations. European Business Organization Law Review, 23(3), 541-572.</a:t>
            </a:r>
            <a:endParaRPr lang="en-US" sz="1600" dirty="0">
              <a:solidFill>
                <a:srgbClr val="000000"/>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791304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90,000+ Thank You Text Stock Photos, Pictures &amp; Royalty-Free Images -  iStock | Thank you text vector, Thank you text message, Thank you text  bubble">
            <a:extLst>
              <a:ext uri="{FF2B5EF4-FFF2-40B4-BE49-F238E27FC236}">
                <a16:creationId xmlns:a16="http://schemas.microsoft.com/office/drawing/2014/main" id="{3A198082-C2E3-42C3-A36F-FC189F7474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0247" y="2135237"/>
            <a:ext cx="4291505" cy="2587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537651"/>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78</TotalTime>
  <Words>2057</Words>
  <Application>Microsoft Office PowerPoint</Application>
  <PresentationFormat>Widescreen</PresentationFormat>
  <Paragraphs>113</Paragraphs>
  <Slides>14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Calibri</vt:lpstr>
      <vt:lpstr>Mangal</vt:lpstr>
      <vt:lpstr>Symbol</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55</cp:revision>
  <dcterms:created xsi:type="dcterms:W3CDTF">2025-05-16T08:26:03Z</dcterms:created>
  <dcterms:modified xsi:type="dcterms:W3CDTF">2025-05-17T07:55:26Z</dcterms:modified>
</cp:coreProperties>
</file>