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544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851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6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979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9541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280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058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775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875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226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361248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462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465640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211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407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257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7AA39-FBFA-4D0B-81E8-2039169F4728}" type="datetimeFigureOut">
              <a:rPr lang="en-US" smtClean="0"/>
              <a:t>1/31/2025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C644AC5-EE48-4633-BE6A-8772EAEC5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068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7E371-D442-3505-A4FB-1C966CD7E7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682477"/>
            <a:ext cx="12192000" cy="1415885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4000" b="1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FOCUS</a:t>
            </a:r>
            <a:r>
              <a:rPr lang="en-US" sz="40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REVIEW:</a:t>
            </a:r>
            <a:r>
              <a:rPr lang="en-US" sz="40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ROLE</a:t>
            </a:r>
            <a:r>
              <a:rPr lang="en-US" sz="40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4000" b="1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KINASE</a:t>
            </a:r>
            <a:r>
              <a:rPr lang="en-US" sz="40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INHIBITORS</a:t>
            </a:r>
            <a:r>
              <a:rPr lang="en-US" sz="40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HETEROCYCLIC</a:t>
            </a:r>
            <a:r>
              <a:rPr lang="en-US" sz="40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ANALOGUES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3B6C22-9579-5E0C-D64F-F4244367FF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4467580"/>
            <a:ext cx="5843750" cy="2090875"/>
          </a:xfrm>
        </p:spPr>
        <p:txBody>
          <a:bodyPr>
            <a:noAutofit/>
          </a:bodyPr>
          <a:lstStyle/>
          <a:p>
            <a:pPr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Arunika</a:t>
            </a:r>
            <a:r>
              <a:rPr lang="en-US" sz="20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Tiwari</a:t>
            </a:r>
          </a:p>
          <a:p>
            <a:pPr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Research</a:t>
            </a:r>
            <a:r>
              <a:rPr lang="en-US" sz="2000" b="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Scholar,</a:t>
            </a:r>
            <a:r>
              <a:rPr lang="en-US" sz="2000" b="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Department</a:t>
            </a:r>
            <a:r>
              <a:rPr lang="en-US" sz="2000" b="0" spc="-2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b="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Chemistry,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P.K.</a:t>
            </a:r>
            <a:r>
              <a:rPr lang="en-US" sz="2000" b="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University,</a:t>
            </a:r>
            <a:r>
              <a:rPr lang="en-US" sz="2000" b="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Shivpuri,</a:t>
            </a:r>
            <a:r>
              <a:rPr lang="en-US" sz="2000" b="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Madhya</a:t>
            </a:r>
            <a:r>
              <a:rPr lang="en-US" sz="2000" b="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Pradesh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Vikas</a:t>
            </a:r>
            <a:r>
              <a:rPr lang="en-US" sz="20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spc="-2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Verma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Faculty</a:t>
            </a:r>
            <a:r>
              <a:rPr lang="en-US" sz="2000" b="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b="0" spc="-4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Science,</a:t>
            </a:r>
            <a:r>
              <a:rPr lang="en-US" sz="2000" b="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P.K.</a:t>
            </a:r>
            <a:r>
              <a:rPr lang="en-US" sz="2000" b="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University,</a:t>
            </a:r>
            <a:r>
              <a:rPr lang="en-US" sz="2000" b="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Shivpuri,</a:t>
            </a:r>
            <a:r>
              <a:rPr lang="en-US" sz="2000" b="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Madhya</a:t>
            </a:r>
            <a:r>
              <a:rPr lang="en-US" sz="2000" b="0" spc="-3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Pradesh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6196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6822EFC-CB8C-B5B5-D2B3-5A6A5639A07D}"/>
              </a:ext>
            </a:extLst>
          </p:cNvPr>
          <p:cNvSpPr txBox="1"/>
          <p:nvPr/>
        </p:nvSpPr>
        <p:spPr>
          <a:xfrm>
            <a:off x="882211" y="1307361"/>
            <a:ext cx="10427576" cy="42432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3810" algn="just">
              <a:lnSpc>
                <a:spcPct val="150000"/>
              </a:lnSpc>
              <a:spcBef>
                <a:spcPts val="385"/>
              </a:spcBef>
              <a:spcAft>
                <a:spcPts val="0"/>
              </a:spcAft>
            </a:pP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Role of</a:t>
            </a:r>
            <a:r>
              <a:rPr lang="en-US" sz="2000" b="0" spc="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kinase inhibitors in various diseases is well established and the discovery of imatinib opens up new paradigms in kinase inhibition. Furthermore, the presence of heterocyclic moiety in a kinase inhibitor seems to be essential now. However, the potential of a single heterocyclic moiety was discussed in a variety of reviews but a focused review considering the potential of different heterocyclic is unavailable. Based on this, we classify</a:t>
            </a:r>
            <a:r>
              <a:rPr lang="en-US" sz="2000" b="0" spc="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prospective</a:t>
            </a:r>
            <a:r>
              <a:rPr lang="en-US" sz="2000" b="0" spc="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kinase</a:t>
            </a:r>
            <a:r>
              <a:rPr lang="en-US" sz="2000" b="0" spc="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inhibitors</a:t>
            </a:r>
            <a:r>
              <a:rPr lang="en-US" sz="2000" b="0" spc="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on the basis of number of heterocyclic moieties present and summarize the prospective kinase inhibitors. Finally, important</a:t>
            </a:r>
            <a:r>
              <a:rPr lang="en-US" sz="2000" b="0" spc="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 points, current challenges and future</a:t>
            </a:r>
            <a:r>
              <a:rPr lang="en-US" sz="2000" b="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prospects of</a:t>
            </a:r>
            <a:r>
              <a:rPr lang="en-US" sz="2000" b="0" spc="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kinase inhibitors are also discussed. 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3810" algn="just">
              <a:lnSpc>
                <a:spcPct val="150000"/>
              </a:lnSpc>
              <a:spcBef>
                <a:spcPts val="385"/>
              </a:spcBef>
              <a:spcAft>
                <a:spcPts val="0"/>
              </a:spcAft>
            </a:pP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Keywords:</a:t>
            </a:r>
            <a:r>
              <a:rPr lang="en-US" sz="2000" b="0" spc="-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Kinase;</a:t>
            </a:r>
            <a:r>
              <a:rPr lang="en-US" sz="2000" b="0" spc="-5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heterocyclic;</a:t>
            </a:r>
            <a:r>
              <a:rPr lang="en-US" sz="2000" b="0" spc="-3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imatinib;</a:t>
            </a:r>
            <a:r>
              <a:rPr lang="en-US" sz="2000" b="0" spc="-4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0" spc="-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inhibitor.</a:t>
            </a:r>
            <a:endParaRPr lang="en-US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CF1BD1-5DD1-2D08-4C78-66975FA83066}"/>
              </a:ext>
            </a:extLst>
          </p:cNvPr>
          <p:cNvSpPr txBox="1"/>
          <p:nvPr/>
        </p:nvSpPr>
        <p:spPr>
          <a:xfrm>
            <a:off x="882211" y="447470"/>
            <a:ext cx="1042757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3810" lvl="0" indent="0" algn="ctr" defTabSz="914400" rtl="0" eaLnBrk="1" fontAlgn="auto" latinLnBrk="0" hangingPunct="1">
              <a:lnSpc>
                <a:spcPct val="100000"/>
              </a:lnSpc>
              <a:spcBef>
                <a:spcPts val="38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ABSTRACT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4126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EA60C-E7AD-42AD-95C7-6A32FE13C3EF}"/>
              </a:ext>
            </a:extLst>
          </p:cNvPr>
          <p:cNvSpPr txBox="1"/>
          <p:nvPr/>
        </p:nvSpPr>
        <p:spPr>
          <a:xfrm>
            <a:off x="0" y="2998113"/>
            <a:ext cx="12192000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3810" lvl="0" indent="0" algn="ctr" defTabSz="914400" rtl="0" eaLnBrk="1" fontAlgn="auto" latinLnBrk="0" hangingPunct="1">
              <a:lnSpc>
                <a:spcPct val="100000"/>
              </a:lnSpc>
              <a:spcBef>
                <a:spcPts val="38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1" i="1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THANK YOU</a:t>
            </a:r>
            <a:endParaRPr kumimoji="0" lang="en-US" sz="5000" b="1" i="1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425904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</TotalTime>
  <Words>170</Words>
  <Application>Microsoft Office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Century Gothic</vt:lpstr>
      <vt:lpstr>Times New Roman</vt:lpstr>
      <vt:lpstr>Wingdings 3</vt:lpstr>
      <vt:lpstr>Wisp</vt:lpstr>
      <vt:lpstr>A FOCUS REVIEW: ROLE OF KINASE INHIBITORS HETEROCYCLIC ANALOGUES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FOCUS REVIEW: ROLE OF KINASE INHIBITORS HETEROCYCLIC ANALOGUES</dc:title>
  <dc:creator>intel</dc:creator>
  <cp:lastModifiedBy>intel</cp:lastModifiedBy>
  <cp:revision>1</cp:revision>
  <dcterms:created xsi:type="dcterms:W3CDTF">2025-01-31T06:20:30Z</dcterms:created>
  <dcterms:modified xsi:type="dcterms:W3CDTF">2025-01-31T06:23:04Z</dcterms:modified>
</cp:coreProperties>
</file>