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7"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9A09AF4-19F1-49E7-A6DB-D74BE9250C64}" type="datetimeFigureOut">
              <a:rPr lang="en-IN" smtClean="0"/>
              <a:t>24-08-2024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3016727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A09AF4-19F1-49E7-A6DB-D74BE9250C64}" type="datetimeFigureOut">
              <a:rPr lang="en-IN" smtClean="0"/>
              <a:t>24-08-2024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1582875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A09AF4-19F1-49E7-A6DB-D74BE9250C64}" type="datetimeFigureOut">
              <a:rPr lang="en-IN" smtClean="0"/>
              <a:t>24-08-2024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3574916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9A09AF4-19F1-49E7-A6DB-D74BE9250C64}" type="datetimeFigureOut">
              <a:rPr lang="en-IN" smtClean="0"/>
              <a:t>24-08-2024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101262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9A09AF4-19F1-49E7-A6DB-D74BE9250C64}" type="datetimeFigureOut">
              <a:rPr lang="en-IN" smtClean="0"/>
              <a:t>24-08-2024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1279918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A09AF4-19F1-49E7-A6DB-D74BE9250C64}" type="datetimeFigureOut">
              <a:rPr lang="en-IN" smtClean="0"/>
              <a:t>24-08-2024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360161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09A09AF4-19F1-49E7-A6DB-D74BE9250C64}" type="datetimeFigureOut">
              <a:rPr lang="en-IN" smtClean="0"/>
              <a:t>24-08-2024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838683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A09AF4-19F1-49E7-A6DB-D74BE9250C64}" type="datetimeFigureOut">
              <a:rPr lang="en-IN" smtClean="0"/>
              <a:t>24-08-2024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1763010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A09AF4-19F1-49E7-A6DB-D74BE9250C64}" type="datetimeFigureOut">
              <a:rPr lang="en-IN" smtClean="0"/>
              <a:t>24-08-2024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323250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A09AF4-19F1-49E7-A6DB-D74BE9250C64}" type="datetimeFigureOut">
              <a:rPr lang="en-IN" smtClean="0"/>
              <a:t>24-08-2024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2694994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A09AF4-19F1-49E7-A6DB-D74BE9250C64}" type="datetimeFigureOut">
              <a:rPr lang="en-IN" smtClean="0"/>
              <a:t>24-08-2024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775679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A09AF4-19F1-49E7-A6DB-D74BE9250C64}" type="datetimeFigureOut">
              <a:rPr lang="en-IN" smtClean="0"/>
              <a:t>24-08-2024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CF6866-602B-421A-A6DA-54F0371D13CA}"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974041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9A09AF4-19F1-49E7-A6DB-D74BE9250C64}" type="datetimeFigureOut">
              <a:rPr lang="en-IN" smtClean="0"/>
              <a:t>24-08-2024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405498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9A09AF4-19F1-49E7-A6DB-D74BE9250C64}" type="datetimeFigureOut">
              <a:rPr lang="en-IN" smtClean="0"/>
              <a:t>24-08-2024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38100721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9A09AF4-19F1-49E7-A6DB-D74BE9250C64}" type="datetimeFigureOut">
              <a:rPr lang="en-IN" smtClean="0"/>
              <a:t>24-08-2024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3304174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A09AF4-19F1-49E7-A6DB-D74BE9250C64}" type="datetimeFigureOut">
              <a:rPr lang="en-IN" smtClean="0"/>
              <a:t>24-08-2024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20773754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A09AF4-19F1-49E7-A6DB-D74BE9250C64}" type="datetimeFigureOut">
              <a:rPr lang="en-IN" smtClean="0"/>
              <a:t>24-08-2024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CF6866-602B-421A-A6DA-54F0371D13CA}" type="slidenum">
              <a:rPr lang="en-IN" smtClean="0"/>
              <a:t>‹#›</a:t>
            </a:fld>
            <a:endParaRPr lang="en-IN"/>
          </a:p>
        </p:txBody>
      </p:sp>
    </p:spTree>
    <p:extLst>
      <p:ext uri="{BB962C8B-B14F-4D97-AF65-F5344CB8AC3E}">
        <p14:creationId xmlns:p14="http://schemas.microsoft.com/office/powerpoint/2010/main" val="2367944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09A09AF4-19F1-49E7-A6DB-D74BE9250C64}" type="datetimeFigureOut">
              <a:rPr lang="en-IN" smtClean="0"/>
              <a:t>24-08-2024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DACF6866-602B-421A-A6DA-54F0371D13CA}" type="slidenum">
              <a:rPr lang="en-IN" smtClean="0"/>
              <a:t>‹#›</a:t>
            </a:fld>
            <a:endParaRPr lang="en-IN"/>
          </a:p>
        </p:txBody>
      </p:sp>
    </p:spTree>
    <p:extLst>
      <p:ext uri="{BB962C8B-B14F-4D97-AF65-F5344CB8AC3E}">
        <p14:creationId xmlns:p14="http://schemas.microsoft.com/office/powerpoint/2010/main" val="3811654689"/>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 id="2147484009" r:id="rId12"/>
    <p:sldLayoutId id="2147484010" r:id="rId13"/>
    <p:sldLayoutId id="2147484011" r:id="rId14"/>
    <p:sldLayoutId id="2147484012" r:id="rId15"/>
    <p:sldLayoutId id="2147484013" r:id="rId16"/>
    <p:sldLayoutId id="2147484014"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09895-A74D-A483-4450-788EB1058553}"/>
              </a:ext>
            </a:extLst>
          </p:cNvPr>
          <p:cNvSpPr>
            <a:spLocks noGrp="1"/>
          </p:cNvSpPr>
          <p:nvPr>
            <p:ph type="ctrTitle"/>
          </p:nvPr>
        </p:nvSpPr>
        <p:spPr>
          <a:xfrm>
            <a:off x="800805" y="1730877"/>
            <a:ext cx="10590389" cy="2262781"/>
          </a:xfrm>
        </p:spPr>
        <p:txBody>
          <a:bodyPr>
            <a:noAutofit/>
          </a:bodyPr>
          <a:lstStyle/>
          <a:p>
            <a:pPr algn="ctr">
              <a:lnSpc>
                <a:spcPct val="150000"/>
              </a:lnSpc>
            </a:pPr>
            <a:r>
              <a:rPr lang="en-IN" sz="4000" b="1" dirty="0">
                <a:effectLst/>
                <a:latin typeface="Times New Roman" panose="02020603050405020304" pitchFamily="18" charset="0"/>
                <a:ea typeface="Calibri" panose="020F0502020204030204" pitchFamily="34" charset="0"/>
                <a:cs typeface="Mangal" panose="02040503050203030202" pitchFamily="18" charset="0"/>
              </a:rPr>
              <a:t>EXPLORING WORKPLACE EMOTIONAL INTELLIGENCE: TECHNICAL INSIGHTS</a:t>
            </a:r>
            <a:endParaRPr lang="en-IN" sz="3200" dirty="0"/>
          </a:p>
        </p:txBody>
      </p:sp>
      <p:sp>
        <p:nvSpPr>
          <p:cNvPr id="3" name="Rectangle 2">
            <a:extLst>
              <a:ext uri="{FF2B5EF4-FFF2-40B4-BE49-F238E27FC236}">
                <a16:creationId xmlns:a16="http://schemas.microsoft.com/office/drawing/2014/main" id="{BC8EC170-9176-48B7-853D-19812CC4E702}"/>
              </a:ext>
            </a:extLst>
          </p:cNvPr>
          <p:cNvSpPr/>
          <p:nvPr/>
        </p:nvSpPr>
        <p:spPr>
          <a:xfrm>
            <a:off x="5186516" y="4876401"/>
            <a:ext cx="6818671" cy="1731051"/>
          </a:xfrm>
          <a:prstGeom prst="rect">
            <a:avLst/>
          </a:prstGeom>
        </p:spPr>
        <p:txBody>
          <a:bodyPr wrap="square">
            <a:spAutoFit/>
          </a:bodyPr>
          <a:lstStyle/>
          <a:p>
            <a:pPr algn="r">
              <a:lnSpc>
                <a:spcPct val="150000"/>
              </a:lnSpc>
              <a:spcAft>
                <a:spcPts val="1000"/>
              </a:spcAft>
            </a:pP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Ms. </a:t>
            </a:r>
            <a:r>
              <a:rPr lang="en-IN" sz="1400" b="1" i="1" dirty="0" err="1">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Janvi</a:t>
            </a: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 </a:t>
            </a:r>
            <a:r>
              <a:rPr lang="en-IN" sz="1400" b="1" i="1" dirty="0" err="1">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Dr.</a:t>
            </a: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 </a:t>
            </a:r>
            <a:r>
              <a:rPr lang="en-IN" sz="1400" b="1" i="1" dirty="0" err="1">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Himani</a:t>
            </a: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 </a:t>
            </a:r>
            <a:r>
              <a:rPr lang="en-IN" sz="1400" b="1" i="1" dirty="0" err="1">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Shonik</a:t>
            </a: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 Mr. Piyush Kumar, Mr. Vishal, </a:t>
            </a:r>
            <a:r>
              <a:rPr lang="en-IN" sz="1400" b="1" i="1" dirty="0" err="1">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Dr.</a:t>
            </a: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 Diwakar Chaudhary</a:t>
            </a:r>
          </a:p>
          <a:p>
            <a:pPr algn="r">
              <a:lnSpc>
                <a:spcPct val="150000"/>
              </a:lnSpc>
              <a:spcAft>
                <a:spcPts val="1000"/>
              </a:spcAft>
            </a:pP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Assistant Professor, </a:t>
            </a:r>
          </a:p>
          <a:p>
            <a:pPr algn="r">
              <a:lnSpc>
                <a:spcPct val="150000"/>
              </a:lnSpc>
              <a:spcAft>
                <a:spcPts val="1000"/>
              </a:spcAft>
            </a:pPr>
            <a:r>
              <a:rPr lang="en-IN" sz="1400" b="1" i="1" dirty="0" err="1">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Mangalmay</a:t>
            </a: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 Institute of Management &amp; Technology, </a:t>
            </a:r>
          </a:p>
          <a:p>
            <a:pPr algn="r">
              <a:lnSpc>
                <a:spcPct val="150000"/>
              </a:lnSpc>
              <a:spcAft>
                <a:spcPts val="1000"/>
              </a:spcAft>
            </a:pP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Gautam </a:t>
            </a:r>
            <a:r>
              <a:rPr lang="en-IN" sz="1400" b="1" i="1" dirty="0" err="1">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Buddh</a:t>
            </a:r>
            <a:r>
              <a:rPr lang="en-IN" sz="1400" b="1" i="1" dirty="0">
                <a:solidFill>
                  <a:srgbClr val="0E101A"/>
                </a:solidFill>
                <a:latin typeface="Times New Roman" panose="02020603050405020304" pitchFamily="18" charset="0"/>
                <a:ea typeface="Times New Roman" panose="02020603050405020304" pitchFamily="18" charset="0"/>
                <a:cs typeface="Times New Roman" panose="02020603050405020304" pitchFamily="18" charset="0"/>
              </a:rPr>
              <a:t> Nagar, India</a:t>
            </a:r>
            <a:endParaRPr lang="en-IN" sz="1400" b="1" i="1" dirty="0">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310933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1A0D24-BF38-DE9C-FB4C-022CB5BDE40B}"/>
              </a:ext>
            </a:extLst>
          </p:cNvPr>
          <p:cNvSpPr txBox="1"/>
          <p:nvPr/>
        </p:nvSpPr>
        <p:spPr>
          <a:xfrm>
            <a:off x="527153" y="130724"/>
            <a:ext cx="11377535" cy="905056"/>
          </a:xfrm>
          <a:prstGeom prst="rect">
            <a:avLst/>
          </a:prstGeom>
          <a:noFill/>
        </p:spPr>
        <p:txBody>
          <a:bodyPr wrap="square">
            <a:spAutoFit/>
          </a:bodyPr>
          <a:lstStyle/>
          <a:p>
            <a:pPr algn="ctr">
              <a:lnSpc>
                <a:spcPct val="150000"/>
              </a:lnSpc>
              <a:spcBef>
                <a:spcPts val="2400"/>
              </a:spcBef>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INTRODUCTION</a:t>
            </a:r>
          </a:p>
        </p:txBody>
      </p:sp>
      <p:sp>
        <p:nvSpPr>
          <p:cNvPr id="5" name="TextBox 4">
            <a:extLst>
              <a:ext uri="{FF2B5EF4-FFF2-40B4-BE49-F238E27FC236}">
                <a16:creationId xmlns:a16="http://schemas.microsoft.com/office/drawing/2014/main" id="{BE5CF762-6533-87AB-ABFF-90A6BAB32764}"/>
              </a:ext>
            </a:extLst>
          </p:cNvPr>
          <p:cNvSpPr txBox="1"/>
          <p:nvPr/>
        </p:nvSpPr>
        <p:spPr>
          <a:xfrm>
            <a:off x="287312" y="1035780"/>
            <a:ext cx="11377535" cy="544809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Regarding enhancing organisational performance and understanding dynamics in the workplace, emotional intelligence (EI) has grown to be a very important issue.</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Emotional intelligence—that is, the capacity to recognise, comprehend, and manage one's own emotions as well as be sensitive to the emotions of others—defines much of the effect interpersonal contacts in the workplace have on Emotional intelligence (EI) is mostly responsible for both personal and team performance; it has become more and more important as businesses realise the need of soft skills alongside technical ability.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Beyond its clear influence on personal satisfaction, emotional intelligence affects the success or failure of any given company in a variety of ways. Higher test of emotional intelligence scores translate into a leg up for handling pressure, problem-solving, and clear communication. </a:t>
            </a:r>
            <a:endParaRPr lang="en-IN"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Businesses that make investments in the emotional intelligence of their workers not only become more effective generally but also help to create a team capable of gracefully and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poisely</a:t>
            </a:r>
            <a:r>
              <a:rPr lang="en-IN" sz="1800" dirty="0">
                <a:effectLst/>
                <a:latin typeface="Times New Roman" panose="02020603050405020304" pitchFamily="18" charset="0"/>
                <a:ea typeface="Calibri" panose="020F0502020204030204" pitchFamily="34" charset="0"/>
                <a:cs typeface="Mangal" panose="02040503050203030202" pitchFamily="18" charset="0"/>
              </a:rPr>
              <a:t> managing challenges.</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The significant value of emotional intelligence in the workplace is underlined even more by the radical changes in the nature of employment throughout the last few years. </a:t>
            </a:r>
            <a:endParaRPr lang="en-IN" dirty="0"/>
          </a:p>
        </p:txBody>
      </p:sp>
    </p:spTree>
    <p:extLst>
      <p:ext uri="{BB962C8B-B14F-4D97-AF65-F5344CB8AC3E}">
        <p14:creationId xmlns:p14="http://schemas.microsoft.com/office/powerpoint/2010/main" val="824650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6D3EDB-7679-087D-1E27-0CA045F6DA2A}"/>
              </a:ext>
            </a:extLst>
          </p:cNvPr>
          <p:cNvSpPr txBox="1"/>
          <p:nvPr/>
        </p:nvSpPr>
        <p:spPr>
          <a:xfrm>
            <a:off x="509666" y="1161991"/>
            <a:ext cx="11527436" cy="905056"/>
          </a:xfrm>
          <a:prstGeom prst="rect">
            <a:avLst/>
          </a:prstGeom>
          <a:noFill/>
        </p:spPr>
        <p:txBody>
          <a:bodyPr wrap="square">
            <a:spAutoFit/>
          </a:bodyPr>
          <a:lstStyle/>
          <a:p>
            <a:pPr algn="ctr">
              <a:lnSpc>
                <a:spcPct val="150000"/>
              </a:lnSpc>
              <a:spcBef>
                <a:spcPts val="2400"/>
              </a:spcBef>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OBJECTIVE OF THE STUDY</a:t>
            </a:r>
          </a:p>
        </p:txBody>
      </p:sp>
      <p:sp>
        <p:nvSpPr>
          <p:cNvPr id="5" name="TextBox 4">
            <a:extLst>
              <a:ext uri="{FF2B5EF4-FFF2-40B4-BE49-F238E27FC236}">
                <a16:creationId xmlns:a16="http://schemas.microsoft.com/office/drawing/2014/main" id="{63D34C5B-B25F-0E30-F86E-5FD04705252D}"/>
              </a:ext>
            </a:extLst>
          </p:cNvPr>
          <p:cNvSpPr txBox="1"/>
          <p:nvPr/>
        </p:nvSpPr>
        <p:spPr>
          <a:xfrm>
            <a:off x="564629" y="2161217"/>
            <a:ext cx="11062741" cy="2535566"/>
          </a:xfrm>
          <a:prstGeom prst="rect">
            <a:avLst/>
          </a:prstGeom>
          <a:noFill/>
        </p:spPr>
        <p:txBody>
          <a:bodyPr wrap="square">
            <a:spAutoFit/>
          </a:bodyPr>
          <a:lstStyle/>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Studies of EQ in the workplace seek to achieve the following:</a:t>
            </a: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To ascertain how EQ affects output in many kinds of companies.</a:t>
            </a: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More especially, we want to know how EQ influences team communication and cooperation.</a:t>
            </a: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The aim is to ascertain how EQ influences team and employee conflict resolution.</a:t>
            </a:r>
          </a:p>
          <a:p>
            <a:pPr marL="342900" lvl="0" indent="-342900" algn="just">
              <a:lnSpc>
                <a:spcPct val="150000"/>
              </a:lnSpc>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To look examine how emotional intelligence relates to the effectiveness of many leadership approaches in motivating groups.</a:t>
            </a:r>
          </a:p>
        </p:txBody>
      </p:sp>
    </p:spTree>
    <p:extLst>
      <p:ext uri="{BB962C8B-B14F-4D97-AF65-F5344CB8AC3E}">
        <p14:creationId xmlns:p14="http://schemas.microsoft.com/office/powerpoint/2010/main" val="2926064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049FCC0-58B7-AC7B-0FFA-819045CB0ED7}"/>
              </a:ext>
            </a:extLst>
          </p:cNvPr>
          <p:cNvSpPr txBox="1"/>
          <p:nvPr/>
        </p:nvSpPr>
        <p:spPr>
          <a:xfrm>
            <a:off x="674558" y="220667"/>
            <a:ext cx="11227633" cy="905056"/>
          </a:xfrm>
          <a:prstGeom prst="rect">
            <a:avLst/>
          </a:prstGeom>
          <a:noFill/>
        </p:spPr>
        <p:txBody>
          <a:bodyPr wrap="square">
            <a:spAutoFit/>
          </a:bodyPr>
          <a:lstStyle/>
          <a:p>
            <a:pPr algn="ctr">
              <a:lnSpc>
                <a:spcPct val="150000"/>
              </a:lnSpc>
              <a:spcBef>
                <a:spcPts val="2400"/>
              </a:spcBef>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LITERATURE REVIEW</a:t>
            </a:r>
          </a:p>
        </p:txBody>
      </p:sp>
      <p:sp>
        <p:nvSpPr>
          <p:cNvPr id="5" name="TextBox 4">
            <a:extLst>
              <a:ext uri="{FF2B5EF4-FFF2-40B4-BE49-F238E27FC236}">
                <a16:creationId xmlns:a16="http://schemas.microsoft.com/office/drawing/2014/main" id="{A0589776-83D9-AA61-2CCC-C06DAE47355B}"/>
              </a:ext>
            </a:extLst>
          </p:cNvPr>
          <p:cNvSpPr txBox="1"/>
          <p:nvPr/>
        </p:nvSpPr>
        <p:spPr>
          <a:xfrm>
            <a:off x="494675" y="1125723"/>
            <a:ext cx="11407516" cy="544809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Organisational behaviour research has focused considerably on the value of emotional intelligence (EI) in the workplace. Emotional intelligence, according to Goleman (1995), is a collection of qualities that enable one to properly interact with others including self-awareness, motivation, self-regulation, empathy, and social skills.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Studies on EQ's relationship with work performance abound and demonstrate that it is favourable. For instance,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Carmeli</a:t>
            </a:r>
            <a:r>
              <a:rPr lang="en-IN" sz="1800" dirty="0">
                <a:effectLst/>
                <a:latin typeface="Times New Roman" panose="02020603050405020304" pitchFamily="18" charset="0"/>
                <a:ea typeface="Calibri" panose="020F0502020204030204" pitchFamily="34" charset="0"/>
                <a:cs typeface="Mangal" panose="02040503050203030202" pitchFamily="18" charset="0"/>
              </a:rPr>
              <a:t> (2003) discovered a positive link between emotional intelligence and personal performance, implying that employees with great degrees of emotional competency excel in their employment. </a:t>
            </a:r>
            <a:endParaRPr lang="en-IN"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In the realm of leadership, emotional intelligence has also been the focus of considerable study. Research by Boyatzis and Goleman (2001) shows that employees are more committed in the success of the organisation when its CEOs have strong emotional intelligence.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Teams with emotionally intelligent leaders had more cohesive work environments, according to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Zaccaro</a:t>
            </a:r>
            <a:r>
              <a:rPr lang="en-IN" sz="1800" dirty="0">
                <a:effectLst/>
                <a:latin typeface="Times New Roman" panose="02020603050405020304" pitchFamily="18" charset="0"/>
                <a:ea typeface="Calibri" panose="020F0502020204030204" pitchFamily="34" charset="0"/>
                <a:cs typeface="Mangal" panose="02040503050203030202" pitchFamily="18" charset="0"/>
              </a:rPr>
              <a:t>, Kemp, and Bader (2018), who supported this point of view as their leaders helped members address issues more successfully. Research by Lopes et al. (2006) shows that emotionally intelligent leaders improve the performance of their staff and contribute to creating a more pleasant workplace.</a:t>
            </a:r>
            <a:endParaRPr lang="en-IN" dirty="0"/>
          </a:p>
        </p:txBody>
      </p:sp>
    </p:spTree>
    <p:extLst>
      <p:ext uri="{BB962C8B-B14F-4D97-AF65-F5344CB8AC3E}">
        <p14:creationId xmlns:p14="http://schemas.microsoft.com/office/powerpoint/2010/main" val="1540524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82D58CC-1F12-E7A7-2A11-E764E3000613}"/>
              </a:ext>
            </a:extLst>
          </p:cNvPr>
          <p:cNvSpPr txBox="1"/>
          <p:nvPr/>
        </p:nvSpPr>
        <p:spPr>
          <a:xfrm>
            <a:off x="414727" y="640392"/>
            <a:ext cx="11362545" cy="905056"/>
          </a:xfrm>
          <a:prstGeom prst="rect">
            <a:avLst/>
          </a:prstGeom>
          <a:noFill/>
        </p:spPr>
        <p:txBody>
          <a:bodyPr wrap="square">
            <a:spAutoFit/>
          </a:bodyPr>
          <a:lstStyle/>
          <a:p>
            <a:pPr algn="ctr">
              <a:lnSpc>
                <a:spcPct val="150000"/>
              </a:lnSpc>
              <a:spcBef>
                <a:spcPts val="2400"/>
              </a:spcBef>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RESEARCH METHODLOGY</a:t>
            </a:r>
          </a:p>
        </p:txBody>
      </p:sp>
      <p:sp>
        <p:nvSpPr>
          <p:cNvPr id="10" name="TextBox 9">
            <a:extLst>
              <a:ext uri="{FF2B5EF4-FFF2-40B4-BE49-F238E27FC236}">
                <a16:creationId xmlns:a16="http://schemas.microsoft.com/office/drawing/2014/main" id="{29ABD4E1-1877-615C-8B8F-71D6927FC158}"/>
              </a:ext>
            </a:extLst>
          </p:cNvPr>
          <p:cNvSpPr txBox="1"/>
          <p:nvPr/>
        </p:nvSpPr>
        <p:spPr>
          <a:xfrm>
            <a:off x="614598" y="1673746"/>
            <a:ext cx="11162674" cy="4264244"/>
          </a:xfrm>
          <a:prstGeom prst="rect">
            <a:avLst/>
          </a:prstGeom>
          <a:noFill/>
        </p:spPr>
        <p:txBody>
          <a:bodyPr wrap="square">
            <a:spAutoFit/>
          </a:bodyPr>
          <a:lstStyle/>
          <a:p>
            <a:pPr marL="285750" lvl="0" indent="-285750" algn="just">
              <a:lnSpc>
                <a:spcPct val="150000"/>
              </a:lnSpc>
              <a:spcAft>
                <a:spcPts val="1000"/>
              </a:spcAft>
              <a:buSzPct val="100000"/>
              <a:buFont typeface="Arial" panose="020B0604020202020204" pitchFamily="34" charset="0"/>
              <a:buChar char="•"/>
              <a:tabLst>
                <a:tab pos="457200" algn="l"/>
              </a:tabLst>
            </a:pPr>
            <a:r>
              <a:rPr lang="en-IN" dirty="0">
                <a:effectLst/>
                <a:latin typeface="Times New Roman" panose="02020603050405020304" pitchFamily="18" charset="0"/>
                <a:ea typeface="Calibri" panose="020F0502020204030204" pitchFamily="34" charset="0"/>
                <a:cs typeface="Mangal" panose="02040503050203030202" pitchFamily="18" charset="0"/>
              </a:rPr>
              <a:t>Combines quantitative and qualitative techniques to study emotional intelligence in the workplace</a:t>
            </a:r>
            <a:r>
              <a:rPr lang="en-IN" dirty="0">
                <a:latin typeface="Times New Roman" panose="02020603050405020304" pitchFamily="18" charset="0"/>
                <a:ea typeface="Calibri" panose="020F0502020204030204" pitchFamily="34" charset="0"/>
                <a:cs typeface="Mangal" panose="02040503050203030202" pitchFamily="18" charset="0"/>
              </a:rPr>
              <a:t>. </a:t>
            </a:r>
          </a:p>
          <a:p>
            <a:pPr marL="285750" lvl="0" indent="-285750" algn="just">
              <a:lnSpc>
                <a:spcPct val="150000"/>
              </a:lnSpc>
              <a:spcAft>
                <a:spcPts val="1000"/>
              </a:spcAft>
              <a:buSzPct val="100000"/>
              <a:buFont typeface="Arial" panose="020B0604020202020204" pitchFamily="34" charset="0"/>
              <a:buChar char="•"/>
              <a:tabLst>
                <a:tab pos="457200" algn="l"/>
              </a:tabLst>
            </a:pPr>
            <a:r>
              <a:rPr lang="en-IN" dirty="0">
                <a:effectLst/>
                <a:latin typeface="Times New Roman" panose="02020603050405020304" pitchFamily="18" charset="0"/>
                <a:ea typeface="Calibri" panose="020F0502020204030204" pitchFamily="34" charset="0"/>
                <a:cs typeface="Mangal" panose="02040503050203030202" pitchFamily="18" charset="0"/>
              </a:rPr>
              <a:t>Standardized tests (MSCEIT, EQ-</a:t>
            </a:r>
            <a:r>
              <a:rPr lang="en-IN" dirty="0" err="1">
                <a:effectLst/>
                <a:latin typeface="Times New Roman" panose="02020603050405020304" pitchFamily="18" charset="0"/>
                <a:ea typeface="Calibri" panose="020F0502020204030204" pitchFamily="34" charset="0"/>
                <a:cs typeface="Mangal" panose="02040503050203030202" pitchFamily="18" charset="0"/>
              </a:rPr>
              <a:t>i</a:t>
            </a:r>
            <a:r>
              <a:rPr lang="en-IN" dirty="0">
                <a:effectLst/>
                <a:latin typeface="Times New Roman" panose="02020603050405020304" pitchFamily="18" charset="0"/>
                <a:ea typeface="Calibri" panose="020F0502020204030204" pitchFamily="34" charset="0"/>
                <a:cs typeface="Mangal" panose="02040503050203030202" pitchFamily="18" charset="0"/>
              </a:rPr>
              <a:t>) and surveys on job satisfaction, performance, collaboration, and leadership.</a:t>
            </a:r>
          </a:p>
          <a:p>
            <a:pPr marL="285750" lvl="0" indent="-285750" algn="just">
              <a:lnSpc>
                <a:spcPct val="150000"/>
              </a:lnSpc>
              <a:spcAft>
                <a:spcPts val="1000"/>
              </a:spcAft>
              <a:buSzPct val="100000"/>
              <a:buFont typeface="Arial" panose="020B0604020202020204" pitchFamily="34" charset="0"/>
              <a:buChar char="•"/>
              <a:tabLst>
                <a:tab pos="457200" algn="l"/>
              </a:tabLst>
            </a:pPr>
            <a:r>
              <a:rPr lang="en-IN" dirty="0">
                <a:effectLst/>
                <a:latin typeface="Times New Roman" panose="02020603050405020304" pitchFamily="18" charset="0"/>
                <a:ea typeface="Calibri" panose="020F0502020204030204" pitchFamily="34" charset="0"/>
                <a:cs typeface="Mangal" panose="02040503050203030202" pitchFamily="18" charset="0"/>
              </a:rPr>
              <a:t>Statistical analysis (regression, correlation) of emotional intelligence and workplace outcomes.</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marL="285750" lvl="0" indent="-285750" algn="just">
              <a:lnSpc>
                <a:spcPct val="150000"/>
              </a:lnSpc>
              <a:spcAft>
                <a:spcPts val="1000"/>
              </a:spcAft>
              <a:buSzPct val="100000"/>
              <a:buFont typeface="Arial" panose="020B0604020202020204" pitchFamily="34" charset="0"/>
              <a:buChar char="•"/>
              <a:tabLst>
                <a:tab pos="457200" algn="l"/>
              </a:tabLst>
            </a:pPr>
            <a:r>
              <a:rPr lang="en-IN" dirty="0">
                <a:effectLst/>
                <a:latin typeface="Times New Roman" panose="02020603050405020304" pitchFamily="18" charset="0"/>
                <a:ea typeface="Calibri" panose="020F0502020204030204" pitchFamily="34" charset="0"/>
                <a:cs typeface="Mangal" panose="02040503050203030202" pitchFamily="18" charset="0"/>
              </a:rPr>
              <a:t>Semi-structured interviews with employees to explore emotional intelligence’s impact.</a:t>
            </a:r>
          </a:p>
          <a:p>
            <a:pPr marL="285750" lvl="0" indent="-285750" algn="just">
              <a:lnSpc>
                <a:spcPct val="150000"/>
              </a:lnSpc>
              <a:spcAft>
                <a:spcPts val="1000"/>
              </a:spcAft>
              <a:buSzPct val="100000"/>
              <a:buFont typeface="Arial" panose="020B0604020202020204" pitchFamily="34" charset="0"/>
              <a:buChar char="•"/>
              <a:tabLst>
                <a:tab pos="457200" algn="l"/>
              </a:tabLst>
            </a:pPr>
            <a:r>
              <a:rPr lang="en-IN" dirty="0">
                <a:effectLst/>
                <a:latin typeface="Times New Roman" panose="02020603050405020304" pitchFamily="18" charset="0"/>
                <a:ea typeface="Calibri" panose="020F0502020204030204" pitchFamily="34" charset="0"/>
                <a:cs typeface="Mangal" panose="02040503050203030202" pitchFamily="18" charset="0"/>
              </a:rPr>
              <a:t>Thematic analysis to interpret interview data and identify trends.</a:t>
            </a:r>
          </a:p>
          <a:p>
            <a:pPr marL="285750" lvl="0" indent="-285750" algn="just">
              <a:lnSpc>
                <a:spcPct val="150000"/>
              </a:lnSpc>
              <a:spcAft>
                <a:spcPts val="1000"/>
              </a:spcAft>
              <a:buSzPct val="100000"/>
              <a:buFont typeface="Arial" panose="020B0604020202020204" pitchFamily="34" charset="0"/>
              <a:buChar char="•"/>
              <a:tabLst>
                <a:tab pos="457200" algn="l"/>
              </a:tabLst>
            </a:pPr>
            <a:r>
              <a:rPr lang="en-IN" dirty="0">
                <a:effectLst/>
                <a:latin typeface="Times New Roman" panose="02020603050405020304" pitchFamily="18" charset="0"/>
                <a:ea typeface="Calibri" panose="020F0502020204030204" pitchFamily="34" charset="0"/>
                <a:cs typeface="Mangal" panose="02040503050203030202" pitchFamily="18" charset="0"/>
              </a:rPr>
              <a:t>Focus groups to discuss emotional intelligence’s role in team dynamics and corporate culture.</a:t>
            </a:r>
          </a:p>
          <a:p>
            <a:pPr marL="285750" lvl="0" indent="-285750" algn="just">
              <a:lnSpc>
                <a:spcPct val="150000"/>
              </a:lnSpc>
              <a:spcAft>
                <a:spcPts val="1000"/>
              </a:spcAft>
              <a:buSzPct val="100000"/>
              <a:buFont typeface="Arial" panose="020B0604020202020204" pitchFamily="34" charset="0"/>
              <a:buChar char="•"/>
              <a:tabLst>
                <a:tab pos="457200" algn="l"/>
              </a:tabLst>
            </a:pPr>
            <a:r>
              <a:rPr lang="en-IN" dirty="0">
                <a:effectLst/>
                <a:latin typeface="Times New Roman" panose="02020603050405020304" pitchFamily="18" charset="0"/>
                <a:ea typeface="Calibri" panose="020F0502020204030204" pitchFamily="34" charset="0"/>
                <a:cs typeface="Times New Roman" panose="02020603050405020304" pitchFamily="18" charset="0"/>
              </a:rPr>
              <a:t>Tests and refines research tools for validity and reliability.</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marL="285750" lvl="0" indent="-285750" algn="just">
              <a:lnSpc>
                <a:spcPct val="150000"/>
              </a:lnSpc>
              <a:spcAft>
                <a:spcPts val="1000"/>
              </a:spcAft>
              <a:buSzPct val="100000"/>
              <a:buFont typeface="Arial" panose="020B0604020202020204" pitchFamily="34" charset="0"/>
              <a:buChar char="•"/>
              <a:tabLst>
                <a:tab pos="457200" algn="l"/>
              </a:tabLst>
            </a:pPr>
            <a:r>
              <a:rPr lang="en-IN" dirty="0">
                <a:effectLst/>
                <a:latin typeface="Times New Roman" panose="02020603050405020304" pitchFamily="18" charset="0"/>
                <a:ea typeface="Calibri" panose="020F0502020204030204" pitchFamily="34" charset="0"/>
                <a:cs typeface="Times New Roman" panose="02020603050405020304" pitchFamily="18" charset="0"/>
              </a:rPr>
              <a:t>Ensures informed consent, anonymity, and clear research objectives.</a:t>
            </a:r>
            <a:endParaRPr lang="en-IN"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25708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EB46267-61CE-70A6-F79E-FBF2F1AEDBE6}"/>
              </a:ext>
            </a:extLst>
          </p:cNvPr>
          <p:cNvSpPr txBox="1"/>
          <p:nvPr/>
        </p:nvSpPr>
        <p:spPr>
          <a:xfrm>
            <a:off x="257330" y="330004"/>
            <a:ext cx="11677338" cy="905056"/>
          </a:xfrm>
          <a:prstGeom prst="rect">
            <a:avLst/>
          </a:prstGeom>
          <a:noFill/>
        </p:spPr>
        <p:txBody>
          <a:bodyPr wrap="square">
            <a:spAutoFit/>
          </a:bodyPr>
          <a:lstStyle/>
          <a:p>
            <a:pPr algn="ctr">
              <a:lnSpc>
                <a:spcPct val="150000"/>
              </a:lnSpc>
              <a:spcBef>
                <a:spcPts val="2400"/>
              </a:spcBef>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DATA ANALYSIS</a:t>
            </a:r>
          </a:p>
        </p:txBody>
      </p:sp>
      <p:sp>
        <p:nvSpPr>
          <p:cNvPr id="5" name="TextBox 4">
            <a:extLst>
              <a:ext uri="{FF2B5EF4-FFF2-40B4-BE49-F238E27FC236}">
                <a16:creationId xmlns:a16="http://schemas.microsoft.com/office/drawing/2014/main" id="{1E4B781D-50E1-0A22-0C3D-ED835998E945}"/>
              </a:ext>
            </a:extLst>
          </p:cNvPr>
          <p:cNvSpPr txBox="1"/>
          <p:nvPr/>
        </p:nvSpPr>
        <p:spPr>
          <a:xfrm>
            <a:off x="128746" y="1227047"/>
            <a:ext cx="6743075" cy="703911"/>
          </a:xfrm>
          <a:prstGeom prst="rect">
            <a:avLst/>
          </a:prstGeom>
          <a:noFill/>
        </p:spPr>
        <p:txBody>
          <a:bodyPr wrap="square">
            <a:spAutoFit/>
          </a:bodyPr>
          <a:lstStyle/>
          <a:p>
            <a:pPr algn="ctr">
              <a:lnSpc>
                <a:spcPct val="115000"/>
              </a:lnSpc>
              <a:spcAft>
                <a:spcPts val="10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Table 1: Emotional Intelligence Scores and Job Performance Ratings</a:t>
            </a:r>
            <a:endParaRPr lang="en-IN" sz="1800" dirty="0">
              <a:effectLst/>
              <a:latin typeface="Times New Roman" panose="02020603050405020304" pitchFamily="18"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id="{69DAC567-281B-83FB-B1AB-B701DFD68584}"/>
              </a:ext>
            </a:extLst>
          </p:cNvPr>
          <p:cNvGraphicFramePr>
            <a:graphicFrameLocks noGrp="1"/>
          </p:cNvGraphicFramePr>
          <p:nvPr>
            <p:extLst>
              <p:ext uri="{D42A27DB-BD31-4B8C-83A1-F6EECF244321}">
                <p14:modId xmlns:p14="http://schemas.microsoft.com/office/powerpoint/2010/main" val="1184205567"/>
              </p:ext>
            </p:extLst>
          </p:nvPr>
        </p:nvGraphicFramePr>
        <p:xfrm>
          <a:off x="871926" y="2005377"/>
          <a:ext cx="4571432" cy="3091793"/>
        </p:xfrm>
        <a:graphic>
          <a:graphicData uri="http://schemas.openxmlformats.org/drawingml/2006/table">
            <a:tbl>
              <a:tblPr firstRow="1" firstCol="1" bandRow="1">
                <a:tableStyleId>{5C22544A-7EE6-4342-B048-85BDC9FD1C3A}</a:tableStyleId>
              </a:tblPr>
              <a:tblGrid>
                <a:gridCol w="1647922">
                  <a:extLst>
                    <a:ext uri="{9D8B030D-6E8A-4147-A177-3AD203B41FA5}">
                      <a16:colId xmlns:a16="http://schemas.microsoft.com/office/drawing/2014/main" val="1871814864"/>
                    </a:ext>
                  </a:extLst>
                </a:gridCol>
                <a:gridCol w="1461755">
                  <a:extLst>
                    <a:ext uri="{9D8B030D-6E8A-4147-A177-3AD203B41FA5}">
                      <a16:colId xmlns:a16="http://schemas.microsoft.com/office/drawing/2014/main" val="3493751605"/>
                    </a:ext>
                  </a:extLst>
                </a:gridCol>
                <a:gridCol w="1461755">
                  <a:extLst>
                    <a:ext uri="{9D8B030D-6E8A-4147-A177-3AD203B41FA5}">
                      <a16:colId xmlns:a16="http://schemas.microsoft.com/office/drawing/2014/main" val="3509747888"/>
                    </a:ext>
                  </a:extLst>
                </a:gridCol>
              </a:tblGrid>
              <a:tr h="1222983">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Employee ID</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Emotional Intelligence Score</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dirty="0">
                          <a:effectLst/>
                          <a:latin typeface="Times New Roman" panose="02020603050405020304" pitchFamily="18" charset="0"/>
                          <a:cs typeface="Times New Roman" panose="02020603050405020304" pitchFamily="18" charset="0"/>
                        </a:rPr>
                        <a:t>Job Performance Rating</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5215299"/>
                  </a:ext>
                </a:extLst>
              </a:tr>
              <a:tr h="373762">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1</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dirty="0">
                          <a:effectLst/>
                          <a:latin typeface="Times New Roman" panose="02020603050405020304" pitchFamily="18" charset="0"/>
                          <a:cs typeface="Times New Roman" panose="02020603050405020304" pitchFamily="18" charset="0"/>
                        </a:rPr>
                        <a:t>85</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4.5</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93916404"/>
                  </a:ext>
                </a:extLst>
              </a:tr>
              <a:tr h="373762">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2</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dirty="0">
                          <a:effectLst/>
                          <a:latin typeface="Times New Roman" panose="02020603050405020304" pitchFamily="18" charset="0"/>
                          <a:cs typeface="Times New Roman" panose="02020603050405020304" pitchFamily="18" charset="0"/>
                        </a:rPr>
                        <a:t>72</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3.8</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50742878"/>
                  </a:ext>
                </a:extLst>
              </a:tr>
              <a:tr h="373762">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3</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90</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4.8</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5865423"/>
                  </a:ext>
                </a:extLst>
              </a:tr>
              <a:tr h="373762">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4</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65</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3</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67526775"/>
                  </a:ext>
                </a:extLst>
              </a:tr>
              <a:tr h="373762">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5</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78</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dirty="0">
                          <a:effectLst/>
                          <a:latin typeface="Times New Roman" panose="02020603050405020304" pitchFamily="18" charset="0"/>
                          <a:cs typeface="Times New Roman" panose="02020603050405020304" pitchFamily="18" charset="0"/>
                        </a:rPr>
                        <a:t>4</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27191163"/>
                  </a:ext>
                </a:extLst>
              </a:tr>
            </a:tbl>
          </a:graphicData>
        </a:graphic>
      </p:graphicFrame>
      <p:pic>
        <p:nvPicPr>
          <p:cNvPr id="8" name="Picture 7">
            <a:extLst>
              <a:ext uri="{FF2B5EF4-FFF2-40B4-BE49-F238E27FC236}">
                <a16:creationId xmlns:a16="http://schemas.microsoft.com/office/drawing/2014/main" id="{FFCB194E-D7F6-5E5C-D0FE-AA1571FEC83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48641" y="2027264"/>
            <a:ext cx="4966625" cy="3069907"/>
          </a:xfrm>
          <a:prstGeom prst="rect">
            <a:avLst/>
          </a:prstGeom>
          <a:noFill/>
          <a:ln>
            <a:solidFill>
              <a:schemeClr val="tx1"/>
            </a:solidFill>
          </a:ln>
        </p:spPr>
      </p:pic>
      <p:sp>
        <p:nvSpPr>
          <p:cNvPr id="10" name="TextBox 9">
            <a:extLst>
              <a:ext uri="{FF2B5EF4-FFF2-40B4-BE49-F238E27FC236}">
                <a16:creationId xmlns:a16="http://schemas.microsoft.com/office/drawing/2014/main" id="{236D71D7-7FDB-21E3-78FA-155F5F7DCA98}"/>
              </a:ext>
            </a:extLst>
          </p:cNvPr>
          <p:cNvSpPr txBox="1"/>
          <p:nvPr/>
        </p:nvSpPr>
        <p:spPr>
          <a:xfrm>
            <a:off x="476733" y="5562289"/>
            <a:ext cx="11238534" cy="873572"/>
          </a:xfrm>
          <a:prstGeom prst="rect">
            <a:avLst/>
          </a:prstGeom>
          <a:noFill/>
        </p:spPr>
        <p:txBody>
          <a:bodyPr wrap="square">
            <a:spAutoFit/>
          </a:bodyPr>
          <a:lstStyle/>
          <a:p>
            <a:pPr algn="just">
              <a:lnSpc>
                <a:spcPct val="150000"/>
              </a:lnSpc>
              <a:spcAft>
                <a:spcPts val="100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The data indicates a positive correlation between emotional intelligence scores and job performance ratings. The table illustrates that employees with higher emotional intelligence scores tend to receive higher job performance ratings. </a:t>
            </a:r>
          </a:p>
        </p:txBody>
      </p:sp>
    </p:spTree>
    <p:extLst>
      <p:ext uri="{BB962C8B-B14F-4D97-AF65-F5344CB8AC3E}">
        <p14:creationId xmlns:p14="http://schemas.microsoft.com/office/powerpoint/2010/main" val="391365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9BA302-4023-31E8-ED37-FF4D57A6D972}"/>
              </a:ext>
            </a:extLst>
          </p:cNvPr>
          <p:cNvSpPr txBox="1"/>
          <p:nvPr/>
        </p:nvSpPr>
        <p:spPr>
          <a:xfrm>
            <a:off x="110837" y="332510"/>
            <a:ext cx="11554690" cy="385362"/>
          </a:xfrm>
          <a:prstGeom prst="rect">
            <a:avLst/>
          </a:prstGeom>
          <a:noFill/>
        </p:spPr>
        <p:txBody>
          <a:bodyPr wrap="square">
            <a:spAutoFit/>
          </a:bodyPr>
          <a:lstStyle/>
          <a:p>
            <a:pPr algn="just">
              <a:lnSpc>
                <a:spcPct val="115000"/>
              </a:lnSpc>
              <a:spcAft>
                <a:spcPts val="100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The data suggests a strong relationship between emotional intelligence and team collaboration ratings.</a:t>
            </a:r>
          </a:p>
        </p:txBody>
      </p:sp>
      <p:sp>
        <p:nvSpPr>
          <p:cNvPr id="5" name="TextBox 4">
            <a:extLst>
              <a:ext uri="{FF2B5EF4-FFF2-40B4-BE49-F238E27FC236}">
                <a16:creationId xmlns:a16="http://schemas.microsoft.com/office/drawing/2014/main" id="{190914B0-CF6D-4BBB-56FE-9348DD953913}"/>
              </a:ext>
            </a:extLst>
          </p:cNvPr>
          <p:cNvSpPr txBox="1"/>
          <p:nvPr/>
        </p:nvSpPr>
        <p:spPr>
          <a:xfrm>
            <a:off x="0" y="803521"/>
            <a:ext cx="7079225" cy="458074"/>
          </a:xfrm>
          <a:prstGeom prst="rect">
            <a:avLst/>
          </a:prstGeom>
          <a:noFill/>
        </p:spPr>
        <p:txBody>
          <a:bodyPr wrap="square">
            <a:spAutoFit/>
          </a:bodyPr>
          <a:lstStyle/>
          <a:p>
            <a:pPr algn="ctr">
              <a:lnSpc>
                <a:spcPct val="150000"/>
              </a:lnSpc>
              <a:spcAft>
                <a:spcPts val="10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Table 2: Emotional Intelligence and Team Collaboration Ratings</a:t>
            </a:r>
            <a:endParaRPr lang="en-IN" sz="1800" dirty="0">
              <a:effectLst/>
              <a:latin typeface="Times New Roman" panose="02020603050405020304" pitchFamily="18"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id="{42664AF4-F713-7AE0-FA12-391ED973CCF4}"/>
              </a:ext>
            </a:extLst>
          </p:cNvPr>
          <p:cNvGraphicFramePr>
            <a:graphicFrameLocks noGrp="1"/>
          </p:cNvGraphicFramePr>
          <p:nvPr>
            <p:extLst>
              <p:ext uri="{D42A27DB-BD31-4B8C-83A1-F6EECF244321}">
                <p14:modId xmlns:p14="http://schemas.microsoft.com/office/powerpoint/2010/main" val="2168107777"/>
              </p:ext>
            </p:extLst>
          </p:nvPr>
        </p:nvGraphicFramePr>
        <p:xfrm>
          <a:off x="554953" y="1516032"/>
          <a:ext cx="4925289" cy="3407664"/>
        </p:xfrm>
        <a:graphic>
          <a:graphicData uri="http://schemas.openxmlformats.org/drawingml/2006/table">
            <a:tbl>
              <a:tblPr firstRow="1" firstCol="1" bandRow="1">
                <a:tableStyleId>{5C22544A-7EE6-4342-B048-85BDC9FD1C3A}</a:tableStyleId>
              </a:tblPr>
              <a:tblGrid>
                <a:gridCol w="1641763">
                  <a:extLst>
                    <a:ext uri="{9D8B030D-6E8A-4147-A177-3AD203B41FA5}">
                      <a16:colId xmlns:a16="http://schemas.microsoft.com/office/drawing/2014/main" val="3924343725"/>
                    </a:ext>
                  </a:extLst>
                </a:gridCol>
                <a:gridCol w="1641763">
                  <a:extLst>
                    <a:ext uri="{9D8B030D-6E8A-4147-A177-3AD203B41FA5}">
                      <a16:colId xmlns:a16="http://schemas.microsoft.com/office/drawing/2014/main" val="2149945892"/>
                    </a:ext>
                  </a:extLst>
                </a:gridCol>
                <a:gridCol w="1641763">
                  <a:extLst>
                    <a:ext uri="{9D8B030D-6E8A-4147-A177-3AD203B41FA5}">
                      <a16:colId xmlns:a16="http://schemas.microsoft.com/office/drawing/2014/main" val="3758142873"/>
                    </a:ext>
                  </a:extLst>
                </a:gridCol>
              </a:tblGrid>
              <a:tr h="1480057">
                <a:tc>
                  <a:txBody>
                    <a:bodyPr/>
                    <a:lstStyle/>
                    <a:p>
                      <a:pPr algn="ctr">
                        <a:lnSpc>
                          <a:spcPct val="150000"/>
                        </a:lnSpc>
                        <a:spcAft>
                          <a:spcPts val="1000"/>
                        </a:spcAft>
                      </a:pPr>
                      <a:r>
                        <a:rPr lang="en-IN" sz="1800" dirty="0">
                          <a:effectLst/>
                          <a:latin typeface="Times New Roman" panose="02020603050405020304" pitchFamily="18" charset="0"/>
                          <a:cs typeface="Times New Roman" panose="02020603050405020304" pitchFamily="18" charset="0"/>
                        </a:rPr>
                        <a:t>Team ID</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Average Emotional Intelligence Score</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dirty="0">
                          <a:effectLst/>
                          <a:latin typeface="Times New Roman" panose="02020603050405020304" pitchFamily="18" charset="0"/>
                          <a:cs typeface="Times New Roman" panose="02020603050405020304" pitchFamily="18" charset="0"/>
                        </a:rPr>
                        <a:t>Team Collaboration Rating</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12307234"/>
                  </a:ext>
                </a:extLst>
              </a:tr>
              <a:tr h="335756">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A</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82</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4.6</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61391020"/>
                  </a:ext>
                </a:extLst>
              </a:tr>
              <a:tr h="335756">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B</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dirty="0">
                          <a:effectLst/>
                          <a:latin typeface="Times New Roman" panose="02020603050405020304" pitchFamily="18" charset="0"/>
                          <a:cs typeface="Times New Roman" panose="02020603050405020304" pitchFamily="18" charset="0"/>
                        </a:rPr>
                        <a:t>75</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3.9</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03247909"/>
                  </a:ext>
                </a:extLst>
              </a:tr>
              <a:tr h="335756">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C</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88</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4.8</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12639568"/>
                  </a:ext>
                </a:extLst>
              </a:tr>
              <a:tr h="335756">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D</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70</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3.2</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43512806"/>
                  </a:ext>
                </a:extLst>
              </a:tr>
              <a:tr h="335756">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E</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a:effectLst/>
                          <a:latin typeface="Times New Roman" panose="02020603050405020304" pitchFamily="18" charset="0"/>
                          <a:cs typeface="Times New Roman" panose="02020603050405020304" pitchFamily="18" charset="0"/>
                        </a:rPr>
                        <a:t>80</a:t>
                      </a:r>
                      <a:endParaRPr lang="en-IN"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IN" sz="1800" dirty="0">
                          <a:effectLst/>
                          <a:latin typeface="Times New Roman" panose="02020603050405020304" pitchFamily="18" charset="0"/>
                          <a:cs typeface="Times New Roman" panose="02020603050405020304" pitchFamily="18" charset="0"/>
                        </a:rPr>
                        <a:t>4.4</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58654195"/>
                  </a:ext>
                </a:extLst>
              </a:tr>
            </a:tbl>
          </a:graphicData>
        </a:graphic>
      </p:graphicFrame>
      <p:pic>
        <p:nvPicPr>
          <p:cNvPr id="7" name="Picture 6">
            <a:extLst>
              <a:ext uri="{FF2B5EF4-FFF2-40B4-BE49-F238E27FC236}">
                <a16:creationId xmlns:a16="http://schemas.microsoft.com/office/drawing/2014/main" id="{3957DC0E-5B23-BC7B-0B89-71ACD482FB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88182" y="1516032"/>
            <a:ext cx="5320144" cy="3288421"/>
          </a:xfrm>
          <a:prstGeom prst="rect">
            <a:avLst/>
          </a:prstGeom>
          <a:noFill/>
          <a:ln>
            <a:solidFill>
              <a:schemeClr val="tx1"/>
            </a:solidFill>
          </a:ln>
        </p:spPr>
      </p:pic>
      <p:sp>
        <p:nvSpPr>
          <p:cNvPr id="11" name="TextBox 10">
            <a:extLst>
              <a:ext uri="{FF2B5EF4-FFF2-40B4-BE49-F238E27FC236}">
                <a16:creationId xmlns:a16="http://schemas.microsoft.com/office/drawing/2014/main" id="{7D134FFF-573A-8B87-A499-062D833741FC}"/>
              </a:ext>
            </a:extLst>
          </p:cNvPr>
          <p:cNvSpPr txBox="1"/>
          <p:nvPr/>
        </p:nvSpPr>
        <p:spPr>
          <a:xfrm>
            <a:off x="160867" y="4974496"/>
            <a:ext cx="11870266" cy="1708609"/>
          </a:xfrm>
          <a:prstGeom prst="rect">
            <a:avLst/>
          </a:prstGeom>
          <a:noFill/>
        </p:spPr>
        <p:txBody>
          <a:bodyPr wrap="square">
            <a:spAutoFit/>
          </a:bodyPr>
          <a:lstStyle/>
          <a:p>
            <a:pPr algn="just">
              <a:lnSpc>
                <a:spcPct val="150000"/>
              </a:lnSpc>
            </a:pPr>
            <a:r>
              <a:rPr lang="en-IN" sz="1800" dirty="0">
                <a:effectLst/>
                <a:latin typeface="Times New Roman" panose="02020603050405020304" pitchFamily="18" charset="0"/>
                <a:ea typeface="Calibri" panose="020F0502020204030204" pitchFamily="34" charset="0"/>
                <a:cs typeface="Mangal" panose="02040503050203030202" pitchFamily="18" charset="0"/>
              </a:rPr>
              <a:t>In this table, teams with higher average emotional intelligence scores consistently report better collaboration ratings. For example, Team C, with an average EI score of 88, has a collaboration rating of 4.8, indicating strong teamwork and communication. Conversely, Team D, which has a lower EI score of 70, exhibits a significantly lower collaboration rating of 3.2</a:t>
            </a:r>
            <a:endParaRPr lang="en-IN" dirty="0"/>
          </a:p>
        </p:txBody>
      </p:sp>
    </p:spTree>
    <p:extLst>
      <p:ext uri="{BB962C8B-B14F-4D97-AF65-F5344CB8AC3E}">
        <p14:creationId xmlns:p14="http://schemas.microsoft.com/office/powerpoint/2010/main" val="1710141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6B4CB0-56DC-ED23-D156-B038735C79C7}"/>
              </a:ext>
            </a:extLst>
          </p:cNvPr>
          <p:cNvSpPr txBox="1"/>
          <p:nvPr/>
        </p:nvSpPr>
        <p:spPr>
          <a:xfrm>
            <a:off x="465666" y="0"/>
            <a:ext cx="11260667" cy="905056"/>
          </a:xfrm>
          <a:prstGeom prst="rect">
            <a:avLst/>
          </a:prstGeom>
          <a:noFill/>
        </p:spPr>
        <p:txBody>
          <a:bodyPr wrap="square">
            <a:spAutoFit/>
          </a:bodyPr>
          <a:lstStyle/>
          <a:p>
            <a:pPr algn="ctr">
              <a:lnSpc>
                <a:spcPct val="150000"/>
              </a:lnSpc>
              <a:spcBef>
                <a:spcPts val="2400"/>
              </a:spcBef>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FINDINGS</a:t>
            </a:r>
          </a:p>
        </p:txBody>
      </p:sp>
      <p:sp>
        <p:nvSpPr>
          <p:cNvPr id="5" name="TextBox 4">
            <a:extLst>
              <a:ext uri="{FF2B5EF4-FFF2-40B4-BE49-F238E27FC236}">
                <a16:creationId xmlns:a16="http://schemas.microsoft.com/office/drawing/2014/main" id="{3CF04472-25C2-FDAF-8D87-633E3871DCE1}"/>
              </a:ext>
            </a:extLst>
          </p:cNvPr>
          <p:cNvSpPr txBox="1"/>
          <p:nvPr/>
        </p:nvSpPr>
        <p:spPr>
          <a:xfrm>
            <a:off x="270932" y="905056"/>
            <a:ext cx="11650133" cy="628018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Results of this research indicate that emotional intelligence influences employee performance, team relationships, and organisational success. First of all, the research clearly shows a favourable correlation between emotional intelligence and opinions of personal performance on the employment.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Higher average EQ team members reported improved team cohesion, greater communication, and closer relationships. </a:t>
            </a:r>
            <a:endParaRPr lang="en-IN"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The qualitative data gathered from interviews, where participants underlined the need of emotionally intelligent people being more sympathetic and competent at conflict resolution, confirmed this finding. These qualities help to create a better workplace and better team interactions.</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This research also revealed effects of emotional intelligence training. Following structured emotional intelligence training, staff members' degrees of involvement increased noticeably</a:t>
            </a:r>
            <a:r>
              <a:rPr lang="en-IN" dirty="0">
                <a:latin typeface="Times New Roman" panose="02020603050405020304" pitchFamily="18" charset="0"/>
                <a:ea typeface="Calibri" panose="020F0502020204030204" pitchFamily="34" charset="0"/>
                <a:cs typeface="Mangal" panose="02040503050203030202" pitchFamily="18" charset="0"/>
              </a:rPr>
              <a:t>.</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The pre- and post-training assessments revealed that the trainees had higher degrees of motivation and were more involved in their employment.</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The studies also underlined the need of emotional intelligence in effective leadership. Higher emotional intelligence leaders were also more likely to motivate their employees to great heights, promote honest comments, and create a supportive environment</a:t>
            </a:r>
            <a:r>
              <a:rPr lang="en-IN" dirty="0">
                <a:latin typeface="Times New Roman" panose="02020603050405020304" pitchFamily="18" charset="0"/>
                <a:ea typeface="Calibri" panose="020F0502020204030204" pitchFamily="34" charset="0"/>
                <a:cs typeface="Mangal" panose="02040503050203030202" pitchFamily="18" charset="0"/>
              </a:rPr>
              <a:t>.</a:t>
            </a:r>
            <a:endParaRPr lang="en-IN" sz="1800" dirty="0">
              <a:effectLst/>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endParaRPr lang="en-IN" dirty="0"/>
          </a:p>
        </p:txBody>
      </p:sp>
    </p:spTree>
    <p:extLst>
      <p:ext uri="{BB962C8B-B14F-4D97-AF65-F5344CB8AC3E}">
        <p14:creationId xmlns:p14="http://schemas.microsoft.com/office/powerpoint/2010/main" val="1502860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1D597C6-C265-C4D9-3B86-BC7844BE61DE}"/>
              </a:ext>
            </a:extLst>
          </p:cNvPr>
          <p:cNvSpPr txBox="1"/>
          <p:nvPr/>
        </p:nvSpPr>
        <p:spPr>
          <a:xfrm>
            <a:off x="220133" y="524933"/>
            <a:ext cx="11751733" cy="905056"/>
          </a:xfrm>
          <a:prstGeom prst="rect">
            <a:avLst/>
          </a:prstGeom>
          <a:noFill/>
        </p:spPr>
        <p:txBody>
          <a:bodyPr wrap="square">
            <a:spAutoFit/>
          </a:bodyPr>
          <a:lstStyle/>
          <a:p>
            <a:pPr algn="ctr">
              <a:lnSpc>
                <a:spcPct val="150000"/>
              </a:lnSpc>
              <a:spcBef>
                <a:spcPts val="2400"/>
              </a:spcBef>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CONCLUSION</a:t>
            </a:r>
          </a:p>
        </p:txBody>
      </p:sp>
      <p:sp>
        <p:nvSpPr>
          <p:cNvPr id="5" name="TextBox 4">
            <a:extLst>
              <a:ext uri="{FF2B5EF4-FFF2-40B4-BE49-F238E27FC236}">
                <a16:creationId xmlns:a16="http://schemas.microsoft.com/office/drawing/2014/main" id="{7068C8C6-DDF0-8747-F778-05C93D4AEA08}"/>
              </a:ext>
            </a:extLst>
          </p:cNvPr>
          <p:cNvSpPr txBox="1"/>
          <p:nvPr/>
        </p:nvSpPr>
        <p:spPr>
          <a:xfrm>
            <a:off x="220133" y="1643502"/>
            <a:ext cx="11751733" cy="420159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This study emphasises the need of emotional intelligence in enhancing workplace dynamics by demonstrating how it influences employee performance, collaboration, and general organisational effectiveness.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 Moreover, the studies reveal that emotionally intelligent teams perform better together, which is suggestive of improved communication and closer relationships that result from which a more harmonic and productive workplace results.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If businesses want to see a return on their investment in emotional intelligence training for their staff members—more engagement and happiness in the workplace—they would be smart to do so</a:t>
            </a:r>
            <a:r>
              <a:rPr lang="en-IN" dirty="0">
                <a:latin typeface="Times New Roman" panose="02020603050405020304" pitchFamily="18" charset="0"/>
                <a:ea typeface="Calibri" panose="020F0502020204030204" pitchFamily="34" charset="0"/>
                <a:cs typeface="Mangal" panose="02040503050203030202" pitchFamily="18" charset="0"/>
              </a:rPr>
              <a:t>.</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In the complicated work environment of today, organisations might develop a competitive advantage by deliberately stressing emotional intelligence as a necessary ability.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By encouraging emotional intelligence at all levels, this study implies that companies may raise performance, retention, and employee well-being.</a:t>
            </a:r>
            <a:endParaRPr lang="en-IN" dirty="0"/>
          </a:p>
        </p:txBody>
      </p:sp>
    </p:spTree>
    <p:extLst>
      <p:ext uri="{BB962C8B-B14F-4D97-AF65-F5344CB8AC3E}">
        <p14:creationId xmlns:p14="http://schemas.microsoft.com/office/powerpoint/2010/main" val="17785741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63E850-C7B6-C94A-B314-AE081D0AEBA7}"/>
              </a:ext>
            </a:extLst>
          </p:cNvPr>
          <p:cNvSpPr txBox="1"/>
          <p:nvPr/>
        </p:nvSpPr>
        <p:spPr>
          <a:xfrm>
            <a:off x="228600" y="219697"/>
            <a:ext cx="11480800" cy="905056"/>
          </a:xfrm>
          <a:prstGeom prst="rect">
            <a:avLst/>
          </a:prstGeom>
          <a:noFill/>
        </p:spPr>
        <p:txBody>
          <a:bodyPr wrap="square">
            <a:spAutoFit/>
          </a:bodyPr>
          <a:lstStyle/>
          <a:p>
            <a:pPr algn="ctr">
              <a:lnSpc>
                <a:spcPct val="150000"/>
              </a:lnSpc>
              <a:spcBef>
                <a:spcPts val="2400"/>
              </a:spcBef>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REFERENCES</a:t>
            </a:r>
          </a:p>
        </p:txBody>
      </p:sp>
      <p:sp>
        <p:nvSpPr>
          <p:cNvPr id="5" name="TextBox 4">
            <a:extLst>
              <a:ext uri="{FF2B5EF4-FFF2-40B4-BE49-F238E27FC236}">
                <a16:creationId xmlns:a16="http://schemas.microsoft.com/office/drawing/2014/main" id="{9F1A064F-4DF9-3582-70B7-05DA47D66573}"/>
              </a:ext>
            </a:extLst>
          </p:cNvPr>
          <p:cNvSpPr txBox="1"/>
          <p:nvPr/>
        </p:nvSpPr>
        <p:spPr>
          <a:xfrm>
            <a:off x="482600" y="1124753"/>
            <a:ext cx="11226800" cy="5156796"/>
          </a:xfrm>
          <a:prstGeom prst="rect">
            <a:avLst/>
          </a:prstGeom>
          <a:noFill/>
        </p:spPr>
        <p:txBody>
          <a:bodyPr wrap="square">
            <a:spAutoFit/>
          </a:bodyPr>
          <a:lstStyle/>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Bar-On, R. (1997). Bar-On emotional quotient inventory (EQ-</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i</a:t>
            </a:r>
            <a:r>
              <a:rPr lang="en-IN" sz="1800" dirty="0">
                <a:effectLst/>
                <a:latin typeface="Times New Roman" panose="02020603050405020304" pitchFamily="18" charset="0"/>
                <a:ea typeface="Calibri" panose="020F0502020204030204" pitchFamily="34" charset="0"/>
                <a:cs typeface="Mangal" panose="02040503050203030202" pitchFamily="18" charset="0"/>
              </a:rPr>
              <a:t>): Technical manual. Multi-Health Systems.</a:t>
            </a: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Boyatzis, R. E., &amp; Goleman, D. (2001). Emotional intelligence as a performance factor. In R. E. Boyatzis, &amp; D. Goleman (Eds.), </a:t>
            </a:r>
            <a:r>
              <a:rPr lang="en-IN" sz="1800" i="1" dirty="0">
                <a:effectLst/>
                <a:latin typeface="Times New Roman" panose="02020603050405020304" pitchFamily="18" charset="0"/>
                <a:ea typeface="Calibri" panose="020F0502020204030204" pitchFamily="34" charset="0"/>
                <a:cs typeface="Mangal" panose="02040503050203030202" pitchFamily="18" charset="0"/>
              </a:rPr>
              <a:t>The emotional intelligence coaching handbook</a:t>
            </a:r>
            <a:r>
              <a:rPr lang="en-IN" sz="1800" dirty="0">
                <a:effectLst/>
                <a:latin typeface="Times New Roman" panose="02020603050405020304" pitchFamily="18" charset="0"/>
                <a:ea typeface="Calibri" panose="020F0502020204030204" pitchFamily="34" charset="0"/>
                <a:cs typeface="Mangal" panose="02040503050203030202" pitchFamily="18" charset="0"/>
              </a:rPr>
              <a:t> (pp. 97-118). Praeger.</a:t>
            </a:r>
          </a:p>
          <a:p>
            <a:pPr marL="342900" lvl="0" indent="-342900" algn="just">
              <a:lnSpc>
                <a:spcPct val="150000"/>
              </a:lnSpc>
              <a:buFont typeface="+mj-lt"/>
              <a:buAutoNum type="arabicPeriod"/>
            </a:pPr>
            <a:r>
              <a:rPr lang="en-IN" sz="1800" dirty="0" err="1">
                <a:effectLst/>
                <a:latin typeface="Times New Roman" panose="02020603050405020304" pitchFamily="18" charset="0"/>
                <a:ea typeface="Calibri" panose="020F0502020204030204" pitchFamily="34" charset="0"/>
                <a:cs typeface="Mangal" panose="02040503050203030202" pitchFamily="18" charset="0"/>
              </a:rPr>
              <a:t>Carmeli</a:t>
            </a:r>
            <a:r>
              <a:rPr lang="en-IN" sz="1800" dirty="0">
                <a:effectLst/>
                <a:latin typeface="Times New Roman" panose="02020603050405020304" pitchFamily="18" charset="0"/>
                <a:ea typeface="Calibri" panose="020F0502020204030204" pitchFamily="34" charset="0"/>
                <a:cs typeface="Mangal" panose="02040503050203030202" pitchFamily="18" charset="0"/>
              </a:rPr>
              <a:t>, A. (2003). The relationship between emotional intelligence and work attitudes: An exploratory study. </a:t>
            </a:r>
            <a:r>
              <a:rPr lang="en-IN" sz="1800" i="1" dirty="0">
                <a:effectLst/>
                <a:latin typeface="Times New Roman" panose="02020603050405020304" pitchFamily="18" charset="0"/>
                <a:ea typeface="Calibri" panose="020F0502020204030204" pitchFamily="34" charset="0"/>
                <a:cs typeface="Mangal" panose="02040503050203030202" pitchFamily="18" charset="0"/>
              </a:rPr>
              <a:t>International Journal of Organizational Analysis</a:t>
            </a:r>
            <a:r>
              <a:rPr lang="en-IN" sz="1800" dirty="0">
                <a:effectLst/>
                <a:latin typeface="Times New Roman" panose="02020603050405020304" pitchFamily="18" charset="0"/>
                <a:ea typeface="Calibri" panose="020F0502020204030204" pitchFamily="34" charset="0"/>
                <a:cs typeface="Mangal" panose="02040503050203030202" pitchFamily="18" charset="0"/>
              </a:rPr>
              <a:t>, 11(2), 160-180. </a:t>
            </a: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Goleman, D. (1995). </a:t>
            </a:r>
            <a:r>
              <a:rPr lang="en-IN" sz="1800" i="1" dirty="0">
                <a:effectLst/>
                <a:latin typeface="Times New Roman" panose="02020603050405020304" pitchFamily="18" charset="0"/>
                <a:ea typeface="Calibri" panose="020F0502020204030204" pitchFamily="34" charset="0"/>
                <a:cs typeface="Mangal" panose="02040503050203030202" pitchFamily="18" charset="0"/>
              </a:rPr>
              <a:t>Emotional intelligence: Why it can matter more than IQ</a:t>
            </a:r>
            <a:r>
              <a:rPr lang="en-IN" sz="1800" dirty="0">
                <a:effectLst/>
                <a:latin typeface="Times New Roman" panose="02020603050405020304" pitchFamily="18" charset="0"/>
                <a:ea typeface="Calibri" panose="020F0502020204030204" pitchFamily="34" charset="0"/>
                <a:cs typeface="Mangal" panose="02040503050203030202" pitchFamily="18" charset="0"/>
              </a:rPr>
              <a:t>. Bantam Books.</a:t>
            </a:r>
          </a:p>
          <a:p>
            <a:pPr marL="342900" lvl="0" indent="-342900" algn="just">
              <a:lnSpc>
                <a:spcPct val="150000"/>
              </a:lnSpc>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Kira, I. A., &amp; Kira, R. A. (2011). Emotional intelligence and psychological well-being: A study of a multi-dimensional model. </a:t>
            </a:r>
            <a:r>
              <a:rPr lang="en-IN" sz="1800" i="1" dirty="0">
                <a:effectLst/>
                <a:latin typeface="Times New Roman" panose="02020603050405020304" pitchFamily="18" charset="0"/>
                <a:ea typeface="Calibri" panose="020F0502020204030204" pitchFamily="34" charset="0"/>
                <a:cs typeface="Mangal" panose="02040503050203030202" pitchFamily="18" charset="0"/>
              </a:rPr>
              <a:t>International Journal of Psychology</a:t>
            </a:r>
            <a:r>
              <a:rPr lang="en-IN" sz="1800" dirty="0">
                <a:effectLst/>
                <a:latin typeface="Times New Roman" panose="02020603050405020304" pitchFamily="18" charset="0"/>
                <a:ea typeface="Calibri" panose="020F0502020204030204" pitchFamily="34" charset="0"/>
                <a:cs typeface="Mangal" panose="02040503050203030202" pitchFamily="18" charset="0"/>
              </a:rPr>
              <a:t>, 46(5), 374-380.</a:t>
            </a: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Lopes, P. N., Grewal, D., Kadis, J., Gall, M., &amp; Salovey, P. (2006). Emotional intelligence, social functioning, and well-being. </a:t>
            </a:r>
            <a:r>
              <a:rPr lang="en-IN" sz="1800" i="1" dirty="0">
                <a:effectLst/>
                <a:latin typeface="Times New Roman" panose="02020603050405020304" pitchFamily="18" charset="0"/>
                <a:ea typeface="Calibri" panose="020F0502020204030204" pitchFamily="34" charset="0"/>
                <a:cs typeface="Mangal" panose="02040503050203030202" pitchFamily="18" charset="0"/>
              </a:rPr>
              <a:t>Personality and Individual Differences</a:t>
            </a:r>
            <a:r>
              <a:rPr lang="en-IN" sz="1800" dirty="0">
                <a:effectLst/>
                <a:latin typeface="Times New Roman" panose="02020603050405020304" pitchFamily="18" charset="0"/>
                <a:ea typeface="Calibri" panose="020F0502020204030204" pitchFamily="34" charset="0"/>
                <a:cs typeface="Mangal" panose="02040503050203030202" pitchFamily="18" charset="0"/>
              </a:rPr>
              <a:t>, 40(5), 901-911.</a:t>
            </a:r>
          </a:p>
          <a:p>
            <a:pPr marL="342900" lvl="0" indent="-342900" algn="just">
              <a:lnSpc>
                <a:spcPct val="150000"/>
              </a:lnSpc>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Mayer, J. D., Salovey, P., &amp; Caruso, D. R. (2004). Emotional intelligence: Theory, findings, and implications. </a:t>
            </a:r>
            <a:r>
              <a:rPr lang="en-IN" sz="1800" i="1" dirty="0">
                <a:effectLst/>
                <a:latin typeface="Times New Roman" panose="02020603050405020304" pitchFamily="18" charset="0"/>
                <a:ea typeface="Calibri" panose="020F0502020204030204" pitchFamily="34" charset="0"/>
                <a:cs typeface="Mangal" panose="02040503050203030202" pitchFamily="18" charset="0"/>
              </a:rPr>
              <a:t>Psychological Inquiry</a:t>
            </a:r>
            <a:r>
              <a:rPr lang="en-IN" sz="1800" dirty="0">
                <a:effectLst/>
                <a:latin typeface="Times New Roman" panose="02020603050405020304" pitchFamily="18" charset="0"/>
                <a:ea typeface="Calibri" panose="020F0502020204030204" pitchFamily="34" charset="0"/>
                <a:cs typeface="Mangal" panose="02040503050203030202" pitchFamily="18" charset="0"/>
              </a:rPr>
              <a:t>, 15(3), 197-215.</a:t>
            </a:r>
          </a:p>
        </p:txBody>
      </p:sp>
    </p:spTree>
    <p:extLst>
      <p:ext uri="{BB962C8B-B14F-4D97-AF65-F5344CB8AC3E}">
        <p14:creationId xmlns:p14="http://schemas.microsoft.com/office/powerpoint/2010/main" val="1179434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738EE4-75FE-A7EA-EAE6-F04C4F11C433}"/>
              </a:ext>
            </a:extLst>
          </p:cNvPr>
          <p:cNvSpPr txBox="1"/>
          <p:nvPr/>
        </p:nvSpPr>
        <p:spPr>
          <a:xfrm>
            <a:off x="491066" y="2285453"/>
            <a:ext cx="11209867" cy="1561646"/>
          </a:xfrm>
          <a:prstGeom prst="rect">
            <a:avLst/>
          </a:prstGeom>
          <a:noFill/>
        </p:spPr>
        <p:txBody>
          <a:bodyPr wrap="square">
            <a:spAutoFit/>
          </a:bodyPr>
          <a:lstStyle/>
          <a:p>
            <a:pPr algn="ctr">
              <a:lnSpc>
                <a:spcPct val="150000"/>
              </a:lnSpc>
              <a:spcAft>
                <a:spcPts val="1000"/>
              </a:spcAft>
            </a:pPr>
            <a:r>
              <a:rPr lang="en-IN" sz="7200" dirty="0">
                <a:effectLst/>
                <a:latin typeface="Algerian" panose="04020705040A02060702" pitchFamily="82" charset="0"/>
                <a:ea typeface="Calibri" panose="020F0502020204030204" pitchFamily="34" charset="0"/>
                <a:cs typeface="Mangal" panose="02040503050203030202" pitchFamily="18" charset="0"/>
              </a:rPr>
              <a:t>THANK-YOU </a:t>
            </a:r>
          </a:p>
        </p:txBody>
      </p:sp>
    </p:spTree>
    <p:extLst>
      <p:ext uri="{BB962C8B-B14F-4D97-AF65-F5344CB8AC3E}">
        <p14:creationId xmlns:p14="http://schemas.microsoft.com/office/powerpoint/2010/main" val="3249773898"/>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Droplet</Template>
  <TotalTime>78</TotalTime>
  <Words>1398</Words>
  <Application>Microsoft Office PowerPoint</Application>
  <PresentationFormat>Widescreen</PresentationFormat>
  <Paragraphs>95</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Algerian</vt:lpstr>
      <vt:lpstr>Arial</vt:lpstr>
      <vt:lpstr>Calibri</vt:lpstr>
      <vt:lpstr>Mangal</vt:lpstr>
      <vt:lpstr>Times New Roman</vt:lpstr>
      <vt:lpstr>Tw Cen MT</vt:lpstr>
      <vt:lpstr>Droplet</vt:lpstr>
      <vt:lpstr>EXPLORING WORKPLACE EMOTIONAL INTELLIGENCE: TECHNICAL INSIGHTS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WORKPLACE EMOTIONAL INTELLIGENCE: TECHNICAL INSIGHTS </dc:title>
  <dc:creator>ragini shankaran</dc:creator>
  <cp:lastModifiedBy>intel</cp:lastModifiedBy>
  <cp:revision>6</cp:revision>
  <dcterms:created xsi:type="dcterms:W3CDTF">2024-08-23T17:01:51Z</dcterms:created>
  <dcterms:modified xsi:type="dcterms:W3CDTF">2024-08-24T07:23:49Z</dcterms:modified>
</cp:coreProperties>
</file>