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60"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5BE3D4B-5729-44BF-BB77-E953619E3CA2}" type="datetimeFigureOut">
              <a:rPr lang="en-US" smtClean="0"/>
              <a:t>3/29/2024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0677481F-6583-4E23-80B0-E162136CB10E}"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0586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BE3D4B-5729-44BF-BB77-E953619E3CA2}"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7481F-6583-4E23-80B0-E162136CB10E}"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0512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5BE3D4B-5729-44BF-BB77-E953619E3CA2}"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7481F-6583-4E23-80B0-E162136CB10E}"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6410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5BE3D4B-5729-44BF-BB77-E953619E3CA2}"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77481F-6583-4E23-80B0-E162136CB10E}"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92171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5BE3D4B-5729-44BF-BB77-E953619E3CA2}" type="datetimeFigureOut">
              <a:rPr lang="en-US" smtClean="0"/>
              <a:t>3/29/2024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77481F-6583-4E23-80B0-E162136CB10E}"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0070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BE3D4B-5729-44BF-BB77-E953619E3CA2}" type="datetimeFigureOut">
              <a:rPr lang="en-US" smtClean="0"/>
              <a:t>3/29/2024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77481F-6583-4E23-80B0-E162136CB10E}"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5092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BE3D4B-5729-44BF-BB77-E953619E3CA2}" type="datetimeFigureOut">
              <a:rPr lang="en-US" smtClean="0"/>
              <a:t>3/29/2024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77481F-6583-4E23-80B0-E162136CB10E}" type="slidenum">
              <a:rPr lang="en-US" smtClean="0"/>
              <a:t>‹#›</a:t>
            </a:fld>
            <a:endParaRPr lang="en-US"/>
          </a:p>
        </p:txBody>
      </p:sp>
    </p:spTree>
    <p:extLst>
      <p:ext uri="{BB962C8B-B14F-4D97-AF65-F5344CB8AC3E}">
        <p14:creationId xmlns:p14="http://schemas.microsoft.com/office/powerpoint/2010/main" val="1190192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BE3D4B-5729-44BF-BB77-E953619E3CA2}"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77481F-6583-4E23-80B0-E162136CB10E}"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51584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5BE3D4B-5729-44BF-BB77-E953619E3CA2}" type="datetimeFigureOut">
              <a:rPr lang="en-US" smtClean="0"/>
              <a:t>3/29/2024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0677481F-6583-4E23-80B0-E162136CB10E}"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00971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BE3D4B-5729-44BF-BB77-E953619E3CA2}"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7481F-6583-4E23-80B0-E162136CB10E}"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78500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BE3D4B-5729-44BF-BB77-E953619E3CA2}"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7481F-6583-4E23-80B0-E162136CB10E}"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0448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5BE3D4B-5729-44BF-BB77-E953619E3CA2}" type="datetimeFigureOut">
              <a:rPr lang="en-US" smtClean="0"/>
              <a:t>3/29/2024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0677481F-6583-4E23-80B0-E162136CB10E}"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53841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15CE8E1-3982-4E08-A773-FB4D1EFBE6D2}"/>
              </a:ext>
            </a:extLst>
          </p:cNvPr>
          <p:cNvSpPr txBox="1"/>
          <p:nvPr/>
        </p:nvSpPr>
        <p:spPr>
          <a:xfrm>
            <a:off x="1964777" y="2047179"/>
            <a:ext cx="8262445" cy="2763642"/>
          </a:xfrm>
          <a:prstGeom prst="rect">
            <a:avLst/>
          </a:prstGeom>
          <a:noFill/>
        </p:spPr>
        <p:txBody>
          <a:bodyPr wrap="square">
            <a:spAutoFit/>
          </a:bodyPr>
          <a:lstStyle/>
          <a:p>
            <a:pPr marL="0" marR="0" algn="ctr">
              <a:lnSpc>
                <a:spcPct val="150000"/>
              </a:lnSpc>
              <a:spcBef>
                <a:spcPts val="0"/>
              </a:spcBef>
              <a:spcAft>
                <a:spcPts val="800"/>
              </a:spcAft>
            </a:pPr>
            <a:r>
              <a:rPr lang="en-IN" sz="40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IMPROVING EMOTIONAL INTELLIGENCE: AN EMPHASIS ON EDUCATORS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4435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D856F7-A9BE-73F9-FE2D-93AB0FCD1273}"/>
              </a:ext>
            </a:extLst>
          </p:cNvPr>
          <p:cNvSpPr txBox="1"/>
          <p:nvPr/>
        </p:nvSpPr>
        <p:spPr>
          <a:xfrm>
            <a:off x="3049314" y="2018357"/>
            <a:ext cx="6093372" cy="2821285"/>
          </a:xfrm>
          <a:prstGeom prst="rect">
            <a:avLst/>
          </a:prstGeom>
          <a:noFill/>
        </p:spPr>
        <p:txBody>
          <a:bodyPr wrap="square">
            <a:spAutoFit/>
          </a:bodyPr>
          <a:lstStyle/>
          <a:p>
            <a:pPr algn="ctr">
              <a:spcAft>
                <a:spcPts val="800"/>
              </a:spcAft>
            </a:pPr>
            <a:r>
              <a:rPr lang="en-US" sz="2400" b="1" i="0" dirty="0">
                <a:solidFill>
                  <a:srgbClr val="000000"/>
                </a:solidFill>
                <a:effectLst/>
                <a:latin typeface="Times New Roman" panose="02020603050405020304" pitchFamily="18" charset="0"/>
                <a:cs typeface="Times New Roman" panose="02020603050405020304" pitchFamily="18" charset="0"/>
              </a:rPr>
              <a:t> PARAMITA GHOSH</a:t>
            </a:r>
            <a:endParaRPr lang="en-US" sz="2400" b="1" i="0" dirty="0">
              <a:solidFill>
                <a:srgbClr val="222222"/>
              </a:solidFill>
              <a:effectLst/>
              <a:latin typeface="Times New Roman" panose="02020603050405020304" pitchFamily="18" charset="0"/>
              <a:cs typeface="Times New Roman" panose="02020603050405020304" pitchFamily="18" charset="0"/>
            </a:endParaRPr>
          </a:p>
          <a:p>
            <a:pPr algn="ctr">
              <a:spcAft>
                <a:spcPts val="800"/>
              </a:spcAft>
            </a:pPr>
            <a:r>
              <a:rPr lang="en-US" sz="2400" b="1" i="0" dirty="0">
                <a:solidFill>
                  <a:srgbClr val="000000"/>
                </a:solidFill>
                <a:effectLst/>
                <a:latin typeface="Times New Roman" panose="02020603050405020304" pitchFamily="18" charset="0"/>
                <a:cs typeface="Times New Roman" panose="02020603050405020304" pitchFamily="18" charset="0"/>
              </a:rPr>
              <a:t>AR19BPHDED005</a:t>
            </a:r>
          </a:p>
          <a:p>
            <a:pPr algn="ctr">
              <a:spcAft>
                <a:spcPts val="800"/>
              </a:spcAft>
            </a:pPr>
            <a:r>
              <a:rPr kumimoji="0" lang="en-US" sz="240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Enrollment No. </a:t>
            </a:r>
            <a:endParaRPr lang="en-US" sz="2400" i="0" dirty="0">
              <a:solidFill>
                <a:srgbClr val="222222"/>
              </a:solidFill>
              <a:effectLst/>
              <a:latin typeface="Times New Roman" panose="02020603050405020304" pitchFamily="18" charset="0"/>
              <a:cs typeface="Times New Roman" panose="02020603050405020304" pitchFamily="18" charset="0"/>
            </a:endParaRPr>
          </a:p>
          <a:p>
            <a:pPr algn="ctr">
              <a:spcAft>
                <a:spcPts val="800"/>
              </a:spcAft>
            </a:pPr>
            <a:r>
              <a:rPr lang="en-US" sz="2400" b="1" i="0" dirty="0">
                <a:solidFill>
                  <a:srgbClr val="000000"/>
                </a:solidFill>
                <a:effectLst/>
                <a:latin typeface="Times New Roman" panose="02020603050405020304" pitchFamily="18" charset="0"/>
                <a:cs typeface="Times New Roman" panose="02020603050405020304" pitchFamily="18" charset="0"/>
              </a:rPr>
              <a:t>EDUCATION</a:t>
            </a:r>
            <a:endParaRPr lang="en-US" sz="2400" b="1" i="0" dirty="0">
              <a:solidFill>
                <a:srgbClr val="222222"/>
              </a:solidFill>
              <a:effectLst/>
              <a:latin typeface="Times New Roman" panose="02020603050405020304" pitchFamily="18" charset="0"/>
              <a:cs typeface="Times New Roman" panose="02020603050405020304" pitchFamily="18" charset="0"/>
            </a:endParaRPr>
          </a:p>
          <a:p>
            <a:pPr algn="ctr">
              <a:spcAft>
                <a:spcPts val="800"/>
              </a:spcAft>
            </a:pPr>
            <a:r>
              <a:rPr lang="en-US" sz="2400" b="1" i="0" dirty="0">
                <a:solidFill>
                  <a:srgbClr val="000000"/>
                </a:solidFill>
                <a:effectLst/>
                <a:latin typeface="Times New Roman" panose="02020603050405020304" pitchFamily="18" charset="0"/>
                <a:cs typeface="Times New Roman" panose="02020603050405020304" pitchFamily="18" charset="0"/>
              </a:rPr>
              <a:t>Dr.  JAI NATH YADAV</a:t>
            </a:r>
            <a:endParaRPr lang="en-US" sz="2400" b="1" i="0" dirty="0">
              <a:solidFill>
                <a:srgbClr val="222222"/>
              </a:solidFill>
              <a:effectLst/>
              <a:latin typeface="Times New Roman" panose="02020603050405020304" pitchFamily="18" charset="0"/>
              <a:cs typeface="Times New Roman" panose="02020603050405020304" pitchFamily="18" charset="0"/>
            </a:endParaRPr>
          </a:p>
          <a:p>
            <a:pPr algn="ctr">
              <a:spcAft>
                <a:spcPts val="800"/>
              </a:spcAft>
            </a:pPr>
            <a:r>
              <a:rPr lang="en-US" sz="2400" b="0" i="0" dirty="0">
                <a:solidFill>
                  <a:srgbClr val="000000"/>
                </a:solidFill>
                <a:effectLst/>
                <a:latin typeface="Times New Roman" panose="02020603050405020304" pitchFamily="18" charset="0"/>
                <a:cs typeface="Times New Roman" panose="02020603050405020304" pitchFamily="18" charset="0"/>
              </a:rPr>
              <a:t>SARDAR PATEL UNIVERSITY, BALAGHAT</a:t>
            </a:r>
            <a:endParaRPr lang="en-US" sz="24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978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4B8C85F-248C-F3D6-09A3-DC957AEF14CF}"/>
              </a:ext>
            </a:extLst>
          </p:cNvPr>
          <p:cNvSpPr txBox="1"/>
          <p:nvPr/>
        </p:nvSpPr>
        <p:spPr>
          <a:xfrm>
            <a:off x="1382110" y="1563841"/>
            <a:ext cx="9427779" cy="3730317"/>
          </a:xfrm>
          <a:prstGeom prst="rect">
            <a:avLst/>
          </a:prstGeom>
          <a:noFill/>
        </p:spPr>
        <p:txBody>
          <a:bodyPr wrap="square">
            <a:spAutoFit/>
          </a:bodyPr>
          <a:lstStyle/>
          <a:p>
            <a:pPr algn="just">
              <a:lnSpc>
                <a:spcPct val="150000"/>
              </a:lnSpc>
            </a:pPr>
            <a:r>
              <a:rPr lang="en-IN" sz="20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This research paper investigates the significance of emotional intelligence (EI) among educators, with a particular emphasis on its evaluation, analysis of its interaction with subsamples, and determination of the factors that predict it. It places a strong emphasis on the role that educators play in influencing the emotional and cognitive development of pupils, as well as the necessity of good emotional intelligence among teachers themselves. The objectives of this study are to determine the levels of emotional intelligence possessed by educators, to investigate the connection between various subsamples and EI, and to identify the primary factors that influence EI within the context of the educational setting.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0994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D20AEB-871A-BFE0-59CF-BF0094E7CA7A}"/>
              </a:ext>
            </a:extLst>
          </p:cNvPr>
          <p:cNvSpPr txBox="1"/>
          <p:nvPr/>
        </p:nvSpPr>
        <p:spPr>
          <a:xfrm>
            <a:off x="1192924" y="1560860"/>
            <a:ext cx="9806152" cy="3736279"/>
          </a:xfrm>
          <a:prstGeom prst="rect">
            <a:avLst/>
          </a:prstGeom>
          <a:noFill/>
        </p:spPr>
        <p:txBody>
          <a:bodyPr wrap="square">
            <a:spAutoFit/>
          </a:bodyPr>
          <a:lstStyle/>
          <a:p>
            <a:pPr algn="just">
              <a:lnSpc>
                <a:spcPct val="150000"/>
              </a:lnSpc>
            </a:pPr>
            <a:r>
              <a:rPr lang="en-IN" sz="20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The emotional intelligence of a broad sample of educators will be evaluated using validated measures, and the sample will be recruited from a variety of educational institutions. It is planned to carry out statistical analyses in order to investigate the relationships that exist between subsamples and EI levels. Additionally, regression analysis will be utilized in order to distinguish relevant predictors. The findings have major implications for educational practices and policy, as they make it possible to develop individualized interventions to improve emotional intelligence by gaining an understanding of the emotional intelligence profiles of teachers and the factors that influence them.</a:t>
            </a:r>
            <a:endParaRPr lang="en-US" sz="2000" dirty="0"/>
          </a:p>
        </p:txBody>
      </p:sp>
    </p:spTree>
    <p:extLst>
      <p:ext uri="{BB962C8B-B14F-4D97-AF65-F5344CB8AC3E}">
        <p14:creationId xmlns:p14="http://schemas.microsoft.com/office/powerpoint/2010/main" val="355232068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22</TotalTime>
  <Words>250</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Gill Sans MT</vt:lpstr>
      <vt:lpstr>Times New Roman</vt:lpstr>
      <vt:lpstr>Gallery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2024-03-29T05:45:18Z</dcterms:created>
  <dcterms:modified xsi:type="dcterms:W3CDTF">2024-03-29T06:07:55Z</dcterms:modified>
</cp:coreProperties>
</file>