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015" autoAdjust="0"/>
    <p:restoredTop sz="94660"/>
  </p:normalViewPr>
  <p:slideViewPr>
    <p:cSldViewPr snapToGrid="0">
      <p:cViewPr varScale="1">
        <p:scale>
          <a:sx n="89" d="100"/>
          <a:sy n="89" d="100"/>
        </p:scale>
        <p:origin x="-126"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D07A4AE0-EF29-4B4B-AF6B-24CD1D189AB6}" type="datetimeFigureOut">
              <a:rPr lang="en-US" smtClean="0"/>
              <a:pPr/>
              <a:t>3/12/2024</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2464389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7A4AE0-EF29-4B4B-AF6B-24CD1D189AB6}"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142412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7A4AE0-EF29-4B4B-AF6B-24CD1D189AB6}"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3741100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7A4AE0-EF29-4B4B-AF6B-24CD1D189AB6}"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4264578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7A4AE0-EF29-4B4B-AF6B-24CD1D189AB6}"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3372319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07A4AE0-EF29-4B4B-AF6B-24CD1D189AB6}"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2197319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7A4AE0-EF29-4B4B-AF6B-24CD1D189AB6}"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3366555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7A4AE0-EF29-4B4B-AF6B-24CD1D189AB6}"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195738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7A4AE0-EF29-4B4B-AF6B-24CD1D189AB6}"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118622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7A4AE0-EF29-4B4B-AF6B-24CD1D189AB6}"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3518027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07A4AE0-EF29-4B4B-AF6B-24CD1D189AB6}"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581354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07A4AE0-EF29-4B4B-AF6B-24CD1D189AB6}"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36037905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7A4AE0-EF29-4B4B-AF6B-24CD1D189AB6}"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25354998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07A4AE0-EF29-4B4B-AF6B-24CD1D189AB6}"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2131903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07A4AE0-EF29-4B4B-AF6B-24CD1D189AB6}" type="datetimeFigureOut">
              <a:rPr lang="en-US" smtClean="0"/>
              <a:pPr/>
              <a:t>3/12/2024</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20288671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D07A4AE0-EF29-4B4B-AF6B-24CD1D189AB6}"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27797201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D07A4AE0-EF29-4B4B-AF6B-24CD1D189AB6}"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2326140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07A4AE0-EF29-4B4B-AF6B-24CD1D189AB6}" type="datetimeFigureOut">
              <a:rPr lang="en-US" smtClean="0"/>
              <a:pPr/>
              <a:t>3/12/2024</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58735B4-9EC6-4768-8457-631350739F3F}" type="slidenum">
              <a:rPr lang="en-US" smtClean="0"/>
              <a:pPr/>
              <a:t>‹#›</a:t>
            </a:fld>
            <a:endParaRPr lang="en-US"/>
          </a:p>
        </p:txBody>
      </p:sp>
    </p:spTree>
    <p:extLst>
      <p:ext uri="{BB962C8B-B14F-4D97-AF65-F5344CB8AC3E}">
        <p14:creationId xmlns:p14="http://schemas.microsoft.com/office/powerpoint/2010/main" xmlns="" val="498539848"/>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333449-40C6-60A5-5865-D20AE5DC58FB}"/>
              </a:ext>
            </a:extLst>
          </p:cNvPr>
          <p:cNvSpPr>
            <a:spLocks noGrp="1"/>
          </p:cNvSpPr>
          <p:nvPr>
            <p:ph type="ctrTitle"/>
          </p:nvPr>
        </p:nvSpPr>
        <p:spPr>
          <a:xfrm>
            <a:off x="1683171" y="2090176"/>
            <a:ext cx="8825658" cy="2677648"/>
          </a:xfrm>
        </p:spPr>
        <p:txBody>
          <a:bodyPr/>
          <a:lstStyle/>
          <a:p>
            <a:pPr algn="ctr"/>
            <a:r>
              <a:rPr lang="en-GB" sz="4000" b="1" kern="100" dirty="0">
                <a:effectLst/>
                <a:latin typeface="Times New Roman" panose="02020603050405020304" pitchFamily="18" charset="0"/>
                <a:ea typeface="Calibri" panose="020F0502020204030204" pitchFamily="34" charset="0"/>
                <a:cs typeface="Mangal" panose="02040503050203030202" pitchFamily="18" charset="0"/>
              </a:rPr>
              <a:t>UNVEILING THE EMERGING TRENDS IN CLOUD COMPUTING</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Rectangle 2"/>
          <p:cNvSpPr/>
          <p:nvPr/>
        </p:nvSpPr>
        <p:spPr>
          <a:xfrm>
            <a:off x="468273" y="5395864"/>
            <a:ext cx="3897221" cy="369332"/>
          </a:xfrm>
          <a:prstGeom prst="rect">
            <a:avLst/>
          </a:prstGeom>
        </p:spPr>
        <p:txBody>
          <a:bodyPr wrap="none">
            <a:spAutoFit/>
          </a:bodyPr>
          <a:lstStyle/>
          <a:p>
            <a:r>
              <a:rPr lang="en-US" b="1" dirty="0" smtClean="0">
                <a:solidFill>
                  <a:schemeClr val="bg1"/>
                </a:solidFill>
              </a:rPr>
              <a:t>MAKWANA</a:t>
            </a:r>
            <a:r>
              <a:rPr lang="en-US" dirty="0" smtClean="0">
                <a:solidFill>
                  <a:schemeClr val="bg1"/>
                </a:solidFill>
              </a:rPr>
              <a:t> </a:t>
            </a:r>
            <a:r>
              <a:rPr lang="en-US" b="1" dirty="0" smtClean="0">
                <a:solidFill>
                  <a:schemeClr val="bg1"/>
                </a:solidFill>
              </a:rPr>
              <a:t>JIGNESH</a:t>
            </a:r>
            <a:r>
              <a:rPr lang="en-US" dirty="0" smtClean="0">
                <a:solidFill>
                  <a:schemeClr val="bg1"/>
                </a:solidFill>
              </a:rPr>
              <a:t> </a:t>
            </a:r>
            <a:r>
              <a:rPr lang="en-US" b="1" dirty="0" smtClean="0">
                <a:solidFill>
                  <a:schemeClr val="bg1"/>
                </a:solidFill>
              </a:rPr>
              <a:t>CHANDULAL</a:t>
            </a:r>
            <a:endParaRPr lang="en-US" b="1" dirty="0">
              <a:solidFill>
                <a:schemeClr val="bg1"/>
              </a:solidFill>
            </a:endParaRPr>
          </a:p>
        </p:txBody>
      </p:sp>
      <p:sp>
        <p:nvSpPr>
          <p:cNvPr id="4" name="Rectangle 3"/>
          <p:cNvSpPr/>
          <p:nvPr/>
        </p:nvSpPr>
        <p:spPr>
          <a:xfrm>
            <a:off x="485170" y="5783139"/>
            <a:ext cx="1366080" cy="369332"/>
          </a:xfrm>
          <a:prstGeom prst="rect">
            <a:avLst/>
          </a:prstGeom>
        </p:spPr>
        <p:txBody>
          <a:bodyPr wrap="none">
            <a:spAutoFit/>
          </a:bodyPr>
          <a:lstStyle/>
          <a:p>
            <a:r>
              <a:rPr lang="en-US" b="1" dirty="0" smtClean="0">
                <a:solidFill>
                  <a:schemeClr val="bg1"/>
                </a:solidFill>
              </a:rPr>
              <a:t>Subject: IT</a:t>
            </a:r>
            <a:r>
              <a:rPr lang="en-US" b="1" dirty="0" smtClean="0"/>
              <a:t> </a:t>
            </a:r>
            <a:endParaRPr lang="en-US" b="1" dirty="0"/>
          </a:p>
        </p:txBody>
      </p:sp>
    </p:spTree>
    <p:extLst>
      <p:ext uri="{BB962C8B-B14F-4D97-AF65-F5344CB8AC3E}">
        <p14:creationId xmlns:p14="http://schemas.microsoft.com/office/powerpoint/2010/main" xmlns="" val="3015906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6668C8-4CAD-5018-4B5C-EC7C955051CA}"/>
              </a:ext>
            </a:extLst>
          </p:cNvPr>
          <p:cNvSpPr>
            <a:spLocks noGrp="1"/>
          </p:cNvSpPr>
          <p:nvPr>
            <p:ph type="title"/>
          </p:nvPr>
        </p:nvSpPr>
        <p:spPr/>
        <p:txBody>
          <a:bodyPr/>
          <a:lstStyle/>
          <a:p>
            <a:r>
              <a:rPr lang="en-US" b="1" dirty="0"/>
              <a:t>INTRODUCTION</a:t>
            </a:r>
          </a:p>
        </p:txBody>
      </p:sp>
      <p:sp>
        <p:nvSpPr>
          <p:cNvPr id="3" name="Content Placeholder 2">
            <a:extLst>
              <a:ext uri="{FF2B5EF4-FFF2-40B4-BE49-F238E27FC236}">
                <a16:creationId xmlns:a16="http://schemas.microsoft.com/office/drawing/2014/main" xmlns="" id="{20144996-2A10-6386-026D-ED88F33477D9}"/>
              </a:ext>
            </a:extLst>
          </p:cNvPr>
          <p:cNvSpPr>
            <a:spLocks noGrp="1"/>
          </p:cNvSpPr>
          <p:nvPr>
            <p:ph idx="1"/>
          </p:nvPr>
        </p:nvSpPr>
        <p:spPr>
          <a:xfrm>
            <a:off x="659757" y="2338085"/>
            <a:ext cx="11377914" cy="4317357"/>
          </a:xfrm>
        </p:spPr>
        <p:txBody>
          <a:bodyPr/>
          <a:lstStyle/>
          <a:p>
            <a:pPr algn="just"/>
            <a:r>
              <a:rPr lang="en-GB" sz="1800" dirty="0">
                <a:effectLst/>
                <a:latin typeface="Times New Roman" panose="02020603050405020304" pitchFamily="18" charset="0"/>
                <a:ea typeface="Calibri" panose="020F0502020204030204" pitchFamily="34" charset="0"/>
              </a:rPr>
              <a:t>Cloud computing is a new and exciting way to handle data and software for future platforms through the use of remote servers and the Internet. </a:t>
            </a:r>
          </a:p>
          <a:p>
            <a:pPr algn="just"/>
            <a:r>
              <a:rPr lang="en-GB" sz="1800" dirty="0">
                <a:effectLst/>
                <a:latin typeface="Times New Roman" panose="02020603050405020304" pitchFamily="18" charset="0"/>
                <a:ea typeface="Calibri" panose="020F0502020204030204" pitchFamily="34" charset="0"/>
              </a:rPr>
              <a:t>Using multi-tenancy is crucial when developing Software as a Service (SaaS) applications. In a multi-tenancy lease, different apps run on the same server. Any Virtual Machine (VM) application that communicates over the Internet via web services can take advantage of virtualization's abstraction of autonomous hardware.</a:t>
            </a:r>
            <a:endParaRPr lang="en-GB" dirty="0">
              <a:latin typeface="Times New Roman" panose="02020603050405020304" pitchFamily="18" charset="0"/>
              <a:ea typeface="Calibri" panose="020F0502020204030204" pitchFamily="34" charset="0"/>
            </a:endParaRPr>
          </a:p>
          <a:p>
            <a:pPr algn="just"/>
            <a:r>
              <a:rPr lang="en-GB" sz="1800" dirty="0">
                <a:effectLst/>
                <a:latin typeface="Times New Roman" panose="02020603050405020304" pitchFamily="18" charset="0"/>
                <a:ea typeface="Calibri" panose="020F0502020204030204" pitchFamily="34" charset="0"/>
              </a:rPr>
              <a:t>The quality of service (QoS) in cloud computing is the extent to which the platform, infrastructure, and applications that run on it are available, consistent, and efficient.</a:t>
            </a:r>
          </a:p>
          <a:p>
            <a:pPr algn="just"/>
            <a:r>
              <a:rPr lang="en-GB" sz="1800" dirty="0">
                <a:effectLst/>
                <a:latin typeface="Times New Roman" panose="02020603050405020304" pitchFamily="18" charset="0"/>
                <a:ea typeface="Calibri" panose="020F0502020204030204" pitchFamily="34" charset="0"/>
              </a:rPr>
              <a:t>Important roles are played by both cloud consumers, who look to providers for top-notch services, and cloud providers, who must strike a balance between operational quality of service (QoS) and cost rates. </a:t>
            </a:r>
          </a:p>
          <a:p>
            <a:pPr algn="just"/>
            <a:r>
              <a:rPr lang="en-US" sz="1800" dirty="0">
                <a:effectLst/>
                <a:latin typeface="Times New Roman" panose="02020603050405020304" pitchFamily="18" charset="0"/>
                <a:ea typeface="Calibri" panose="020F0502020204030204" pitchFamily="34" charset="0"/>
              </a:rPr>
              <a:t> </a:t>
            </a:r>
            <a:r>
              <a:rPr lang="en-GB" sz="1800" dirty="0">
                <a:effectLst/>
                <a:latin typeface="Times New Roman" panose="02020603050405020304" pitchFamily="18" charset="0"/>
                <a:ea typeface="Calibri" panose="020F0502020204030204" pitchFamily="34" charset="0"/>
              </a:rPr>
              <a:t>The ability to rent adaptable resources (infrastructure, platforms, and software) as a service based on consumption is made possible through cloud computing. The exponential growth of cloud computing has caused a sea change in the IT sector. </a:t>
            </a:r>
            <a:endParaRPr lang="en-US" dirty="0"/>
          </a:p>
        </p:txBody>
      </p:sp>
    </p:spTree>
    <p:extLst>
      <p:ext uri="{BB962C8B-B14F-4D97-AF65-F5344CB8AC3E}">
        <p14:creationId xmlns:p14="http://schemas.microsoft.com/office/powerpoint/2010/main" xmlns="" val="235300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9DAC7F7-66D7-DAE8-7F3E-0CFF1979C0ED}"/>
              </a:ext>
            </a:extLst>
          </p:cNvPr>
          <p:cNvSpPr>
            <a:spLocks noGrp="1"/>
          </p:cNvSpPr>
          <p:nvPr>
            <p:ph type="title"/>
          </p:nvPr>
        </p:nvSpPr>
        <p:spPr>
          <a:xfrm>
            <a:off x="1154954" y="1365812"/>
            <a:ext cx="8761413" cy="314819"/>
          </a:xfrm>
        </p:spPr>
        <p:txBody>
          <a:bodyPr/>
          <a:lstStyle/>
          <a:p>
            <a:r>
              <a:rPr lang="en-US" b="1" kern="100" dirty="0">
                <a:effectLst/>
                <a:ea typeface="Calibri" panose="020F0502020204030204" pitchFamily="34" charset="0"/>
                <a:cs typeface="Mangal" panose="02040503050203030202" pitchFamily="18" charset="0"/>
              </a:rPr>
              <a:t>CURRENT STATUS OF CLOUD COMPUTING</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7D42333F-FC1D-4634-522B-0F7C2292E93D}"/>
              </a:ext>
            </a:extLst>
          </p:cNvPr>
          <p:cNvSpPr>
            <a:spLocks noGrp="1"/>
          </p:cNvSpPr>
          <p:nvPr>
            <p:ph idx="1"/>
          </p:nvPr>
        </p:nvSpPr>
        <p:spPr>
          <a:xfrm>
            <a:off x="312516" y="2476982"/>
            <a:ext cx="11609408" cy="4166886"/>
          </a:xfrm>
        </p:spPr>
        <p:txBody>
          <a:bodyPr/>
          <a:lstStyle/>
          <a:p>
            <a:pPr algn="just"/>
            <a:r>
              <a:rPr lang="en-GB" sz="1800" dirty="0">
                <a:effectLst/>
                <a:latin typeface="Times New Roman" panose="02020603050405020304" pitchFamily="18" charset="0"/>
                <a:ea typeface="Calibri" panose="020F0502020204030204" pitchFamily="34" charset="0"/>
              </a:rPr>
              <a:t>Using Quality of Service (QoS) and Focus of Study (</a:t>
            </a:r>
            <a:r>
              <a:rPr lang="en-GB" sz="1800" dirty="0" err="1">
                <a:effectLst/>
                <a:latin typeface="Times New Roman" panose="02020603050405020304" pitchFamily="18" charset="0"/>
                <a:ea typeface="Calibri" panose="020F0502020204030204" pitchFamily="34" charset="0"/>
              </a:rPr>
              <a:t>FoS</a:t>
            </a:r>
            <a:r>
              <a:rPr lang="en-GB" sz="1800" dirty="0">
                <a:effectLst/>
                <a:latin typeface="Times New Roman" panose="02020603050405020304" pitchFamily="18" charset="0"/>
                <a:ea typeface="Calibri" panose="020F0502020204030204" pitchFamily="34" charset="0"/>
              </a:rPr>
              <a:t>) as criteria, this section delves into the historical development of energy-related activities.</a:t>
            </a:r>
          </a:p>
          <a:p>
            <a:pPr algn="just"/>
            <a:r>
              <a:rPr lang="en-GB" sz="1800" dirty="0">
                <a:effectLst/>
                <a:latin typeface="Times New Roman" panose="02020603050405020304" pitchFamily="18" charset="0"/>
                <a:ea typeface="Calibri" panose="020F0502020204030204" pitchFamily="34" charset="0"/>
              </a:rPr>
              <a:t>An approach to arranging workloads dynamically is the main emphasis. Applying an adaptive evolutionary algorithm yields near-optimal scheduling decisions while also reducing energy use. Based on the data that is input, the algorithm determines the schedule for the fundamental job arrangement. </a:t>
            </a:r>
          </a:p>
          <a:p>
            <a:pPr algn="just"/>
            <a:r>
              <a:rPr lang="en-GB" sz="1800" dirty="0">
                <a:effectLst/>
                <a:latin typeface="Times New Roman" panose="02020603050405020304" pitchFamily="18" charset="0"/>
                <a:ea typeface="Calibri" panose="020F0502020204030204" pitchFamily="34" charset="0"/>
              </a:rPr>
              <a:t>The list is built based on the requested and available capacities of the assets that can execute each assignment. </a:t>
            </a:r>
            <a:br>
              <a:rPr lang="en-GB" sz="1800" dirty="0">
                <a:effectLst/>
                <a:latin typeface="Times New Roman" panose="02020603050405020304" pitchFamily="18" charset="0"/>
                <a:ea typeface="Calibri" panose="020F0502020204030204" pitchFamily="34" charset="0"/>
              </a:rPr>
            </a:br>
            <a:r>
              <a:rPr lang="en-GB" sz="1800" dirty="0">
                <a:effectLst/>
                <a:latin typeface="Times New Roman" panose="02020603050405020304" pitchFamily="18" charset="0"/>
                <a:ea typeface="Calibri" panose="020F0502020204030204" pitchFamily="34" charset="0"/>
              </a:rPr>
              <a:t>Singh presented a resource provisioning and scheduling method based on Particle Swarm Optimization (PSO) in 2017 with the goal of reducing energy usage and resource utilization, among other metrics such as execution cost, time, and SLA. </a:t>
            </a:r>
            <a:endParaRPr lang="en-GB" dirty="0">
              <a:latin typeface="Times New Roman" panose="02020603050405020304" pitchFamily="18" charset="0"/>
              <a:ea typeface="Calibri" panose="020F0502020204030204" pitchFamily="34" charset="0"/>
            </a:endParaRPr>
          </a:p>
          <a:p>
            <a:pPr algn="just"/>
            <a:r>
              <a:rPr lang="en-GB" sz="1800" kern="100" dirty="0">
                <a:effectLst/>
                <a:latin typeface="Times New Roman" panose="02020603050405020304" pitchFamily="18" charset="0"/>
                <a:ea typeface="Calibri" panose="020F0502020204030204" pitchFamily="34" charset="0"/>
                <a:cs typeface="Mangal" panose="02040503050203030202" pitchFamily="18" charset="0"/>
              </a:rPr>
              <a:t>For more efficient use of resources and less power usage overall, Leila Ismail developed a method for scheduling tasks that is conscious of energy consumption in the cloud in 2016</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3474045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F53C45-35EE-4CC5-20C6-8BC7ED345380}"/>
              </a:ext>
            </a:extLst>
          </p:cNvPr>
          <p:cNvSpPr>
            <a:spLocks noGrp="1"/>
          </p:cNvSpPr>
          <p:nvPr>
            <p:ph type="title"/>
          </p:nvPr>
        </p:nvSpPr>
        <p:spPr>
          <a:xfrm>
            <a:off x="1219200" y="925975"/>
            <a:ext cx="8761413" cy="1206070"/>
          </a:xfrm>
        </p:spPr>
        <p:txBody>
          <a:bodyPr/>
          <a:lstStyle/>
          <a:p>
            <a:r>
              <a:rPr lang="en-US" sz="2800" b="1" kern="0" dirty="0">
                <a:effectLst/>
                <a:ea typeface="Times New Roman" panose="02020603050405020304" pitchFamily="18" charset="0"/>
                <a:cs typeface="Mangal" panose="02040503050203030202" pitchFamily="18" charset="0"/>
              </a:rPr>
              <a:t>THE RISE OF SERVERLESS COMPUTING: DEMOCRATIZING DEVELOPMENT AND OPTIMIZING SCALABILITY</a:t>
            </a:r>
            <a:r>
              <a:rPr lang="en-US" sz="2400" kern="100" dirty="0">
                <a:effectLst/>
                <a:ea typeface="Calibri" panose="020F0502020204030204" pitchFamily="34" charset="0"/>
                <a:cs typeface="Mangal" panose="02040503050203030202" pitchFamily="18" charset="0"/>
              </a:rPr>
              <a:t/>
            </a:r>
            <a:br>
              <a:rPr lang="en-US" sz="2400" kern="100" dirty="0">
                <a:effectLst/>
                <a:ea typeface="Calibri" panose="020F0502020204030204" pitchFamily="34" charset="0"/>
                <a:cs typeface="Mangal" panose="02040503050203030202" pitchFamily="18" charset="0"/>
              </a:rPr>
            </a:br>
            <a:endParaRPr lang="en-US" sz="4400" dirty="0"/>
          </a:p>
        </p:txBody>
      </p:sp>
      <p:sp>
        <p:nvSpPr>
          <p:cNvPr id="3" name="Content Placeholder 2">
            <a:extLst>
              <a:ext uri="{FF2B5EF4-FFF2-40B4-BE49-F238E27FC236}">
                <a16:creationId xmlns:a16="http://schemas.microsoft.com/office/drawing/2014/main" xmlns="" id="{3ED97C20-EBDC-75FE-39B5-7652812046AD}"/>
              </a:ext>
            </a:extLst>
          </p:cNvPr>
          <p:cNvSpPr>
            <a:spLocks noGrp="1"/>
          </p:cNvSpPr>
          <p:nvPr>
            <p:ph idx="1"/>
          </p:nvPr>
        </p:nvSpPr>
        <p:spPr>
          <a:xfrm>
            <a:off x="439838" y="2372810"/>
            <a:ext cx="11076972" cy="4363656"/>
          </a:xfrm>
        </p:spPr>
        <p:txBody>
          <a:bodyPr/>
          <a:lstStyle/>
          <a:p>
            <a:r>
              <a:rPr lang="en-GB" sz="1800" kern="0" dirty="0">
                <a:effectLst/>
                <a:latin typeface="Times New Roman" panose="02020603050405020304" pitchFamily="18" charset="0"/>
                <a:ea typeface="Times New Roman" panose="02020603050405020304" pitchFamily="18" charset="0"/>
              </a:rPr>
              <a:t>With its revolutionary scalability and democratizing impact on development, serverless computing is experiencing explosive growth. With pay-per-use models promoting cost efficiency and doing away with overprovisioning, developers can concentrate on code rather than server management. </a:t>
            </a:r>
          </a:p>
          <a:p>
            <a:r>
              <a:rPr lang="en-GB" sz="1800" kern="0" dirty="0">
                <a:effectLst/>
                <a:latin typeface="Times New Roman" panose="02020603050405020304" pitchFamily="18" charset="0"/>
                <a:ea typeface="Times New Roman" panose="02020603050405020304" pitchFamily="18" charset="0"/>
              </a:rPr>
              <a:t>Simple serverless operations reduce development hurdles, and automatic demand-based scaling makes sure apps can easily handle surges. But there are still obstacles.</a:t>
            </a:r>
            <a:endParaRPr lang="en-GB" kern="0" dirty="0">
              <a:latin typeface="Times New Roman" panose="02020603050405020304" pitchFamily="18" charset="0"/>
              <a:ea typeface="Times New Roman" panose="02020603050405020304" pitchFamily="18" charset="0"/>
            </a:endParaRPr>
          </a:p>
          <a:p>
            <a:r>
              <a:rPr lang="en-GB" sz="1800" kern="0" dirty="0">
                <a:effectLst/>
                <a:latin typeface="Times New Roman" panose="02020603050405020304" pitchFamily="18" charset="0"/>
                <a:ea typeface="Times New Roman" panose="02020603050405020304" pitchFamily="18" charset="0"/>
              </a:rPr>
              <a:t>New tools are needed for debugging complicated serverless architectures, and there is a concern about vendor lock-in. To make the most of serverless computing, developers should follow best practices and use vendor-agnostic solutions. </a:t>
            </a:r>
          </a:p>
          <a:p>
            <a:r>
              <a:rPr lang="en-GB" sz="1800" kern="0" dirty="0">
                <a:effectLst/>
                <a:latin typeface="Times New Roman" panose="02020603050405020304" pitchFamily="18" charset="0"/>
                <a:ea typeface="Times New Roman" panose="02020603050405020304" pitchFamily="18" charset="0"/>
              </a:rPr>
              <a:t>Serverless computing eliminates the need to pay for unused resources, which can be a significant boon for businesses dealing with unexpected workloads, by charging only for the time that code actually runs. </a:t>
            </a:r>
            <a:endParaRPr lang="en-US" dirty="0"/>
          </a:p>
        </p:txBody>
      </p:sp>
    </p:spTree>
    <p:extLst>
      <p:ext uri="{BB962C8B-B14F-4D97-AF65-F5344CB8AC3E}">
        <p14:creationId xmlns:p14="http://schemas.microsoft.com/office/powerpoint/2010/main" xmlns="" val="1572603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50179A7-86F3-9880-9EAE-35FEF4B2CAF1}"/>
              </a:ext>
            </a:extLst>
          </p:cNvPr>
          <p:cNvSpPr>
            <a:spLocks noGrp="1"/>
          </p:cNvSpPr>
          <p:nvPr>
            <p:ph idx="1"/>
          </p:nvPr>
        </p:nvSpPr>
        <p:spPr>
          <a:xfrm>
            <a:off x="1154954" y="2453833"/>
            <a:ext cx="9991466" cy="4166886"/>
          </a:xfrm>
        </p:spPr>
        <p:txBody>
          <a:bodyPr/>
          <a:lstStyle/>
          <a:p>
            <a:pPr marL="0" marR="0" algn="just">
              <a:lnSpc>
                <a:spcPct val="115000"/>
              </a:lnSpc>
              <a:spcBef>
                <a:spcPts val="0"/>
              </a:spcBef>
              <a:spcAft>
                <a:spcPts val="800"/>
              </a:spcAft>
            </a:pPr>
            <a:r>
              <a:rPr lang="en-GB"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You can also automate scaling. There is no need to manually scale when using serverless services; they automatically adapt to demand. Looking to cater to a massive user base? Of course! Serverless architectures are ideal for applications with unexpected or fast-growing workloads because of how easily they handle huge workloads.</a:t>
            </a:r>
          </a:p>
          <a:p>
            <a:pPr marL="0" marR="0" algn="just">
              <a:lnSpc>
                <a:spcPct val="115000"/>
              </a:lnSpc>
              <a:spcBef>
                <a:spcPts val="0"/>
              </a:spcBef>
              <a:spcAft>
                <a:spcPts val="800"/>
              </a:spcAft>
            </a:pPr>
            <a:r>
              <a:rPr lang="en-GB" sz="1800" kern="0" dirty="0">
                <a:effectLst/>
                <a:latin typeface="Times New Roman" panose="02020603050405020304" pitchFamily="18" charset="0"/>
                <a:ea typeface="Times New Roman" panose="02020603050405020304" pitchFamily="18" charset="0"/>
              </a:rPr>
              <a:t>However, scalability and efficiency aren't the only goals of serverless. Plus, it's easy for developers to use. Put all concerns about infrastructure aside and concentrate on producing top-notch code. Because of this, development becomes easier, time to market decreases, and teams are able to release features more quickly through iteration and the use of pre-built components and simplified deployment.</a:t>
            </a:r>
            <a:endParaRPr lang="en-US" dirty="0"/>
          </a:p>
        </p:txBody>
      </p:sp>
    </p:spTree>
    <p:extLst>
      <p:ext uri="{BB962C8B-B14F-4D97-AF65-F5344CB8AC3E}">
        <p14:creationId xmlns:p14="http://schemas.microsoft.com/office/powerpoint/2010/main" xmlns="" val="1231602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D8606F-C54F-8CDF-48B9-8CA64F6BAC6D}"/>
              </a:ext>
            </a:extLst>
          </p:cNvPr>
          <p:cNvSpPr>
            <a:spLocks noGrp="1"/>
          </p:cNvSpPr>
          <p:nvPr>
            <p:ph type="title"/>
          </p:nvPr>
        </p:nvSpPr>
        <p:spPr>
          <a:xfrm>
            <a:off x="1154954" y="960698"/>
            <a:ext cx="8761413" cy="963002"/>
          </a:xfrm>
        </p:spPr>
        <p:txBody>
          <a:bodyPr/>
          <a:lstStyle/>
          <a:p>
            <a:r>
              <a:rPr lang="en-GB" sz="2400" b="1" kern="0" dirty="0">
                <a:effectLst/>
                <a:ea typeface="Times New Roman" panose="02020603050405020304" pitchFamily="18" charset="0"/>
                <a:cs typeface="Mangal" panose="02040503050203030202" pitchFamily="18" charset="0"/>
              </a:rPr>
              <a:t>AI AND MACHINE LEARNING IN THE CLOUD BY TRANSFORMING INSIGHTS AND DRIVING INNOVATION</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F8A868BE-AFAA-0958-B80D-13756BA0DBFC}"/>
              </a:ext>
            </a:extLst>
          </p:cNvPr>
          <p:cNvSpPr>
            <a:spLocks noGrp="1"/>
          </p:cNvSpPr>
          <p:nvPr>
            <p:ph idx="1"/>
          </p:nvPr>
        </p:nvSpPr>
        <p:spPr>
          <a:xfrm>
            <a:off x="659758" y="2361235"/>
            <a:ext cx="10428790" cy="4340507"/>
          </a:xfrm>
        </p:spPr>
        <p:txBody>
          <a:bodyPr/>
          <a:lstStyle/>
          <a:p>
            <a:r>
              <a:rPr lang="en-GB" sz="1800" kern="0" dirty="0">
                <a:effectLst/>
                <a:latin typeface="Times New Roman" panose="02020603050405020304" pitchFamily="18" charset="0"/>
                <a:ea typeface="Times New Roman" panose="02020603050405020304" pitchFamily="18" charset="0"/>
              </a:rPr>
              <a:t>Although the cloud has always been about reach and scalability, the addition of AI and ML is like adding a supercharged brain to the system. Imagine massive data </a:t>
            </a:r>
            <a:r>
              <a:rPr lang="en-GB" sz="1800" kern="0" dirty="0" err="1">
                <a:effectLst/>
                <a:latin typeface="Times New Roman" panose="02020603050405020304" pitchFamily="18" charset="0"/>
                <a:ea typeface="Times New Roman" panose="02020603050405020304" pitchFamily="18" charset="0"/>
              </a:rPr>
              <a:t>centers</a:t>
            </a:r>
            <a:r>
              <a:rPr lang="en-GB" sz="1800" kern="0" dirty="0">
                <a:effectLst/>
                <a:latin typeface="Times New Roman" panose="02020603050405020304" pitchFamily="18" charset="0"/>
                <a:ea typeface="Times New Roman" panose="02020603050405020304" pitchFamily="18" charset="0"/>
              </a:rPr>
              <a:t> that were formerly only used for processing numbers, but are now a hive of AI algorithms.</a:t>
            </a:r>
          </a:p>
          <a:p>
            <a:r>
              <a:rPr lang="en-GB" sz="1800" kern="0" dirty="0">
                <a:effectLst/>
                <a:latin typeface="Times New Roman" panose="02020603050405020304" pitchFamily="18" charset="0"/>
                <a:ea typeface="Times New Roman" panose="02020603050405020304" pitchFamily="18" charset="0"/>
              </a:rPr>
              <a:t>Businesses can now be empowered in ways never previously imaginable by this powerful combination of intelligence and scalability. Gut instinct decision-making is a thing of the past. Real-time analysis of large data sets by AI-powered tools provides a clear picture of what's working, what isn't, and what's next</a:t>
            </a:r>
            <a:r>
              <a:rPr lang="en-GB" kern="0" dirty="0">
                <a:latin typeface="Times New Roman" panose="02020603050405020304" pitchFamily="18" charset="0"/>
                <a:ea typeface="Times New Roman" panose="02020603050405020304" pitchFamily="18" charset="0"/>
              </a:rPr>
              <a:t>.</a:t>
            </a:r>
          </a:p>
          <a:p>
            <a:r>
              <a:rPr lang="en-GB" sz="1800" kern="0" dirty="0">
                <a:effectLst/>
                <a:latin typeface="Times New Roman" panose="02020603050405020304" pitchFamily="18" charset="0"/>
                <a:ea typeface="Times New Roman" panose="02020603050405020304" pitchFamily="18" charset="0"/>
              </a:rPr>
              <a:t>This makes data-driven decision-making possible, enabling companies to anticipate trends, streamline processes, and remain innovative. Furthermore, cloud-based machine learning technologies are like having an army of helpers for engineers.</a:t>
            </a:r>
          </a:p>
          <a:p>
            <a:r>
              <a:rPr lang="en-GB" sz="1800" kern="0" dirty="0">
                <a:effectLst/>
                <a:latin typeface="Times New Roman" panose="02020603050405020304" pitchFamily="18" charset="0"/>
                <a:ea typeface="Times New Roman" panose="02020603050405020304" pitchFamily="18" charset="0"/>
              </a:rPr>
              <a:t>Think about chatbots that can comprehend your inquiries and provide tailored answers, or websites that know what you need before you even say it. This degree of personalization encourages strong loyalty and engagement, converting clients into fans. </a:t>
            </a:r>
            <a:endParaRPr lang="en-US" dirty="0"/>
          </a:p>
        </p:txBody>
      </p:sp>
    </p:spTree>
    <p:extLst>
      <p:ext uri="{BB962C8B-B14F-4D97-AF65-F5344CB8AC3E}">
        <p14:creationId xmlns:p14="http://schemas.microsoft.com/office/powerpoint/2010/main" xmlns="" val="4081553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D66C96-6030-FC19-0F83-E69FA8829295}"/>
              </a:ext>
            </a:extLst>
          </p:cNvPr>
          <p:cNvSpPr>
            <a:spLocks noGrp="1"/>
          </p:cNvSpPr>
          <p:nvPr>
            <p:ph type="title"/>
          </p:nvPr>
        </p:nvSpPr>
        <p:spPr/>
        <p:txBody>
          <a:bodyPr/>
          <a:lstStyle/>
          <a:p>
            <a:r>
              <a:rPr lang="en-GB" sz="2400" b="1" kern="0" dirty="0">
                <a:effectLst/>
                <a:ea typeface="Times New Roman" panose="02020603050405020304" pitchFamily="18" charset="0"/>
                <a:cs typeface="Mangal" panose="02040503050203030202" pitchFamily="18" charset="0"/>
              </a:rPr>
              <a:t>HYBRID AND MULTI-CLOUD ENVIRONMENTS BY NAVIGATING THE COMPLEXITY FOR OPTIMAL SOLUTIONS </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0E014C2C-A39C-FE59-A7A0-BEBA4BDC59CD}"/>
              </a:ext>
            </a:extLst>
          </p:cNvPr>
          <p:cNvSpPr>
            <a:spLocks noGrp="1"/>
          </p:cNvSpPr>
          <p:nvPr>
            <p:ph idx="1"/>
          </p:nvPr>
        </p:nvSpPr>
        <p:spPr>
          <a:xfrm>
            <a:off x="335666" y="2419109"/>
            <a:ext cx="10776030" cy="4213185"/>
          </a:xfrm>
        </p:spPr>
        <p:txBody>
          <a:bodyPr>
            <a:normAutofit lnSpcReduction="10000"/>
          </a:bodyPr>
          <a:lstStyle/>
          <a:p>
            <a:r>
              <a:rPr lang="en-GB" sz="1800" kern="0" dirty="0">
                <a:effectLst/>
                <a:latin typeface="Times New Roman" panose="02020603050405020304" pitchFamily="18" charset="0"/>
                <a:ea typeface="Times New Roman" panose="02020603050405020304" pitchFamily="18" charset="0"/>
              </a:rPr>
              <a:t>Businesses are increasingly adopting multi-cloud strategies and eschewing single-cloud solutions, resulting in a drastic change in the cloud environment. Imagine not depending on one general contractor, but rather having access to the best tools from multiple specialists.</a:t>
            </a:r>
          </a:p>
          <a:p>
            <a:r>
              <a:rPr lang="en-GB" sz="1800" kern="0" dirty="0">
                <a:effectLst/>
                <a:latin typeface="Times New Roman" panose="02020603050405020304" pitchFamily="18" charset="0"/>
                <a:ea typeface="Times New Roman" panose="02020603050405020304" pitchFamily="18" charset="0"/>
              </a:rPr>
              <a:t>Organizations' perspectives on their IT infrastructure are changing as a result of this trend, which is being driven by the need for flexibility, cost effectiveness, and innovation. A multi-vendor ecosystem is emerging in the cloud space, propelled by the "best-of-breed" methodology. </a:t>
            </a:r>
            <a:endParaRPr lang="en-GB" kern="0" dirty="0">
              <a:latin typeface="Times New Roman" panose="02020603050405020304" pitchFamily="18" charset="0"/>
              <a:ea typeface="Times New Roman" panose="02020603050405020304" pitchFamily="18" charset="0"/>
            </a:endParaRPr>
          </a:p>
          <a:p>
            <a:r>
              <a:rPr lang="en-GB" sz="1800" kern="0" dirty="0">
                <a:effectLst/>
                <a:latin typeface="Times New Roman" panose="02020603050405020304" pitchFamily="18" charset="0"/>
                <a:ea typeface="Times New Roman" panose="02020603050405020304" pitchFamily="18" charset="0"/>
              </a:rPr>
              <a:t>Companies are selecting suppliers based on their strengths: AWS's cost-effectiveness, Azure's AI know-how, and Google Cloud Platform's proficiency with containerization.</a:t>
            </a:r>
          </a:p>
          <a:p>
            <a:r>
              <a:rPr lang="en-GB" sz="1800" kern="0" dirty="0">
                <a:effectLst/>
                <a:latin typeface="Times New Roman" panose="02020603050405020304" pitchFamily="18" charset="0"/>
                <a:ea typeface="Times New Roman" panose="02020603050405020304" pitchFamily="18" charset="0"/>
              </a:rPr>
              <a:t>Furthermore, multi-cloud improves resilience by distributing workloads throughout platforms, lowering the chance of downtime, and guaranteeing business continuity even in the event of an outage</a:t>
            </a:r>
            <a:r>
              <a:rPr lang="en-GB" kern="0" dirty="0">
                <a:latin typeface="Times New Roman" panose="02020603050405020304" pitchFamily="18" charset="0"/>
                <a:ea typeface="Times New Roman" panose="02020603050405020304" pitchFamily="18" charset="0"/>
              </a:rPr>
              <a:t>.</a:t>
            </a:r>
          </a:p>
          <a:p>
            <a:r>
              <a:rPr lang="en-GB" sz="1800" kern="0" dirty="0">
                <a:effectLst/>
                <a:latin typeface="Times New Roman" panose="02020603050405020304" pitchFamily="18" charset="0"/>
                <a:ea typeface="Times New Roman" panose="02020603050405020304" pitchFamily="18" charset="0"/>
              </a:rPr>
              <a:t>Cloud computing is about to undergo a major metamorphosis into a multi-cloud paradigm as enterprises begin to see the strategic benefits of using several cloud providers at once. By avoiding vendor lock-in and utilizing the variety of offerings from several suppliers, this strategy optimizes costs by giving enterprises the freedom to selectively select services and solutions that best suit their unique requirements.</a:t>
            </a:r>
          </a:p>
          <a:p>
            <a:endParaRPr lang="en-US" dirty="0"/>
          </a:p>
        </p:txBody>
      </p:sp>
    </p:spTree>
    <p:extLst>
      <p:ext uri="{BB962C8B-B14F-4D97-AF65-F5344CB8AC3E}">
        <p14:creationId xmlns:p14="http://schemas.microsoft.com/office/powerpoint/2010/main" xmlns="" val="1889800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392FBA-1733-9AAD-0B52-8F908D8431CB}"/>
              </a:ext>
            </a:extLst>
          </p:cNvPr>
          <p:cNvSpPr>
            <a:spLocks noGrp="1"/>
          </p:cNvSpPr>
          <p:nvPr>
            <p:ph type="title"/>
          </p:nvPr>
        </p:nvSpPr>
        <p:spPr/>
        <p:txBody>
          <a:bodyPr/>
          <a:lstStyle/>
          <a:p>
            <a:r>
              <a:rPr lang="en-GB" sz="3200" b="1" kern="0" dirty="0">
                <a:effectLst/>
                <a:ea typeface="Times New Roman" panose="02020603050405020304" pitchFamily="18" charset="0"/>
                <a:cs typeface="Mangal" panose="02040503050203030202" pitchFamily="18" charset="0"/>
              </a:rPr>
              <a:t>CONCLUSION</a:t>
            </a:r>
            <a:r>
              <a:rPr lang="en-GB" sz="1800" b="1" kern="0" dirty="0">
                <a:effectLst/>
                <a:latin typeface="Times New Roman" panose="02020603050405020304" pitchFamily="18" charset="0"/>
                <a:ea typeface="Times New Roman" panose="02020603050405020304" pitchFamily="18" charset="0"/>
                <a:cs typeface="Mangal" panose="02040503050203030202" pitchFamily="18" charset="0"/>
              </a:rPr>
              <a:t> </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F8C3DED4-5929-210F-AF9D-0647EF870E8B}"/>
              </a:ext>
            </a:extLst>
          </p:cNvPr>
          <p:cNvSpPr>
            <a:spLocks noGrp="1"/>
          </p:cNvSpPr>
          <p:nvPr>
            <p:ph idx="1"/>
          </p:nvPr>
        </p:nvSpPr>
        <p:spPr>
          <a:xfrm>
            <a:off x="775504" y="2384385"/>
            <a:ext cx="10081549" cy="4236334"/>
          </a:xfrm>
        </p:spPr>
        <p:txBody>
          <a:bodyPr/>
          <a:lstStyle/>
          <a:p>
            <a:pPr algn="just"/>
            <a:r>
              <a:rPr lang="en-GB"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Unquestionably, the demand for flexibility, cost efficiency, and increased resilience is driving the future of cloud computing towards a multi-cloud paradigm. </a:t>
            </a:r>
          </a:p>
          <a:p>
            <a:pPr algn="just"/>
            <a:r>
              <a:rPr lang="en-GB"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Companies are seeing more and more the strategic benefits of using several cloud providers at once to minimize the risks associated with vendor lock-in and customize services and solutions to their unique requirements. </a:t>
            </a:r>
          </a:p>
          <a:p>
            <a:pPr algn="just"/>
            <a:r>
              <a:rPr lang="en-GB"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Adopting a multi-cloud strategy improves security and resilience by using redundancy and a variety of security measures, as well as agility in responding to market trends. However, maintaining several cloud systems can be complicated, necessitating careful planning, knowledgeable staff, and strong governance frameworks. </a:t>
            </a:r>
          </a:p>
          <a:p>
            <a:pPr algn="just"/>
            <a:r>
              <a:rPr lang="en-GB"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Despite these difficulties, multi-cloud computing offers benefits like increased productivity and creativity that make it an investment well worth making for companies positioned to prosper in the rapidly changing digital market</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2687086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1F8F55-B827-A9DC-4082-C28905F08E9B}"/>
              </a:ext>
            </a:extLst>
          </p:cNvPr>
          <p:cNvSpPr>
            <a:spLocks noGrp="1"/>
          </p:cNvSpPr>
          <p:nvPr>
            <p:ph type="title"/>
          </p:nvPr>
        </p:nvSpPr>
        <p:spPr/>
        <p:txBody>
          <a:bodyPr/>
          <a:lstStyle/>
          <a:p>
            <a:r>
              <a:rPr lang="en-US" b="1" dirty="0"/>
              <a:t>REFERENCES</a:t>
            </a:r>
          </a:p>
        </p:txBody>
      </p:sp>
      <p:sp>
        <p:nvSpPr>
          <p:cNvPr id="3" name="Content Placeholder 2">
            <a:extLst>
              <a:ext uri="{FF2B5EF4-FFF2-40B4-BE49-F238E27FC236}">
                <a16:creationId xmlns:a16="http://schemas.microsoft.com/office/drawing/2014/main" xmlns="" id="{A7E6A46F-3490-DE81-8DAB-2AE9A77BE02B}"/>
              </a:ext>
            </a:extLst>
          </p:cNvPr>
          <p:cNvSpPr>
            <a:spLocks noGrp="1"/>
          </p:cNvSpPr>
          <p:nvPr>
            <p:ph idx="1"/>
          </p:nvPr>
        </p:nvSpPr>
        <p:spPr>
          <a:xfrm>
            <a:off x="416689" y="2372809"/>
            <a:ext cx="10868627" cy="4317357"/>
          </a:xfrm>
        </p:spPr>
        <p:txBody>
          <a:bodyPr>
            <a:normAutofit lnSpcReduction="10000"/>
          </a:bodyPr>
          <a:lstStyle/>
          <a:p>
            <a:pPr marR="0" lvl="0" algn="just">
              <a:lnSpc>
                <a:spcPct val="115000"/>
              </a:lnSpc>
              <a:spcBef>
                <a:spcPts val="0"/>
              </a:spcBef>
              <a:spcAft>
                <a:spcPts val="0"/>
              </a:spcAft>
              <a:buFont typeface="Wingdings" panose="05000000000000000000" pitchFamily="2" charset="2"/>
              <a:buChar char="v"/>
            </a:pP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 Hsu,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S.Chen</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C.Lee</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H. Chang, K. Lai, K. Li,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C.Rong</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“Energy – Aware Task consolidation Technique for cloud computing”, published in IEEE 3</a:t>
            </a:r>
            <a:r>
              <a:rPr lang="en-US" sz="1800" kern="0" baseline="3000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rd</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International Conference on Cloud Computing Technology and Science, pp.115-121, 2011.</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R="0" lvl="0" algn="just">
              <a:lnSpc>
                <a:spcPct val="115000"/>
              </a:lnSpc>
              <a:spcBef>
                <a:spcPts val="0"/>
              </a:spcBef>
              <a:spcAft>
                <a:spcPts val="0"/>
              </a:spcAft>
              <a:buFont typeface="Wingdings" panose="05000000000000000000" pitchFamily="2" charset="2"/>
              <a:buChar char="v"/>
            </a:pP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Dzmitry</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Kliazovich</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Pascal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Bouvry</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Yury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Audzevich,Samee</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Ullah Khan,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GreenCloud</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a packet-level simulator of energy-aware cloud computing data centers,”2010 IEEE Global Telecommunications Conference, 2010, pp. 1-5, doi:10.1109/GLOCOM.2010.5683561.</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R="0" lvl="0" algn="just">
              <a:lnSpc>
                <a:spcPct val="115000"/>
              </a:lnSpc>
              <a:spcBef>
                <a:spcPts val="0"/>
              </a:spcBef>
              <a:spcAft>
                <a:spcPts val="0"/>
              </a:spcAft>
              <a:buFont typeface="Wingdings" panose="05000000000000000000" pitchFamily="2" charset="2"/>
              <a:buChar char="v"/>
            </a:pP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Gill, S. S., Buyya, R., Chana, I., Singh, M., &amp; Abraham, A. (2018). BULLET: Particle Swarm Optimization Based Scheduling Technique for Provisioned Cloud Resources. Journal of Network and Systems Management, 26(2), 361-400.</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R="0" lvl="0" algn="just">
              <a:lnSpc>
                <a:spcPct val="115000"/>
              </a:lnSpc>
              <a:spcBef>
                <a:spcPts val="0"/>
              </a:spcBef>
              <a:spcAft>
                <a:spcPts val="0"/>
              </a:spcAft>
              <a:buFont typeface="Wingdings" panose="05000000000000000000" pitchFamily="2" charset="2"/>
              <a:buChar char="v"/>
            </a:pP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Gill,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Sukhpal</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Singh, and Rajkumar Buyya. "A Taxonomy and Future Directions for Sustainable Cloud Computing: 360 Degree View."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arXiv</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preprint arXiv:1712.02899 (2017).</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R="0" lvl="0" algn="just">
              <a:lnSpc>
                <a:spcPct val="115000"/>
              </a:lnSpc>
              <a:spcBef>
                <a:spcPts val="0"/>
              </a:spcBef>
              <a:spcAft>
                <a:spcPts val="800"/>
              </a:spcAft>
              <a:buFont typeface="Wingdings" panose="05000000000000000000" pitchFamily="2" charset="2"/>
              <a:buChar char="v"/>
            </a:pP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Ibrahim, Huda,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Raafat</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O.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Aburukba</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and Khaled El- Fakih. "An Integer Linear Programming model and Adaptive Genetic Algorithm approach to minimize energy consumption of Cloud computing data </a:t>
            </a:r>
            <a:r>
              <a:rPr lang="en-US" sz="1800" kern="0" dirty="0" err="1">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centers."Computers</a:t>
            </a:r>
            <a:r>
              <a:rPr lang="en-US" sz="1800" kern="0" dirty="0">
                <a:solidFill>
                  <a:srgbClr val="000000"/>
                </a:solidFill>
                <a:effectLst/>
                <a:latin typeface="Times New Roman" panose="02020603050405020304" pitchFamily="18" charset="0"/>
                <a:ea typeface="Times New Roman" panose="02020603050405020304" pitchFamily="18" charset="0"/>
                <a:cs typeface="Mangal" panose="02040503050203030202" pitchFamily="18" charset="0"/>
              </a:rPr>
              <a:t> &amp; Electrical Engineering (2018).</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xmlns="" val="3859051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71979FF9-2961-0B84-D0F8-5C10E0A95843}"/>
              </a:ext>
            </a:extLst>
          </p:cNvPr>
          <p:cNvSpPr>
            <a:spLocks noGrp="1"/>
          </p:cNvSpPr>
          <p:nvPr>
            <p:ph type="ctrTitle"/>
          </p:nvPr>
        </p:nvSpPr>
        <p:spPr>
          <a:xfrm>
            <a:off x="1907310" y="1567298"/>
            <a:ext cx="8825658" cy="2677648"/>
          </a:xfrm>
        </p:spPr>
        <p:txBody>
          <a:bodyPr/>
          <a:lstStyle/>
          <a:p>
            <a:pPr algn="ctr"/>
            <a:r>
              <a:rPr lang="en-US" b="1" dirty="0"/>
              <a:t>THANK YOU</a:t>
            </a:r>
          </a:p>
        </p:txBody>
      </p:sp>
    </p:spTree>
    <p:extLst>
      <p:ext uri="{BB962C8B-B14F-4D97-AF65-F5344CB8AC3E}">
        <p14:creationId xmlns:p14="http://schemas.microsoft.com/office/powerpoint/2010/main" xmlns="" val="33032671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17</TotalTime>
  <Words>1346</Words>
  <Application>Microsoft Office PowerPoint</Application>
  <PresentationFormat>Custom</PresentationFormat>
  <Paragraphs>44</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Ion Boardroom</vt:lpstr>
      <vt:lpstr>UNVEILING THE EMERGING TRENDS IN CLOUD COMPUTING </vt:lpstr>
      <vt:lpstr>INTRODUCTION</vt:lpstr>
      <vt:lpstr>CURRENT STATUS OF CLOUD COMPUTING </vt:lpstr>
      <vt:lpstr>THE RISE OF SERVERLESS COMPUTING: DEMOCRATIZING DEVELOPMENT AND OPTIMIZING SCALABILITY </vt:lpstr>
      <vt:lpstr>Slide 5</vt:lpstr>
      <vt:lpstr>AI AND MACHINE LEARNING IN THE CLOUD BY TRANSFORMING INSIGHTS AND DRIVING INNOVATION </vt:lpstr>
      <vt:lpstr>HYBRID AND MULTI-CLOUD ENVIRONMENTS BY NAVIGATING THE COMPLEXITY FOR OPTIMAL SOLUTIONS  </vt:lpstr>
      <vt:lpstr>CONCLUSION  </vt:lpstr>
      <vt:lpstr>REFERENCES</vt:lpstr>
      <vt:lpstr>THANK YOU</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UNVEILING THE EMERGING TRENDS IN CLOUD COMPUTING</dc:title>
  <dc:creator>anushreeagarwal721@gmail.com</dc:creator>
  <cp:lastModifiedBy>pc</cp:lastModifiedBy>
  <cp:revision>9</cp:revision>
  <dcterms:created xsi:type="dcterms:W3CDTF">2024-02-23T11:56:55Z</dcterms:created>
  <dcterms:modified xsi:type="dcterms:W3CDTF">2024-03-12T10:11:59Z</dcterms:modified>
</cp:coreProperties>
</file>