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2"/>
  </p:notesMasterIdLst>
  <p:sldIdLst>
    <p:sldId id="256" r:id="rId2"/>
    <p:sldId id="257" r:id="rId3"/>
    <p:sldId id="258" r:id="rId4"/>
    <p:sldId id="259" r:id="rId5"/>
    <p:sldId id="260" r:id="rId6"/>
    <p:sldId id="261" r:id="rId7"/>
    <p:sldId id="262" r:id="rId8"/>
    <p:sldId id="263" r:id="rId9"/>
    <p:sldId id="264" r:id="rId10"/>
    <p:sldId id="265" r:id="rId11"/>
  </p:sldIdLst>
  <p:sldSz cx="14630400" cy="8229600"/>
  <p:notesSz cx="8229600" cy="14630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5611"/>
    <p:restoredTop sz="94610"/>
  </p:normalViewPr>
  <p:slideViewPr>
    <p:cSldViewPr snapToGrid="0" snapToObjects="1">
      <p:cViewPr varScale="1">
        <p:scale>
          <a:sx n="75" d="100"/>
          <a:sy n="75" d="100"/>
        </p:scale>
        <p:origin x="-126" y="-126"/>
      </p:cViewPr>
      <p:guideLst>
        <p:guide orient="horz" pos="2592"/>
        <p:guide pos="4608"/>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2</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3</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4</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5</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6</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7</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8</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9</a:t>
            </a:fld>
            <a:endParaRPr lang="en-US"/>
          </a:p>
        </p:txBody>
      </p:sp>
    </p:spTree>
    <p:extLst>
      <p:ext uri="{BB962C8B-B14F-4D97-AF65-F5344CB8AC3E}">
        <p14:creationId xmlns:p14="http://schemas.microsoft.com/office/powerpoint/2010/main" xmlns=""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pPr/>
              <a:t>10</a:t>
            </a:fld>
            <a:endParaRPr lang="en-US"/>
          </a:p>
        </p:txBody>
      </p:sp>
    </p:spTree>
    <p:extLst>
      <p:ext uri="{BB962C8B-B14F-4D97-AF65-F5344CB8AC3E}">
        <p14:creationId xmlns:p14="http://schemas.microsoft.com/office/powerpoint/2010/main" xmlns=""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7.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hyperlink" Target="https://gamma.app" TargetMode="External"/></Relationships>
</file>

<file path=ppt/slides/_rels/slide9.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hyperlink" Target="https://gamma.app"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2E4CF"/>
          </a:solidFill>
          <a:ln/>
        </p:spPr>
      </p:sp>
      <p:sp>
        <p:nvSpPr>
          <p:cNvPr id="3" name="Shape 1"/>
          <p:cNvSpPr/>
          <p:nvPr/>
        </p:nvSpPr>
        <p:spPr>
          <a:xfrm>
            <a:off x="0" y="0"/>
            <a:ext cx="14630400" cy="8229600"/>
          </a:xfrm>
          <a:prstGeom prst="rect">
            <a:avLst/>
          </a:prstGeom>
          <a:solidFill>
            <a:srgbClr val="FEF5E7"/>
          </a:solidFill>
          <a:ln/>
        </p:spPr>
      </p:sp>
      <p:pic>
        <p:nvPicPr>
          <p:cNvPr id="4" name="Image 0" descr="preencoded.png"/>
          <p:cNvPicPr>
            <a:picLocks noChangeAspect="1"/>
          </p:cNvPicPr>
          <p:nvPr/>
        </p:nvPicPr>
        <p:blipFill>
          <a:blip r:embed="rId3"/>
          <a:stretch>
            <a:fillRect/>
          </a:stretch>
        </p:blipFill>
        <p:spPr>
          <a:xfrm>
            <a:off x="0" y="0"/>
            <a:ext cx="5486400" cy="8229600"/>
          </a:xfrm>
          <a:prstGeom prst="rect">
            <a:avLst/>
          </a:prstGeom>
        </p:spPr>
      </p:pic>
      <p:sp>
        <p:nvSpPr>
          <p:cNvPr id="5" name="Text 2"/>
          <p:cNvSpPr/>
          <p:nvPr/>
        </p:nvSpPr>
        <p:spPr>
          <a:xfrm>
            <a:off x="6319599" y="2108121"/>
            <a:ext cx="7477601" cy="3332798"/>
          </a:xfrm>
          <a:prstGeom prst="rect">
            <a:avLst/>
          </a:prstGeom>
          <a:noFill/>
          <a:ln/>
        </p:spPr>
        <p:txBody>
          <a:bodyPr wrap="square" rtlCol="0" anchor="t"/>
          <a:lstStyle/>
          <a:p>
            <a:pPr marL="0" indent="0">
              <a:lnSpc>
                <a:spcPts val="6561"/>
              </a:lnSpc>
              <a:buNone/>
            </a:pPr>
            <a:r>
              <a:rPr lang="en-US" sz="5249" dirty="0">
                <a:solidFill>
                  <a:srgbClr val="38512F"/>
                </a:solidFill>
                <a:latin typeface="Lora" pitchFamily="34" charset="0"/>
                <a:ea typeface="Lora" pitchFamily="34" charset="-122"/>
                <a:cs typeface="Lora" pitchFamily="34" charset="-120"/>
              </a:rPr>
              <a:t>Building a Competency Framework for Organizations Using Generative AI – AIDA</a:t>
            </a:r>
            <a:endParaRPr lang="en-US" sz="5249" dirty="0"/>
          </a:p>
        </p:txBody>
      </p:sp>
      <p:sp>
        <p:nvSpPr>
          <p:cNvPr id="6" name="Text 3"/>
          <p:cNvSpPr/>
          <p:nvPr/>
        </p:nvSpPr>
        <p:spPr>
          <a:xfrm>
            <a:off x="6319599" y="5774174"/>
            <a:ext cx="2777490" cy="347186"/>
          </a:xfrm>
          <a:prstGeom prst="rect">
            <a:avLst/>
          </a:prstGeom>
          <a:noFill/>
          <a:ln/>
        </p:spPr>
        <p:txBody>
          <a:bodyPr wrap="none" rtlCol="0" anchor="t"/>
          <a:lstStyle/>
          <a:p>
            <a:pPr marL="0" indent="0">
              <a:lnSpc>
                <a:spcPts val="2734"/>
              </a:lnSpc>
              <a:buNone/>
            </a:pPr>
            <a:r>
              <a:rPr lang="en-US" sz="2187" b="1" dirty="0">
                <a:solidFill>
                  <a:srgbClr val="38512F"/>
                </a:solidFill>
                <a:latin typeface="Lora" pitchFamily="34" charset="0"/>
                <a:ea typeface="Lora" pitchFamily="34" charset="-122"/>
                <a:cs typeface="Lora" pitchFamily="34" charset="-120"/>
              </a:rPr>
              <a:t>Harsha </a:t>
            </a:r>
            <a:r>
              <a:rPr lang="en-US" sz="2187" b="1" dirty="0" smtClean="0">
                <a:solidFill>
                  <a:srgbClr val="38512F"/>
                </a:solidFill>
                <a:latin typeface="Lora" pitchFamily="34" charset="0"/>
                <a:ea typeface="Lora" pitchFamily="34" charset="-122"/>
                <a:cs typeface="Lora" pitchFamily="34" charset="-120"/>
              </a:rPr>
              <a:t>Mary</a:t>
            </a:r>
          </a:p>
          <a:p>
            <a:pPr marL="0" indent="0">
              <a:lnSpc>
                <a:spcPts val="2734"/>
              </a:lnSpc>
              <a:buNone/>
            </a:pPr>
            <a:r>
              <a:rPr lang="en-US" sz="2187" b="1" dirty="0" smtClean="0">
                <a:solidFill>
                  <a:srgbClr val="38512F"/>
                </a:solidFill>
                <a:latin typeface="Lora" pitchFamily="34" charset="0"/>
                <a:ea typeface="Lora" pitchFamily="34" charset="-122"/>
              </a:rPr>
              <a:t>Organisational Psychology</a:t>
            </a:r>
            <a:endParaRPr lang="en-US" sz="2187" dirty="0"/>
          </a:p>
        </p:txBody>
      </p:sp>
      <p:pic>
        <p:nvPicPr>
          <p:cNvPr id="7"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2E4CF"/>
          </a:solidFill>
          <a:ln/>
        </p:spPr>
      </p:sp>
      <p:sp>
        <p:nvSpPr>
          <p:cNvPr id="3" name="Shape 1"/>
          <p:cNvSpPr/>
          <p:nvPr/>
        </p:nvSpPr>
        <p:spPr>
          <a:xfrm>
            <a:off x="0" y="0"/>
            <a:ext cx="14630400" cy="8229600"/>
          </a:xfrm>
          <a:prstGeom prst="rect">
            <a:avLst/>
          </a:prstGeom>
          <a:solidFill>
            <a:srgbClr val="FEF5E7"/>
          </a:solidFill>
          <a:ln/>
        </p:spPr>
      </p:sp>
      <p:pic>
        <p:nvPicPr>
          <p:cNvPr id="4" name="Image 0" descr="preencoded.png"/>
          <p:cNvPicPr>
            <a:picLocks noChangeAspect="1"/>
          </p:cNvPicPr>
          <p:nvPr/>
        </p:nvPicPr>
        <p:blipFill>
          <a:blip r:embed="rId3"/>
          <a:stretch>
            <a:fillRect/>
          </a:stretch>
        </p:blipFill>
        <p:spPr>
          <a:xfrm>
            <a:off x="0" y="0"/>
            <a:ext cx="14630400" cy="8229600"/>
          </a:xfrm>
          <a:prstGeom prst="rect">
            <a:avLst/>
          </a:prstGeom>
        </p:spPr>
      </p:pic>
      <p:sp>
        <p:nvSpPr>
          <p:cNvPr id="5" name="Shape 2"/>
          <p:cNvSpPr/>
          <p:nvPr/>
        </p:nvSpPr>
        <p:spPr>
          <a:xfrm>
            <a:off x="0" y="0"/>
            <a:ext cx="14630400" cy="8229600"/>
          </a:xfrm>
          <a:prstGeom prst="rect">
            <a:avLst/>
          </a:prstGeom>
          <a:solidFill>
            <a:srgbClr val="FEF5E7">
              <a:alpha val="85000"/>
            </a:srgbClr>
          </a:solidFill>
          <a:ln/>
        </p:spPr>
      </p:sp>
      <p:sp>
        <p:nvSpPr>
          <p:cNvPr id="6" name="Text 3"/>
          <p:cNvSpPr/>
          <p:nvPr/>
        </p:nvSpPr>
        <p:spPr>
          <a:xfrm>
            <a:off x="2348389" y="1475184"/>
            <a:ext cx="9933503" cy="1388745"/>
          </a:xfrm>
          <a:prstGeom prst="rect">
            <a:avLst/>
          </a:prstGeom>
          <a:noFill/>
          <a:ln/>
        </p:spPr>
        <p:txBody>
          <a:bodyPr wrap="square" rtlCol="0" anchor="t"/>
          <a:lstStyle/>
          <a:p>
            <a:pPr marL="0" indent="0">
              <a:lnSpc>
                <a:spcPts val="5468"/>
              </a:lnSpc>
              <a:buNone/>
            </a:pPr>
            <a:r>
              <a:rPr lang="en-US" sz="4374" dirty="0">
                <a:solidFill>
                  <a:srgbClr val="38512F"/>
                </a:solidFill>
                <a:latin typeface="Lora" pitchFamily="34" charset="0"/>
                <a:ea typeface="Lora" pitchFamily="34" charset="-122"/>
                <a:cs typeface="Lora" pitchFamily="34" charset="-120"/>
              </a:rPr>
              <a:t>The Era of AI and Competency Frameworks</a:t>
            </a:r>
            <a:endParaRPr lang="en-US" sz="4374" dirty="0"/>
          </a:p>
        </p:txBody>
      </p:sp>
      <p:sp>
        <p:nvSpPr>
          <p:cNvPr id="7" name="Shape 4"/>
          <p:cNvSpPr/>
          <p:nvPr/>
        </p:nvSpPr>
        <p:spPr>
          <a:xfrm>
            <a:off x="2348389" y="3370778"/>
            <a:ext cx="499943" cy="499943"/>
          </a:xfrm>
          <a:prstGeom prst="roundRect">
            <a:avLst>
              <a:gd name="adj" fmla="val 13333"/>
            </a:avLst>
          </a:prstGeom>
          <a:solidFill>
            <a:srgbClr val="F6E9D5"/>
          </a:solidFill>
          <a:ln/>
        </p:spPr>
      </p:sp>
      <p:sp>
        <p:nvSpPr>
          <p:cNvPr id="8" name="Text 5"/>
          <p:cNvSpPr/>
          <p:nvPr/>
        </p:nvSpPr>
        <p:spPr>
          <a:xfrm>
            <a:off x="2537698" y="3412450"/>
            <a:ext cx="121325" cy="416481"/>
          </a:xfrm>
          <a:prstGeom prst="rect">
            <a:avLst/>
          </a:prstGeom>
          <a:noFill/>
          <a:ln/>
        </p:spPr>
        <p:txBody>
          <a:bodyPr wrap="none" rtlCol="0" anchor="t"/>
          <a:lstStyle/>
          <a:p>
            <a:pPr marL="0" indent="0" algn="ctr">
              <a:lnSpc>
                <a:spcPts val="3281"/>
              </a:lnSpc>
              <a:buNone/>
            </a:pPr>
            <a:r>
              <a:rPr lang="en-US" sz="2624" dirty="0">
                <a:solidFill>
                  <a:srgbClr val="38512F"/>
                </a:solidFill>
                <a:latin typeface="Lora" pitchFamily="34" charset="0"/>
                <a:ea typeface="Lora" pitchFamily="34" charset="-122"/>
                <a:cs typeface="Lora" pitchFamily="34" charset="-120"/>
              </a:rPr>
              <a:t>1</a:t>
            </a:r>
            <a:endParaRPr lang="en-US" sz="2624" dirty="0"/>
          </a:p>
        </p:txBody>
      </p:sp>
      <p:sp>
        <p:nvSpPr>
          <p:cNvPr id="9" name="Text 6"/>
          <p:cNvSpPr/>
          <p:nvPr/>
        </p:nvSpPr>
        <p:spPr>
          <a:xfrm>
            <a:off x="3070503" y="3447098"/>
            <a:ext cx="2440900" cy="347186"/>
          </a:xfrm>
          <a:prstGeom prst="rect">
            <a:avLst/>
          </a:prstGeom>
          <a:noFill/>
          <a:ln/>
        </p:spPr>
        <p:txBody>
          <a:bodyPr wrap="non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AI's Impact</a:t>
            </a:r>
            <a:endParaRPr lang="en-US" sz="2187" dirty="0"/>
          </a:p>
        </p:txBody>
      </p:sp>
      <p:sp>
        <p:nvSpPr>
          <p:cNvPr id="10" name="Text 7"/>
          <p:cNvSpPr/>
          <p:nvPr/>
        </p:nvSpPr>
        <p:spPr>
          <a:xfrm>
            <a:off x="3070503" y="3927515"/>
            <a:ext cx="2440900" cy="2132409"/>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The era of AI brings significant changes to the way organizations operate and the skills their employees need to succeed.</a:t>
            </a:r>
            <a:endParaRPr lang="en-US" sz="1750" dirty="0"/>
          </a:p>
        </p:txBody>
      </p:sp>
      <p:sp>
        <p:nvSpPr>
          <p:cNvPr id="11" name="Shape 8"/>
          <p:cNvSpPr/>
          <p:nvPr/>
        </p:nvSpPr>
        <p:spPr>
          <a:xfrm>
            <a:off x="5733574" y="3370778"/>
            <a:ext cx="499943" cy="499943"/>
          </a:xfrm>
          <a:prstGeom prst="roundRect">
            <a:avLst>
              <a:gd name="adj" fmla="val 13333"/>
            </a:avLst>
          </a:prstGeom>
          <a:solidFill>
            <a:srgbClr val="F6E9D5"/>
          </a:solidFill>
          <a:ln/>
        </p:spPr>
      </p:sp>
      <p:sp>
        <p:nvSpPr>
          <p:cNvPr id="12" name="Text 9"/>
          <p:cNvSpPr/>
          <p:nvPr/>
        </p:nvSpPr>
        <p:spPr>
          <a:xfrm>
            <a:off x="5893951" y="3412450"/>
            <a:ext cx="179070" cy="416481"/>
          </a:xfrm>
          <a:prstGeom prst="rect">
            <a:avLst/>
          </a:prstGeom>
          <a:noFill/>
          <a:ln/>
        </p:spPr>
        <p:txBody>
          <a:bodyPr wrap="none" rtlCol="0" anchor="t"/>
          <a:lstStyle/>
          <a:p>
            <a:pPr marL="0" indent="0" algn="ctr">
              <a:lnSpc>
                <a:spcPts val="3281"/>
              </a:lnSpc>
              <a:buNone/>
            </a:pPr>
            <a:r>
              <a:rPr lang="en-US" sz="2624" dirty="0">
                <a:solidFill>
                  <a:srgbClr val="38512F"/>
                </a:solidFill>
                <a:latin typeface="Lora" pitchFamily="34" charset="0"/>
                <a:ea typeface="Lora" pitchFamily="34" charset="-122"/>
                <a:cs typeface="Lora" pitchFamily="34" charset="-120"/>
              </a:rPr>
              <a:t>2</a:t>
            </a:r>
            <a:endParaRPr lang="en-US" sz="2624" dirty="0"/>
          </a:p>
        </p:txBody>
      </p:sp>
      <p:sp>
        <p:nvSpPr>
          <p:cNvPr id="13" name="Text 10"/>
          <p:cNvSpPr/>
          <p:nvPr/>
        </p:nvSpPr>
        <p:spPr>
          <a:xfrm>
            <a:off x="6455688" y="3447098"/>
            <a:ext cx="2440900" cy="1041559"/>
          </a:xfrm>
          <a:prstGeom prst="rect">
            <a:avLst/>
          </a:prstGeom>
          <a:noFill/>
          <a:ln/>
        </p:spPr>
        <p:txBody>
          <a:bodyPr wrap="squar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Competency Framework Necessity</a:t>
            </a:r>
            <a:endParaRPr lang="en-US" sz="2187" dirty="0"/>
          </a:p>
        </p:txBody>
      </p:sp>
      <p:sp>
        <p:nvSpPr>
          <p:cNvPr id="14" name="Text 11"/>
          <p:cNvSpPr/>
          <p:nvPr/>
        </p:nvSpPr>
        <p:spPr>
          <a:xfrm>
            <a:off x="6455688" y="4621887"/>
            <a:ext cx="2440900" cy="2132409"/>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This development necessitates a competency framework that considers AI tools and their integration in organizational settings.</a:t>
            </a:r>
            <a:endParaRPr lang="en-US" sz="1750" dirty="0"/>
          </a:p>
        </p:txBody>
      </p:sp>
      <p:sp>
        <p:nvSpPr>
          <p:cNvPr id="15" name="Shape 12"/>
          <p:cNvSpPr/>
          <p:nvPr/>
        </p:nvSpPr>
        <p:spPr>
          <a:xfrm>
            <a:off x="9118759" y="3370778"/>
            <a:ext cx="499943" cy="499943"/>
          </a:xfrm>
          <a:prstGeom prst="roundRect">
            <a:avLst>
              <a:gd name="adj" fmla="val 13333"/>
            </a:avLst>
          </a:prstGeom>
          <a:solidFill>
            <a:srgbClr val="F6E9D5"/>
          </a:solidFill>
          <a:ln/>
        </p:spPr>
      </p:sp>
      <p:sp>
        <p:nvSpPr>
          <p:cNvPr id="16" name="Text 13"/>
          <p:cNvSpPr/>
          <p:nvPr/>
        </p:nvSpPr>
        <p:spPr>
          <a:xfrm>
            <a:off x="9275802" y="3412450"/>
            <a:ext cx="185738" cy="416481"/>
          </a:xfrm>
          <a:prstGeom prst="rect">
            <a:avLst/>
          </a:prstGeom>
          <a:noFill/>
          <a:ln/>
        </p:spPr>
        <p:txBody>
          <a:bodyPr wrap="none" rtlCol="0" anchor="t"/>
          <a:lstStyle/>
          <a:p>
            <a:pPr marL="0" indent="0" algn="ctr">
              <a:lnSpc>
                <a:spcPts val="3281"/>
              </a:lnSpc>
              <a:buNone/>
            </a:pPr>
            <a:r>
              <a:rPr lang="en-US" sz="2624" dirty="0">
                <a:solidFill>
                  <a:srgbClr val="38512F"/>
                </a:solidFill>
                <a:latin typeface="Lora" pitchFamily="34" charset="0"/>
                <a:ea typeface="Lora" pitchFamily="34" charset="-122"/>
                <a:cs typeface="Lora" pitchFamily="34" charset="-120"/>
              </a:rPr>
              <a:t>3</a:t>
            </a:r>
            <a:endParaRPr lang="en-US" sz="2624" dirty="0"/>
          </a:p>
        </p:txBody>
      </p:sp>
      <p:sp>
        <p:nvSpPr>
          <p:cNvPr id="17" name="Text 14"/>
          <p:cNvSpPr/>
          <p:nvPr/>
        </p:nvSpPr>
        <p:spPr>
          <a:xfrm>
            <a:off x="9840873" y="3447098"/>
            <a:ext cx="2440900" cy="347186"/>
          </a:xfrm>
          <a:prstGeom prst="rect">
            <a:avLst/>
          </a:prstGeom>
          <a:noFill/>
          <a:ln/>
        </p:spPr>
        <p:txBody>
          <a:bodyPr wrap="non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Generative AI</a:t>
            </a:r>
            <a:endParaRPr lang="en-US" sz="2187" dirty="0"/>
          </a:p>
        </p:txBody>
      </p:sp>
      <p:sp>
        <p:nvSpPr>
          <p:cNvPr id="18" name="Text 15"/>
          <p:cNvSpPr/>
          <p:nvPr/>
        </p:nvSpPr>
        <p:spPr>
          <a:xfrm>
            <a:off x="9840873" y="3927515"/>
            <a:ext cx="2440900" cy="2132409"/>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Generative AI holds promise to identify, predict, and manage the skills and competencies an organization needs to thrive.</a:t>
            </a:r>
            <a:endParaRPr lang="en-US" sz="1750" dirty="0"/>
          </a:p>
        </p:txBody>
      </p:sp>
      <p:pic>
        <p:nvPicPr>
          <p:cNvPr id="1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2E4CF"/>
          </a:solidFill>
          <a:ln/>
        </p:spPr>
      </p:sp>
      <p:sp>
        <p:nvSpPr>
          <p:cNvPr id="3" name="Shape 1"/>
          <p:cNvSpPr/>
          <p:nvPr/>
        </p:nvSpPr>
        <p:spPr>
          <a:xfrm>
            <a:off x="0" y="0"/>
            <a:ext cx="14630400" cy="8229600"/>
          </a:xfrm>
          <a:prstGeom prst="rect">
            <a:avLst/>
          </a:prstGeom>
          <a:solidFill>
            <a:srgbClr val="FEF5E7"/>
          </a:solidFill>
          <a:ln/>
        </p:spPr>
      </p:sp>
      <p:pic>
        <p:nvPicPr>
          <p:cNvPr id="4" name="Image 0" descr="preencoded.png"/>
          <p:cNvPicPr>
            <a:picLocks noChangeAspect="1"/>
          </p:cNvPicPr>
          <p:nvPr/>
        </p:nvPicPr>
        <p:blipFill>
          <a:blip r:embed="rId3"/>
          <a:stretch>
            <a:fillRect/>
          </a:stretch>
        </p:blipFill>
        <p:spPr>
          <a:xfrm>
            <a:off x="0" y="0"/>
            <a:ext cx="3657600" cy="8229600"/>
          </a:xfrm>
          <a:prstGeom prst="rect">
            <a:avLst/>
          </a:prstGeom>
        </p:spPr>
      </p:pic>
      <p:sp>
        <p:nvSpPr>
          <p:cNvPr id="5" name="Text 2"/>
          <p:cNvSpPr/>
          <p:nvPr/>
        </p:nvSpPr>
        <p:spPr>
          <a:xfrm>
            <a:off x="4490799" y="925473"/>
            <a:ext cx="5554980" cy="694373"/>
          </a:xfrm>
          <a:prstGeom prst="rect">
            <a:avLst/>
          </a:prstGeom>
          <a:noFill/>
          <a:ln/>
        </p:spPr>
        <p:txBody>
          <a:bodyPr wrap="none" rtlCol="0" anchor="t"/>
          <a:lstStyle/>
          <a:p>
            <a:pPr marL="0" indent="0">
              <a:lnSpc>
                <a:spcPts val="5468"/>
              </a:lnSpc>
              <a:buNone/>
            </a:pPr>
            <a:r>
              <a:rPr lang="en-US" sz="4374" dirty="0">
                <a:solidFill>
                  <a:srgbClr val="38512F"/>
                </a:solidFill>
                <a:latin typeface="Lora" pitchFamily="34" charset="0"/>
                <a:ea typeface="Lora" pitchFamily="34" charset="-122"/>
                <a:cs typeface="Lora" pitchFamily="34" charset="-120"/>
              </a:rPr>
              <a:t>The Rise of AI</a:t>
            </a:r>
            <a:endParaRPr lang="en-US" sz="4374" dirty="0"/>
          </a:p>
        </p:txBody>
      </p:sp>
      <p:sp>
        <p:nvSpPr>
          <p:cNvPr id="6" name="Shape 3"/>
          <p:cNvSpPr/>
          <p:nvPr/>
        </p:nvSpPr>
        <p:spPr>
          <a:xfrm>
            <a:off x="4810244" y="1953101"/>
            <a:ext cx="27742" cy="5351026"/>
          </a:xfrm>
          <a:prstGeom prst="rect">
            <a:avLst/>
          </a:prstGeom>
          <a:solidFill>
            <a:srgbClr val="38512F"/>
          </a:solidFill>
          <a:ln/>
        </p:spPr>
      </p:sp>
      <p:sp>
        <p:nvSpPr>
          <p:cNvPr id="7" name="Shape 4"/>
          <p:cNvSpPr/>
          <p:nvPr/>
        </p:nvSpPr>
        <p:spPr>
          <a:xfrm>
            <a:off x="5074027" y="2362736"/>
            <a:ext cx="777597" cy="27742"/>
          </a:xfrm>
          <a:prstGeom prst="rect">
            <a:avLst/>
          </a:prstGeom>
          <a:solidFill>
            <a:srgbClr val="38512F"/>
          </a:solidFill>
          <a:ln/>
        </p:spPr>
      </p:sp>
      <p:sp>
        <p:nvSpPr>
          <p:cNvPr id="8" name="Shape 5"/>
          <p:cNvSpPr/>
          <p:nvPr/>
        </p:nvSpPr>
        <p:spPr>
          <a:xfrm>
            <a:off x="4574084" y="2126694"/>
            <a:ext cx="499943" cy="499943"/>
          </a:xfrm>
          <a:prstGeom prst="roundRect">
            <a:avLst>
              <a:gd name="adj" fmla="val 13333"/>
            </a:avLst>
          </a:prstGeom>
          <a:solidFill>
            <a:srgbClr val="F6E9D5"/>
          </a:solidFill>
          <a:ln/>
        </p:spPr>
      </p:sp>
      <p:sp>
        <p:nvSpPr>
          <p:cNvPr id="9" name="Text 6"/>
          <p:cNvSpPr/>
          <p:nvPr/>
        </p:nvSpPr>
        <p:spPr>
          <a:xfrm>
            <a:off x="4763393" y="2168366"/>
            <a:ext cx="121325" cy="416481"/>
          </a:xfrm>
          <a:prstGeom prst="rect">
            <a:avLst/>
          </a:prstGeom>
          <a:noFill/>
          <a:ln/>
        </p:spPr>
        <p:txBody>
          <a:bodyPr wrap="none" rtlCol="0" anchor="t"/>
          <a:lstStyle/>
          <a:p>
            <a:pPr marL="0" indent="0" algn="ctr">
              <a:lnSpc>
                <a:spcPts val="3281"/>
              </a:lnSpc>
              <a:buNone/>
            </a:pPr>
            <a:r>
              <a:rPr lang="en-US" sz="2624" dirty="0">
                <a:solidFill>
                  <a:srgbClr val="38512F"/>
                </a:solidFill>
                <a:latin typeface="Lora" pitchFamily="34" charset="0"/>
                <a:ea typeface="Lora" pitchFamily="34" charset="-122"/>
                <a:cs typeface="Lora" pitchFamily="34" charset="-120"/>
              </a:rPr>
              <a:t>1</a:t>
            </a:r>
            <a:endParaRPr lang="en-US" sz="2624" dirty="0"/>
          </a:p>
        </p:txBody>
      </p:sp>
      <p:sp>
        <p:nvSpPr>
          <p:cNvPr id="10" name="Text 7"/>
          <p:cNvSpPr/>
          <p:nvPr/>
        </p:nvSpPr>
        <p:spPr>
          <a:xfrm>
            <a:off x="6046113" y="2175272"/>
            <a:ext cx="2888218" cy="347186"/>
          </a:xfrm>
          <a:prstGeom prst="rect">
            <a:avLst/>
          </a:prstGeom>
          <a:noFill/>
          <a:ln/>
        </p:spPr>
        <p:txBody>
          <a:bodyPr wrap="none" rtlCol="0" anchor="t"/>
          <a:lstStyle/>
          <a:p>
            <a:pPr marL="0" indent="0" algn="l">
              <a:lnSpc>
                <a:spcPts val="2734"/>
              </a:lnSpc>
              <a:buNone/>
            </a:pPr>
            <a:r>
              <a:rPr lang="en-US" sz="2187" dirty="0">
                <a:solidFill>
                  <a:srgbClr val="38512F"/>
                </a:solidFill>
                <a:latin typeface="Lora" pitchFamily="34" charset="0"/>
                <a:ea typeface="Lora" pitchFamily="34" charset="-122"/>
                <a:cs typeface="Lora" pitchFamily="34" charset="-120"/>
              </a:rPr>
              <a:t>AI's Historical Context</a:t>
            </a:r>
            <a:endParaRPr lang="en-US" sz="2187" dirty="0"/>
          </a:p>
        </p:txBody>
      </p:sp>
      <p:sp>
        <p:nvSpPr>
          <p:cNvPr id="11" name="Text 8"/>
          <p:cNvSpPr/>
          <p:nvPr/>
        </p:nvSpPr>
        <p:spPr>
          <a:xfrm>
            <a:off x="6046113" y="2655689"/>
            <a:ext cx="7751088" cy="710803"/>
          </a:xfrm>
          <a:prstGeom prst="rect">
            <a:avLst/>
          </a:prstGeom>
          <a:noFill/>
          <a:ln/>
        </p:spPr>
        <p:txBody>
          <a:bodyPr wrap="square" rtlCol="0" anchor="t"/>
          <a:lstStyle/>
          <a:p>
            <a:pPr marL="0" indent="0" algn="l">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The concept of AI was first introduced by John McCarthy at a conference at Dartmouth College in 1956.</a:t>
            </a:r>
            <a:endParaRPr lang="en-US" sz="1750" dirty="0"/>
          </a:p>
        </p:txBody>
      </p:sp>
      <p:sp>
        <p:nvSpPr>
          <p:cNvPr id="12" name="Shape 9"/>
          <p:cNvSpPr/>
          <p:nvPr/>
        </p:nvSpPr>
        <p:spPr>
          <a:xfrm>
            <a:off x="5074027" y="4220468"/>
            <a:ext cx="777597" cy="27742"/>
          </a:xfrm>
          <a:prstGeom prst="rect">
            <a:avLst/>
          </a:prstGeom>
          <a:solidFill>
            <a:srgbClr val="38512F"/>
          </a:solidFill>
          <a:ln/>
        </p:spPr>
      </p:sp>
      <p:sp>
        <p:nvSpPr>
          <p:cNvPr id="13" name="Shape 10"/>
          <p:cNvSpPr/>
          <p:nvPr/>
        </p:nvSpPr>
        <p:spPr>
          <a:xfrm>
            <a:off x="4574084" y="3984427"/>
            <a:ext cx="499943" cy="499943"/>
          </a:xfrm>
          <a:prstGeom prst="roundRect">
            <a:avLst>
              <a:gd name="adj" fmla="val 13333"/>
            </a:avLst>
          </a:prstGeom>
          <a:solidFill>
            <a:srgbClr val="F6E9D5"/>
          </a:solidFill>
          <a:ln/>
        </p:spPr>
      </p:sp>
      <p:sp>
        <p:nvSpPr>
          <p:cNvPr id="14" name="Text 11"/>
          <p:cNvSpPr/>
          <p:nvPr/>
        </p:nvSpPr>
        <p:spPr>
          <a:xfrm>
            <a:off x="4734461" y="4026098"/>
            <a:ext cx="179070" cy="416481"/>
          </a:xfrm>
          <a:prstGeom prst="rect">
            <a:avLst/>
          </a:prstGeom>
          <a:noFill/>
          <a:ln/>
        </p:spPr>
        <p:txBody>
          <a:bodyPr wrap="none" rtlCol="0" anchor="t"/>
          <a:lstStyle/>
          <a:p>
            <a:pPr marL="0" indent="0" algn="ctr">
              <a:lnSpc>
                <a:spcPts val="3281"/>
              </a:lnSpc>
              <a:buNone/>
            </a:pPr>
            <a:r>
              <a:rPr lang="en-US" sz="2624" dirty="0">
                <a:solidFill>
                  <a:srgbClr val="38512F"/>
                </a:solidFill>
                <a:latin typeface="Lora" pitchFamily="34" charset="0"/>
                <a:ea typeface="Lora" pitchFamily="34" charset="-122"/>
                <a:cs typeface="Lora" pitchFamily="34" charset="-120"/>
              </a:rPr>
              <a:t>2</a:t>
            </a:r>
            <a:endParaRPr lang="en-US" sz="2624" dirty="0"/>
          </a:p>
        </p:txBody>
      </p:sp>
      <p:sp>
        <p:nvSpPr>
          <p:cNvPr id="15" name="Text 12"/>
          <p:cNvSpPr/>
          <p:nvPr/>
        </p:nvSpPr>
        <p:spPr>
          <a:xfrm>
            <a:off x="6046113" y="4033004"/>
            <a:ext cx="2777490" cy="347186"/>
          </a:xfrm>
          <a:prstGeom prst="rect">
            <a:avLst/>
          </a:prstGeom>
          <a:noFill/>
          <a:ln/>
        </p:spPr>
        <p:txBody>
          <a:bodyPr wrap="none" rtlCol="0" anchor="t"/>
          <a:lstStyle/>
          <a:p>
            <a:pPr marL="0" indent="0" algn="l">
              <a:lnSpc>
                <a:spcPts val="2734"/>
              </a:lnSpc>
              <a:buNone/>
            </a:pPr>
            <a:r>
              <a:rPr lang="en-US" sz="2187" dirty="0">
                <a:solidFill>
                  <a:srgbClr val="38512F"/>
                </a:solidFill>
                <a:latin typeface="Lora" pitchFamily="34" charset="0"/>
                <a:ea typeface="Lora" pitchFamily="34" charset="-122"/>
                <a:cs typeface="Lora" pitchFamily="34" charset="-120"/>
              </a:rPr>
              <a:t>AI's Recent Growth</a:t>
            </a:r>
            <a:endParaRPr lang="en-US" sz="2187" dirty="0"/>
          </a:p>
        </p:txBody>
      </p:sp>
      <p:sp>
        <p:nvSpPr>
          <p:cNvPr id="16" name="Text 13"/>
          <p:cNvSpPr/>
          <p:nvPr/>
        </p:nvSpPr>
        <p:spPr>
          <a:xfrm>
            <a:off x="6046113" y="4513421"/>
            <a:ext cx="7751088" cy="1066205"/>
          </a:xfrm>
          <a:prstGeom prst="rect">
            <a:avLst/>
          </a:prstGeom>
          <a:noFill/>
          <a:ln/>
        </p:spPr>
        <p:txBody>
          <a:bodyPr wrap="square" rtlCol="0" anchor="t"/>
          <a:lstStyle/>
          <a:p>
            <a:pPr marL="0" indent="0" algn="l">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AI started gaining significant traction in the last two decades due to increased computational power, advancements in machine learning algorithms, and the availability of large data sets.</a:t>
            </a:r>
            <a:endParaRPr lang="en-US" sz="1750" dirty="0"/>
          </a:p>
        </p:txBody>
      </p:sp>
      <p:sp>
        <p:nvSpPr>
          <p:cNvPr id="17" name="Shape 14"/>
          <p:cNvSpPr/>
          <p:nvPr/>
        </p:nvSpPr>
        <p:spPr>
          <a:xfrm>
            <a:off x="5074027" y="6433602"/>
            <a:ext cx="777597" cy="27742"/>
          </a:xfrm>
          <a:prstGeom prst="rect">
            <a:avLst/>
          </a:prstGeom>
          <a:solidFill>
            <a:srgbClr val="38512F"/>
          </a:solidFill>
          <a:ln/>
        </p:spPr>
      </p:sp>
      <p:sp>
        <p:nvSpPr>
          <p:cNvPr id="18" name="Shape 15"/>
          <p:cNvSpPr/>
          <p:nvPr/>
        </p:nvSpPr>
        <p:spPr>
          <a:xfrm>
            <a:off x="4574084" y="6197560"/>
            <a:ext cx="499943" cy="499943"/>
          </a:xfrm>
          <a:prstGeom prst="roundRect">
            <a:avLst>
              <a:gd name="adj" fmla="val 13333"/>
            </a:avLst>
          </a:prstGeom>
          <a:solidFill>
            <a:srgbClr val="F6E9D5"/>
          </a:solidFill>
          <a:ln/>
        </p:spPr>
      </p:sp>
      <p:sp>
        <p:nvSpPr>
          <p:cNvPr id="19" name="Text 16"/>
          <p:cNvSpPr/>
          <p:nvPr/>
        </p:nvSpPr>
        <p:spPr>
          <a:xfrm>
            <a:off x="4731127" y="6239232"/>
            <a:ext cx="185738" cy="416481"/>
          </a:xfrm>
          <a:prstGeom prst="rect">
            <a:avLst/>
          </a:prstGeom>
          <a:noFill/>
          <a:ln/>
        </p:spPr>
        <p:txBody>
          <a:bodyPr wrap="none" rtlCol="0" anchor="t"/>
          <a:lstStyle/>
          <a:p>
            <a:pPr marL="0" indent="0" algn="ctr">
              <a:lnSpc>
                <a:spcPts val="3281"/>
              </a:lnSpc>
              <a:buNone/>
            </a:pPr>
            <a:r>
              <a:rPr lang="en-US" sz="2624" dirty="0">
                <a:solidFill>
                  <a:srgbClr val="38512F"/>
                </a:solidFill>
                <a:latin typeface="Lora" pitchFamily="34" charset="0"/>
                <a:ea typeface="Lora" pitchFamily="34" charset="-122"/>
                <a:cs typeface="Lora" pitchFamily="34" charset="-120"/>
              </a:rPr>
              <a:t>3</a:t>
            </a:r>
            <a:endParaRPr lang="en-US" sz="2624" dirty="0"/>
          </a:p>
        </p:txBody>
      </p:sp>
      <p:sp>
        <p:nvSpPr>
          <p:cNvPr id="20" name="Text 17"/>
          <p:cNvSpPr/>
          <p:nvPr/>
        </p:nvSpPr>
        <p:spPr>
          <a:xfrm>
            <a:off x="6046113" y="6246138"/>
            <a:ext cx="2777490" cy="347186"/>
          </a:xfrm>
          <a:prstGeom prst="rect">
            <a:avLst/>
          </a:prstGeom>
          <a:noFill/>
          <a:ln/>
        </p:spPr>
        <p:txBody>
          <a:bodyPr wrap="none" rtlCol="0" anchor="t"/>
          <a:lstStyle/>
          <a:p>
            <a:pPr marL="0" indent="0" algn="l">
              <a:lnSpc>
                <a:spcPts val="2734"/>
              </a:lnSpc>
              <a:buNone/>
            </a:pPr>
            <a:r>
              <a:rPr lang="en-US" sz="2187" dirty="0">
                <a:solidFill>
                  <a:srgbClr val="38512F"/>
                </a:solidFill>
                <a:latin typeface="Lora" pitchFamily="34" charset="0"/>
                <a:ea typeface="Lora" pitchFamily="34" charset="-122"/>
                <a:cs typeface="Lora" pitchFamily="34" charset="-120"/>
              </a:rPr>
              <a:t>AI Technologies</a:t>
            </a:r>
            <a:endParaRPr lang="en-US" sz="2187" dirty="0"/>
          </a:p>
        </p:txBody>
      </p:sp>
      <p:sp>
        <p:nvSpPr>
          <p:cNvPr id="21" name="Text 18"/>
          <p:cNvSpPr/>
          <p:nvPr/>
        </p:nvSpPr>
        <p:spPr>
          <a:xfrm>
            <a:off x="6046113" y="6726555"/>
            <a:ext cx="7751088" cy="355402"/>
          </a:xfrm>
          <a:prstGeom prst="rect">
            <a:avLst/>
          </a:prstGeom>
          <a:noFill/>
          <a:ln/>
        </p:spPr>
        <p:txBody>
          <a:bodyPr wrap="none" rtlCol="0" anchor="t"/>
          <a:lstStyle/>
          <a:p>
            <a:pPr marL="0" indent="0" algn="l">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AI encompasses a range of technologies, including NLP, ML, DL, and robotics.</a:t>
            </a:r>
            <a:endParaRPr lang="en-US" sz="1750" dirty="0"/>
          </a:p>
        </p:txBody>
      </p:sp>
      <p:pic>
        <p:nvPicPr>
          <p:cNvPr id="22"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2E4CF"/>
          </a:solidFill>
          <a:ln/>
        </p:spPr>
      </p:sp>
      <p:sp>
        <p:nvSpPr>
          <p:cNvPr id="3" name="Shape 1"/>
          <p:cNvSpPr/>
          <p:nvPr/>
        </p:nvSpPr>
        <p:spPr>
          <a:xfrm>
            <a:off x="0" y="0"/>
            <a:ext cx="14630400" cy="8229600"/>
          </a:xfrm>
          <a:prstGeom prst="rect">
            <a:avLst/>
          </a:prstGeom>
          <a:solidFill>
            <a:srgbClr val="FEF5E7"/>
          </a:solidFill>
          <a:ln/>
        </p:spPr>
      </p:sp>
      <p:sp>
        <p:nvSpPr>
          <p:cNvPr id="4" name="Text 2"/>
          <p:cNvSpPr/>
          <p:nvPr/>
        </p:nvSpPr>
        <p:spPr>
          <a:xfrm>
            <a:off x="2348389" y="2216706"/>
            <a:ext cx="5554980" cy="694373"/>
          </a:xfrm>
          <a:prstGeom prst="rect">
            <a:avLst/>
          </a:prstGeom>
          <a:noFill/>
          <a:ln/>
        </p:spPr>
        <p:txBody>
          <a:bodyPr wrap="none" rtlCol="0" anchor="t"/>
          <a:lstStyle/>
          <a:p>
            <a:pPr marL="0" indent="0">
              <a:lnSpc>
                <a:spcPts val="5468"/>
              </a:lnSpc>
              <a:buNone/>
            </a:pPr>
            <a:r>
              <a:rPr lang="en-US" sz="4374" dirty="0">
                <a:solidFill>
                  <a:srgbClr val="38512F"/>
                </a:solidFill>
                <a:latin typeface="Lora" pitchFamily="34" charset="0"/>
                <a:ea typeface="Lora" pitchFamily="34" charset="-122"/>
                <a:cs typeface="Lora" pitchFamily="34" charset="-120"/>
              </a:rPr>
              <a:t>AI in Industries</a:t>
            </a:r>
            <a:endParaRPr lang="en-US" sz="4374" dirty="0"/>
          </a:p>
        </p:txBody>
      </p:sp>
      <p:sp>
        <p:nvSpPr>
          <p:cNvPr id="5" name="Text 3"/>
          <p:cNvSpPr/>
          <p:nvPr/>
        </p:nvSpPr>
        <p:spPr>
          <a:xfrm>
            <a:off x="2348389" y="3466505"/>
            <a:ext cx="2777490" cy="347186"/>
          </a:xfrm>
          <a:prstGeom prst="rect">
            <a:avLst/>
          </a:prstGeom>
          <a:noFill/>
          <a:ln/>
        </p:spPr>
        <p:txBody>
          <a:bodyPr wrap="non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Healthcare</a:t>
            </a:r>
            <a:endParaRPr lang="en-US" sz="2187" dirty="0"/>
          </a:p>
        </p:txBody>
      </p:sp>
      <p:sp>
        <p:nvSpPr>
          <p:cNvPr id="6" name="Text 4"/>
          <p:cNvSpPr/>
          <p:nvPr/>
        </p:nvSpPr>
        <p:spPr>
          <a:xfrm>
            <a:off x="2348389" y="4035862"/>
            <a:ext cx="2949416" cy="1421606"/>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AI assists in disease diagnosis, drug discovery, patient care, and health record management.</a:t>
            </a:r>
            <a:endParaRPr lang="en-US" sz="1750" dirty="0"/>
          </a:p>
        </p:txBody>
      </p:sp>
      <p:sp>
        <p:nvSpPr>
          <p:cNvPr id="7" name="Text 5"/>
          <p:cNvSpPr/>
          <p:nvPr/>
        </p:nvSpPr>
        <p:spPr>
          <a:xfrm>
            <a:off x="5847398" y="3466505"/>
            <a:ext cx="2777490" cy="347186"/>
          </a:xfrm>
          <a:prstGeom prst="rect">
            <a:avLst/>
          </a:prstGeom>
          <a:noFill/>
          <a:ln/>
        </p:spPr>
        <p:txBody>
          <a:bodyPr wrap="non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Finance</a:t>
            </a:r>
            <a:endParaRPr lang="en-US" sz="2187" dirty="0"/>
          </a:p>
        </p:txBody>
      </p:sp>
      <p:sp>
        <p:nvSpPr>
          <p:cNvPr id="8" name="Text 6"/>
          <p:cNvSpPr/>
          <p:nvPr/>
        </p:nvSpPr>
        <p:spPr>
          <a:xfrm>
            <a:off x="5847398" y="4035862"/>
            <a:ext cx="2949416" cy="1421606"/>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AI supports automated trading, risk management, fraud detection, and customer service.</a:t>
            </a:r>
            <a:endParaRPr lang="en-US" sz="1750" dirty="0"/>
          </a:p>
        </p:txBody>
      </p:sp>
      <p:sp>
        <p:nvSpPr>
          <p:cNvPr id="9" name="Text 7"/>
          <p:cNvSpPr/>
          <p:nvPr/>
        </p:nvSpPr>
        <p:spPr>
          <a:xfrm>
            <a:off x="9346406" y="3466505"/>
            <a:ext cx="2777490" cy="347186"/>
          </a:xfrm>
          <a:prstGeom prst="rect">
            <a:avLst/>
          </a:prstGeom>
          <a:noFill/>
          <a:ln/>
        </p:spPr>
        <p:txBody>
          <a:bodyPr wrap="non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Retail</a:t>
            </a:r>
            <a:endParaRPr lang="en-US" sz="2187" dirty="0"/>
          </a:p>
        </p:txBody>
      </p:sp>
      <p:sp>
        <p:nvSpPr>
          <p:cNvPr id="10" name="Text 8"/>
          <p:cNvSpPr/>
          <p:nvPr/>
        </p:nvSpPr>
        <p:spPr>
          <a:xfrm>
            <a:off x="9346406" y="4035862"/>
            <a:ext cx="2949416" cy="1777008"/>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AI powers personalized marketing, demand forecasting, inventory management, and customer service.</a:t>
            </a:r>
            <a:endParaRPr lang="en-US" sz="1750" dirty="0"/>
          </a:p>
        </p:txBody>
      </p:sp>
      <p:pic>
        <p:nvPicPr>
          <p:cNvPr id="1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2E4CF"/>
          </a:solidFill>
          <a:ln/>
        </p:spPr>
      </p:sp>
      <p:sp>
        <p:nvSpPr>
          <p:cNvPr id="3" name="Shape 1"/>
          <p:cNvSpPr/>
          <p:nvPr/>
        </p:nvSpPr>
        <p:spPr>
          <a:xfrm>
            <a:off x="0" y="0"/>
            <a:ext cx="14630400" cy="8229600"/>
          </a:xfrm>
          <a:prstGeom prst="rect">
            <a:avLst/>
          </a:prstGeom>
          <a:solidFill>
            <a:srgbClr val="FEF5E7"/>
          </a:solidFill>
          <a:ln/>
        </p:spPr>
      </p:sp>
      <p:pic>
        <p:nvPicPr>
          <p:cNvPr id="4" name="Image 0" descr="preencoded.png"/>
          <p:cNvPicPr>
            <a:picLocks noChangeAspect="1"/>
          </p:cNvPicPr>
          <p:nvPr/>
        </p:nvPicPr>
        <p:blipFill>
          <a:blip r:embed="rId3"/>
          <a:stretch>
            <a:fillRect/>
          </a:stretch>
        </p:blipFill>
        <p:spPr>
          <a:xfrm>
            <a:off x="0" y="0"/>
            <a:ext cx="3657600" cy="8229600"/>
          </a:xfrm>
          <a:prstGeom prst="rect">
            <a:avLst/>
          </a:prstGeom>
        </p:spPr>
      </p:pic>
      <p:sp>
        <p:nvSpPr>
          <p:cNvPr id="5" name="Text 2"/>
          <p:cNvSpPr/>
          <p:nvPr/>
        </p:nvSpPr>
        <p:spPr>
          <a:xfrm>
            <a:off x="4490799" y="2226469"/>
            <a:ext cx="6685717" cy="694373"/>
          </a:xfrm>
          <a:prstGeom prst="rect">
            <a:avLst/>
          </a:prstGeom>
          <a:noFill/>
          <a:ln/>
        </p:spPr>
        <p:txBody>
          <a:bodyPr wrap="none" rtlCol="0" anchor="t"/>
          <a:lstStyle/>
          <a:p>
            <a:pPr marL="0" indent="0">
              <a:lnSpc>
                <a:spcPts val="5468"/>
              </a:lnSpc>
              <a:buNone/>
            </a:pPr>
            <a:r>
              <a:rPr lang="en-US" sz="4374" dirty="0">
                <a:solidFill>
                  <a:srgbClr val="38512F"/>
                </a:solidFill>
                <a:latin typeface="Lora" pitchFamily="34" charset="0"/>
                <a:ea typeface="Lora" pitchFamily="34" charset="-122"/>
                <a:cs typeface="Lora" pitchFamily="34" charset="-120"/>
              </a:rPr>
              <a:t>AI and the Future of Work</a:t>
            </a:r>
            <a:endParaRPr lang="en-US" sz="4374" dirty="0"/>
          </a:p>
        </p:txBody>
      </p:sp>
      <p:sp>
        <p:nvSpPr>
          <p:cNvPr id="6" name="Shape 3"/>
          <p:cNvSpPr/>
          <p:nvPr/>
        </p:nvSpPr>
        <p:spPr>
          <a:xfrm>
            <a:off x="4490799" y="3427690"/>
            <a:ext cx="499943" cy="499943"/>
          </a:xfrm>
          <a:prstGeom prst="roundRect">
            <a:avLst>
              <a:gd name="adj" fmla="val 13333"/>
            </a:avLst>
          </a:prstGeom>
          <a:solidFill>
            <a:srgbClr val="F6E9D5"/>
          </a:solidFill>
          <a:ln/>
        </p:spPr>
      </p:sp>
      <p:sp>
        <p:nvSpPr>
          <p:cNvPr id="7" name="Text 4"/>
          <p:cNvSpPr/>
          <p:nvPr/>
        </p:nvSpPr>
        <p:spPr>
          <a:xfrm>
            <a:off x="4680109" y="3469362"/>
            <a:ext cx="121325" cy="416481"/>
          </a:xfrm>
          <a:prstGeom prst="rect">
            <a:avLst/>
          </a:prstGeom>
          <a:noFill/>
          <a:ln/>
        </p:spPr>
        <p:txBody>
          <a:bodyPr wrap="none" rtlCol="0" anchor="t"/>
          <a:lstStyle/>
          <a:p>
            <a:pPr marL="0" indent="0" algn="ctr">
              <a:lnSpc>
                <a:spcPts val="3281"/>
              </a:lnSpc>
              <a:buNone/>
            </a:pPr>
            <a:r>
              <a:rPr lang="en-US" sz="2624" dirty="0">
                <a:solidFill>
                  <a:srgbClr val="38512F"/>
                </a:solidFill>
                <a:latin typeface="Lora" pitchFamily="34" charset="0"/>
                <a:ea typeface="Lora" pitchFamily="34" charset="-122"/>
                <a:cs typeface="Lora" pitchFamily="34" charset="-120"/>
              </a:rPr>
              <a:t>1</a:t>
            </a:r>
            <a:endParaRPr lang="en-US" sz="2624" dirty="0"/>
          </a:p>
        </p:txBody>
      </p:sp>
      <p:sp>
        <p:nvSpPr>
          <p:cNvPr id="8" name="Text 5"/>
          <p:cNvSpPr/>
          <p:nvPr/>
        </p:nvSpPr>
        <p:spPr>
          <a:xfrm>
            <a:off x="5212913" y="3504009"/>
            <a:ext cx="2777490" cy="347186"/>
          </a:xfrm>
          <a:prstGeom prst="rect">
            <a:avLst/>
          </a:prstGeom>
          <a:noFill/>
          <a:ln/>
        </p:spPr>
        <p:txBody>
          <a:bodyPr wrap="non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Nature of Jobs</a:t>
            </a:r>
            <a:endParaRPr lang="en-US" sz="2187" dirty="0"/>
          </a:p>
        </p:txBody>
      </p:sp>
      <p:sp>
        <p:nvSpPr>
          <p:cNvPr id="9" name="Text 6"/>
          <p:cNvSpPr/>
          <p:nvPr/>
        </p:nvSpPr>
        <p:spPr>
          <a:xfrm>
            <a:off x="5212913" y="3984427"/>
            <a:ext cx="3820001" cy="710803"/>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AI is more likely to change the nature of jobs rather than eliminate them.</a:t>
            </a:r>
            <a:endParaRPr lang="en-US" sz="1750" dirty="0"/>
          </a:p>
        </p:txBody>
      </p:sp>
      <p:sp>
        <p:nvSpPr>
          <p:cNvPr id="10" name="Shape 7"/>
          <p:cNvSpPr/>
          <p:nvPr/>
        </p:nvSpPr>
        <p:spPr>
          <a:xfrm>
            <a:off x="9255085" y="3427690"/>
            <a:ext cx="499943" cy="499943"/>
          </a:xfrm>
          <a:prstGeom prst="roundRect">
            <a:avLst>
              <a:gd name="adj" fmla="val 13333"/>
            </a:avLst>
          </a:prstGeom>
          <a:solidFill>
            <a:srgbClr val="F6E9D5"/>
          </a:solidFill>
          <a:ln/>
        </p:spPr>
      </p:sp>
      <p:sp>
        <p:nvSpPr>
          <p:cNvPr id="11" name="Text 8"/>
          <p:cNvSpPr/>
          <p:nvPr/>
        </p:nvSpPr>
        <p:spPr>
          <a:xfrm>
            <a:off x="9415463" y="3469362"/>
            <a:ext cx="179070" cy="416481"/>
          </a:xfrm>
          <a:prstGeom prst="rect">
            <a:avLst/>
          </a:prstGeom>
          <a:noFill/>
          <a:ln/>
        </p:spPr>
        <p:txBody>
          <a:bodyPr wrap="none" rtlCol="0" anchor="t"/>
          <a:lstStyle/>
          <a:p>
            <a:pPr marL="0" indent="0" algn="ctr">
              <a:lnSpc>
                <a:spcPts val="3281"/>
              </a:lnSpc>
              <a:buNone/>
            </a:pPr>
            <a:r>
              <a:rPr lang="en-US" sz="2624" dirty="0">
                <a:solidFill>
                  <a:srgbClr val="38512F"/>
                </a:solidFill>
                <a:latin typeface="Lora" pitchFamily="34" charset="0"/>
                <a:ea typeface="Lora" pitchFamily="34" charset="-122"/>
                <a:cs typeface="Lora" pitchFamily="34" charset="-120"/>
              </a:rPr>
              <a:t>2</a:t>
            </a:r>
            <a:endParaRPr lang="en-US" sz="2624" dirty="0"/>
          </a:p>
        </p:txBody>
      </p:sp>
      <p:sp>
        <p:nvSpPr>
          <p:cNvPr id="12" name="Text 9"/>
          <p:cNvSpPr/>
          <p:nvPr/>
        </p:nvSpPr>
        <p:spPr>
          <a:xfrm>
            <a:off x="9977199" y="3504009"/>
            <a:ext cx="2777490" cy="347186"/>
          </a:xfrm>
          <a:prstGeom prst="rect">
            <a:avLst/>
          </a:prstGeom>
          <a:noFill/>
          <a:ln/>
        </p:spPr>
        <p:txBody>
          <a:bodyPr wrap="non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Skills Required</a:t>
            </a:r>
            <a:endParaRPr lang="en-US" sz="2187" dirty="0"/>
          </a:p>
        </p:txBody>
      </p:sp>
      <p:sp>
        <p:nvSpPr>
          <p:cNvPr id="13" name="Text 10"/>
          <p:cNvSpPr/>
          <p:nvPr/>
        </p:nvSpPr>
        <p:spPr>
          <a:xfrm>
            <a:off x="9977199" y="3984427"/>
            <a:ext cx="3820001" cy="710803"/>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There is a growing demand for AI literacy across job roles.</a:t>
            </a:r>
            <a:endParaRPr lang="en-US" sz="1750" dirty="0"/>
          </a:p>
        </p:txBody>
      </p:sp>
      <p:sp>
        <p:nvSpPr>
          <p:cNvPr id="14" name="Shape 11"/>
          <p:cNvSpPr/>
          <p:nvPr/>
        </p:nvSpPr>
        <p:spPr>
          <a:xfrm>
            <a:off x="4490799" y="5090993"/>
            <a:ext cx="499943" cy="499943"/>
          </a:xfrm>
          <a:prstGeom prst="roundRect">
            <a:avLst>
              <a:gd name="adj" fmla="val 13333"/>
            </a:avLst>
          </a:prstGeom>
          <a:solidFill>
            <a:srgbClr val="F6E9D5"/>
          </a:solidFill>
          <a:ln/>
        </p:spPr>
      </p:sp>
      <p:sp>
        <p:nvSpPr>
          <p:cNvPr id="15" name="Text 12"/>
          <p:cNvSpPr/>
          <p:nvPr/>
        </p:nvSpPr>
        <p:spPr>
          <a:xfrm>
            <a:off x="4647843" y="5132665"/>
            <a:ext cx="185738" cy="416481"/>
          </a:xfrm>
          <a:prstGeom prst="rect">
            <a:avLst/>
          </a:prstGeom>
          <a:noFill/>
          <a:ln/>
        </p:spPr>
        <p:txBody>
          <a:bodyPr wrap="none" rtlCol="0" anchor="t"/>
          <a:lstStyle/>
          <a:p>
            <a:pPr marL="0" indent="0" algn="ctr">
              <a:lnSpc>
                <a:spcPts val="3281"/>
              </a:lnSpc>
              <a:buNone/>
            </a:pPr>
            <a:r>
              <a:rPr lang="en-US" sz="2624" dirty="0">
                <a:solidFill>
                  <a:srgbClr val="38512F"/>
                </a:solidFill>
                <a:latin typeface="Lora" pitchFamily="34" charset="0"/>
                <a:ea typeface="Lora" pitchFamily="34" charset="-122"/>
                <a:cs typeface="Lora" pitchFamily="34" charset="-120"/>
              </a:rPr>
              <a:t>3</a:t>
            </a:r>
            <a:endParaRPr lang="en-US" sz="2624" dirty="0"/>
          </a:p>
        </p:txBody>
      </p:sp>
      <p:sp>
        <p:nvSpPr>
          <p:cNvPr id="16" name="Text 13"/>
          <p:cNvSpPr/>
          <p:nvPr/>
        </p:nvSpPr>
        <p:spPr>
          <a:xfrm>
            <a:off x="5212913" y="5167313"/>
            <a:ext cx="3340775" cy="347186"/>
          </a:xfrm>
          <a:prstGeom prst="rect">
            <a:avLst/>
          </a:prstGeom>
          <a:noFill/>
          <a:ln/>
        </p:spPr>
        <p:txBody>
          <a:bodyPr wrap="non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Organizational Structures</a:t>
            </a:r>
            <a:endParaRPr lang="en-US" sz="2187" dirty="0"/>
          </a:p>
        </p:txBody>
      </p:sp>
      <p:sp>
        <p:nvSpPr>
          <p:cNvPr id="17" name="Text 14"/>
          <p:cNvSpPr/>
          <p:nvPr/>
        </p:nvSpPr>
        <p:spPr>
          <a:xfrm>
            <a:off x="5212913" y="5647730"/>
            <a:ext cx="8584287" cy="355402"/>
          </a:xfrm>
          <a:prstGeom prst="rect">
            <a:avLst/>
          </a:prstGeom>
          <a:noFill/>
          <a:ln/>
        </p:spPr>
        <p:txBody>
          <a:bodyPr wrap="non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AI could lead to more flattened, flexible, and dynamic organizational structures.</a:t>
            </a:r>
            <a:endParaRPr lang="en-US" sz="1750" dirty="0"/>
          </a:p>
        </p:txBody>
      </p:sp>
      <p:pic>
        <p:nvPicPr>
          <p:cNvPr id="18"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2E4CF"/>
          </a:solidFill>
          <a:ln/>
        </p:spPr>
      </p:sp>
      <p:sp>
        <p:nvSpPr>
          <p:cNvPr id="3" name="Shape 1"/>
          <p:cNvSpPr/>
          <p:nvPr/>
        </p:nvSpPr>
        <p:spPr>
          <a:xfrm>
            <a:off x="0" y="0"/>
            <a:ext cx="14630400" cy="8229600"/>
          </a:xfrm>
          <a:prstGeom prst="rect">
            <a:avLst/>
          </a:prstGeom>
          <a:solidFill>
            <a:srgbClr val="FEF5E7"/>
          </a:solidFill>
          <a:ln/>
        </p:spPr>
      </p:sp>
      <p:pic>
        <p:nvPicPr>
          <p:cNvPr id="4" name="Image 0" descr="preencoded.png"/>
          <p:cNvPicPr>
            <a:picLocks noChangeAspect="1"/>
          </p:cNvPicPr>
          <p:nvPr/>
        </p:nvPicPr>
        <p:blipFill>
          <a:blip r:embed="rId3"/>
          <a:stretch>
            <a:fillRect/>
          </a:stretch>
        </p:blipFill>
        <p:spPr>
          <a:xfrm>
            <a:off x="10972800" y="0"/>
            <a:ext cx="3657600" cy="8229600"/>
          </a:xfrm>
          <a:prstGeom prst="rect">
            <a:avLst/>
          </a:prstGeom>
        </p:spPr>
      </p:pic>
      <p:sp>
        <p:nvSpPr>
          <p:cNvPr id="5" name="Text 2"/>
          <p:cNvSpPr/>
          <p:nvPr/>
        </p:nvSpPr>
        <p:spPr>
          <a:xfrm>
            <a:off x="833199" y="817126"/>
            <a:ext cx="9306401" cy="1388745"/>
          </a:xfrm>
          <a:prstGeom prst="rect">
            <a:avLst/>
          </a:prstGeom>
          <a:noFill/>
          <a:ln/>
        </p:spPr>
        <p:txBody>
          <a:bodyPr wrap="square" rtlCol="0" anchor="t"/>
          <a:lstStyle/>
          <a:p>
            <a:pPr marL="0" indent="0">
              <a:lnSpc>
                <a:spcPts val="5468"/>
              </a:lnSpc>
              <a:buNone/>
            </a:pPr>
            <a:r>
              <a:rPr lang="en-US" sz="4374" dirty="0">
                <a:solidFill>
                  <a:srgbClr val="38512F"/>
                </a:solidFill>
                <a:latin typeface="Lora" pitchFamily="34" charset="0"/>
                <a:ea typeface="Lora" pitchFamily="34" charset="-122"/>
                <a:cs typeface="Lora" pitchFamily="34" charset="-120"/>
              </a:rPr>
              <a:t>What Problem does this Research Aim to Tackle?</a:t>
            </a:r>
            <a:endParaRPr lang="en-US" sz="4374" dirty="0"/>
          </a:p>
        </p:txBody>
      </p:sp>
      <p:sp>
        <p:nvSpPr>
          <p:cNvPr id="6" name="Shape 3"/>
          <p:cNvSpPr/>
          <p:nvPr/>
        </p:nvSpPr>
        <p:spPr>
          <a:xfrm>
            <a:off x="833199" y="2712720"/>
            <a:ext cx="499943" cy="499943"/>
          </a:xfrm>
          <a:prstGeom prst="roundRect">
            <a:avLst>
              <a:gd name="adj" fmla="val 13333"/>
            </a:avLst>
          </a:prstGeom>
          <a:solidFill>
            <a:srgbClr val="F6E9D5"/>
          </a:solidFill>
          <a:ln/>
        </p:spPr>
      </p:sp>
      <p:sp>
        <p:nvSpPr>
          <p:cNvPr id="7" name="Text 4"/>
          <p:cNvSpPr/>
          <p:nvPr/>
        </p:nvSpPr>
        <p:spPr>
          <a:xfrm>
            <a:off x="1022509" y="2754392"/>
            <a:ext cx="121325" cy="416481"/>
          </a:xfrm>
          <a:prstGeom prst="rect">
            <a:avLst/>
          </a:prstGeom>
          <a:noFill/>
          <a:ln/>
        </p:spPr>
        <p:txBody>
          <a:bodyPr wrap="none" rtlCol="0" anchor="t"/>
          <a:lstStyle/>
          <a:p>
            <a:pPr marL="0" indent="0" algn="ctr">
              <a:lnSpc>
                <a:spcPts val="3281"/>
              </a:lnSpc>
              <a:buNone/>
            </a:pPr>
            <a:r>
              <a:rPr lang="en-US" sz="2624" dirty="0">
                <a:solidFill>
                  <a:srgbClr val="38512F"/>
                </a:solidFill>
                <a:latin typeface="Lora" pitchFamily="34" charset="0"/>
                <a:ea typeface="Lora" pitchFamily="34" charset="-122"/>
                <a:cs typeface="Lora" pitchFamily="34" charset="-120"/>
              </a:rPr>
              <a:t>1</a:t>
            </a:r>
            <a:endParaRPr lang="en-US" sz="2624" dirty="0"/>
          </a:p>
        </p:txBody>
      </p:sp>
      <p:sp>
        <p:nvSpPr>
          <p:cNvPr id="8" name="Text 5"/>
          <p:cNvSpPr/>
          <p:nvPr/>
        </p:nvSpPr>
        <p:spPr>
          <a:xfrm>
            <a:off x="1555313" y="2789039"/>
            <a:ext cx="3820001" cy="694373"/>
          </a:xfrm>
          <a:prstGeom prst="rect">
            <a:avLst/>
          </a:prstGeom>
          <a:noFill/>
          <a:ln/>
        </p:spPr>
        <p:txBody>
          <a:bodyPr wrap="squar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Competency Framework Definition</a:t>
            </a:r>
            <a:endParaRPr lang="en-US" sz="2187" dirty="0"/>
          </a:p>
        </p:txBody>
      </p:sp>
      <p:sp>
        <p:nvSpPr>
          <p:cNvPr id="9" name="Text 6"/>
          <p:cNvSpPr/>
          <p:nvPr/>
        </p:nvSpPr>
        <p:spPr>
          <a:xfrm>
            <a:off x="1555313" y="3616643"/>
            <a:ext cx="3820001" cy="1777008"/>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A competency framework is a structured system that defines and categorizes the knowledge, skills, and attributes needed for individuals to perform effectively within an organization.</a:t>
            </a:r>
            <a:endParaRPr lang="en-US" sz="1750" dirty="0"/>
          </a:p>
        </p:txBody>
      </p:sp>
      <p:sp>
        <p:nvSpPr>
          <p:cNvPr id="10" name="Shape 7"/>
          <p:cNvSpPr/>
          <p:nvPr/>
        </p:nvSpPr>
        <p:spPr>
          <a:xfrm>
            <a:off x="5597485" y="2712720"/>
            <a:ext cx="499943" cy="499943"/>
          </a:xfrm>
          <a:prstGeom prst="roundRect">
            <a:avLst>
              <a:gd name="adj" fmla="val 13333"/>
            </a:avLst>
          </a:prstGeom>
          <a:solidFill>
            <a:srgbClr val="F6E9D5"/>
          </a:solidFill>
          <a:ln/>
        </p:spPr>
      </p:sp>
      <p:sp>
        <p:nvSpPr>
          <p:cNvPr id="11" name="Text 8"/>
          <p:cNvSpPr/>
          <p:nvPr/>
        </p:nvSpPr>
        <p:spPr>
          <a:xfrm>
            <a:off x="5757863" y="2754392"/>
            <a:ext cx="179070" cy="416481"/>
          </a:xfrm>
          <a:prstGeom prst="rect">
            <a:avLst/>
          </a:prstGeom>
          <a:noFill/>
          <a:ln/>
        </p:spPr>
        <p:txBody>
          <a:bodyPr wrap="none" rtlCol="0" anchor="t"/>
          <a:lstStyle/>
          <a:p>
            <a:pPr marL="0" indent="0" algn="ctr">
              <a:lnSpc>
                <a:spcPts val="3281"/>
              </a:lnSpc>
              <a:buNone/>
            </a:pPr>
            <a:r>
              <a:rPr lang="en-US" sz="2624" dirty="0">
                <a:solidFill>
                  <a:srgbClr val="38512F"/>
                </a:solidFill>
                <a:latin typeface="Lora" pitchFamily="34" charset="0"/>
                <a:ea typeface="Lora" pitchFamily="34" charset="-122"/>
                <a:cs typeface="Lora" pitchFamily="34" charset="-120"/>
              </a:rPr>
              <a:t>2</a:t>
            </a:r>
            <a:endParaRPr lang="en-US" sz="2624" dirty="0"/>
          </a:p>
        </p:txBody>
      </p:sp>
      <p:sp>
        <p:nvSpPr>
          <p:cNvPr id="12" name="Text 9"/>
          <p:cNvSpPr/>
          <p:nvPr/>
        </p:nvSpPr>
        <p:spPr>
          <a:xfrm>
            <a:off x="6319599" y="2789039"/>
            <a:ext cx="2777490" cy="347186"/>
          </a:xfrm>
          <a:prstGeom prst="rect">
            <a:avLst/>
          </a:prstGeom>
          <a:noFill/>
          <a:ln/>
        </p:spPr>
        <p:txBody>
          <a:bodyPr wrap="non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Research Aim</a:t>
            </a:r>
            <a:endParaRPr lang="en-US" sz="2187" dirty="0"/>
          </a:p>
        </p:txBody>
      </p:sp>
      <p:sp>
        <p:nvSpPr>
          <p:cNvPr id="13" name="Text 10"/>
          <p:cNvSpPr/>
          <p:nvPr/>
        </p:nvSpPr>
        <p:spPr>
          <a:xfrm>
            <a:off x="6319599" y="3269456"/>
            <a:ext cx="3820001" cy="1777008"/>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The primary aim of this research is to conceptualize, develop, and test an effective and dynamic competency framework for organizations using Generative AI.</a:t>
            </a:r>
            <a:endParaRPr lang="en-US" sz="1750" dirty="0"/>
          </a:p>
        </p:txBody>
      </p:sp>
      <p:sp>
        <p:nvSpPr>
          <p:cNvPr id="14" name="Shape 11"/>
          <p:cNvSpPr/>
          <p:nvPr/>
        </p:nvSpPr>
        <p:spPr>
          <a:xfrm>
            <a:off x="833199" y="5789414"/>
            <a:ext cx="499943" cy="499943"/>
          </a:xfrm>
          <a:prstGeom prst="roundRect">
            <a:avLst>
              <a:gd name="adj" fmla="val 13333"/>
            </a:avLst>
          </a:prstGeom>
          <a:solidFill>
            <a:srgbClr val="F6E9D5"/>
          </a:solidFill>
          <a:ln/>
        </p:spPr>
      </p:sp>
      <p:sp>
        <p:nvSpPr>
          <p:cNvPr id="15" name="Text 12"/>
          <p:cNvSpPr/>
          <p:nvPr/>
        </p:nvSpPr>
        <p:spPr>
          <a:xfrm>
            <a:off x="990243" y="5831086"/>
            <a:ext cx="185738" cy="416481"/>
          </a:xfrm>
          <a:prstGeom prst="rect">
            <a:avLst/>
          </a:prstGeom>
          <a:noFill/>
          <a:ln/>
        </p:spPr>
        <p:txBody>
          <a:bodyPr wrap="none" rtlCol="0" anchor="t"/>
          <a:lstStyle/>
          <a:p>
            <a:pPr marL="0" indent="0" algn="ctr">
              <a:lnSpc>
                <a:spcPts val="3281"/>
              </a:lnSpc>
              <a:buNone/>
            </a:pPr>
            <a:r>
              <a:rPr lang="en-US" sz="2624" dirty="0">
                <a:solidFill>
                  <a:srgbClr val="38512F"/>
                </a:solidFill>
                <a:latin typeface="Lora" pitchFamily="34" charset="0"/>
                <a:ea typeface="Lora" pitchFamily="34" charset="-122"/>
                <a:cs typeface="Lora" pitchFamily="34" charset="-120"/>
              </a:rPr>
              <a:t>3</a:t>
            </a:r>
            <a:endParaRPr lang="en-US" sz="2624" dirty="0"/>
          </a:p>
        </p:txBody>
      </p:sp>
      <p:sp>
        <p:nvSpPr>
          <p:cNvPr id="16" name="Text 13"/>
          <p:cNvSpPr/>
          <p:nvPr/>
        </p:nvSpPr>
        <p:spPr>
          <a:xfrm>
            <a:off x="1555313" y="5865733"/>
            <a:ext cx="2777490" cy="347186"/>
          </a:xfrm>
          <a:prstGeom prst="rect">
            <a:avLst/>
          </a:prstGeom>
          <a:noFill/>
          <a:ln/>
        </p:spPr>
        <p:txBody>
          <a:bodyPr wrap="non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Research Objectives</a:t>
            </a:r>
            <a:endParaRPr lang="en-US" sz="2187" dirty="0"/>
          </a:p>
        </p:txBody>
      </p:sp>
      <p:sp>
        <p:nvSpPr>
          <p:cNvPr id="17" name="Text 14"/>
          <p:cNvSpPr/>
          <p:nvPr/>
        </p:nvSpPr>
        <p:spPr>
          <a:xfrm>
            <a:off x="1555313" y="6346150"/>
            <a:ext cx="8584287" cy="1066205"/>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The research is structured around key objectives, including analyzing existing competency frameworks, exploring generative AI capabilities, understanding and addressing implementation challenges, and contributing to theory and practice.</a:t>
            </a:r>
            <a:endParaRPr lang="en-US" sz="1750" dirty="0"/>
          </a:p>
        </p:txBody>
      </p:sp>
      <p:pic>
        <p:nvPicPr>
          <p:cNvPr id="18"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2E4CF"/>
          </a:solidFill>
          <a:ln/>
        </p:spPr>
      </p:sp>
      <p:sp>
        <p:nvSpPr>
          <p:cNvPr id="3" name="Shape 1"/>
          <p:cNvSpPr/>
          <p:nvPr/>
        </p:nvSpPr>
        <p:spPr>
          <a:xfrm>
            <a:off x="0" y="0"/>
            <a:ext cx="14630400" cy="8229600"/>
          </a:xfrm>
          <a:prstGeom prst="rect">
            <a:avLst/>
          </a:prstGeom>
          <a:solidFill>
            <a:srgbClr val="FEF5E7"/>
          </a:solidFill>
          <a:ln/>
        </p:spPr>
      </p:sp>
      <p:sp>
        <p:nvSpPr>
          <p:cNvPr id="4" name="Text 2"/>
          <p:cNvSpPr/>
          <p:nvPr/>
        </p:nvSpPr>
        <p:spPr>
          <a:xfrm>
            <a:off x="2348389" y="2394466"/>
            <a:ext cx="6189702" cy="694373"/>
          </a:xfrm>
          <a:prstGeom prst="rect">
            <a:avLst/>
          </a:prstGeom>
          <a:noFill/>
          <a:ln/>
        </p:spPr>
        <p:txBody>
          <a:bodyPr wrap="none" rtlCol="0" anchor="t"/>
          <a:lstStyle/>
          <a:p>
            <a:pPr marL="0" indent="0">
              <a:lnSpc>
                <a:spcPts val="5468"/>
              </a:lnSpc>
              <a:buNone/>
            </a:pPr>
            <a:r>
              <a:rPr lang="en-US" sz="4374" dirty="0">
                <a:solidFill>
                  <a:srgbClr val="38512F"/>
                </a:solidFill>
                <a:latin typeface="Lora" pitchFamily="34" charset="0"/>
                <a:ea typeface="Lora" pitchFamily="34" charset="-122"/>
                <a:cs typeface="Lora" pitchFamily="34" charset="-120"/>
              </a:rPr>
              <a:t>Theoretical Background</a:t>
            </a:r>
            <a:endParaRPr lang="en-US" sz="4374" dirty="0"/>
          </a:p>
        </p:txBody>
      </p:sp>
      <p:sp>
        <p:nvSpPr>
          <p:cNvPr id="5" name="Text 3"/>
          <p:cNvSpPr/>
          <p:nvPr/>
        </p:nvSpPr>
        <p:spPr>
          <a:xfrm>
            <a:off x="2348389" y="3644265"/>
            <a:ext cx="2777490" cy="347186"/>
          </a:xfrm>
          <a:prstGeom prst="rect">
            <a:avLst/>
          </a:prstGeom>
          <a:noFill/>
          <a:ln/>
        </p:spPr>
        <p:txBody>
          <a:bodyPr wrap="non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Competency Theory</a:t>
            </a:r>
            <a:endParaRPr lang="en-US" sz="2187" dirty="0"/>
          </a:p>
        </p:txBody>
      </p:sp>
      <p:sp>
        <p:nvSpPr>
          <p:cNvPr id="6" name="Text 4"/>
          <p:cNvSpPr/>
          <p:nvPr/>
        </p:nvSpPr>
        <p:spPr>
          <a:xfrm>
            <a:off x="2348389" y="4213622"/>
            <a:ext cx="2949416" cy="1066205"/>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Competency theory has been central to the field of HRD for several decades.</a:t>
            </a:r>
            <a:endParaRPr lang="en-US" sz="1750" dirty="0"/>
          </a:p>
        </p:txBody>
      </p:sp>
      <p:sp>
        <p:nvSpPr>
          <p:cNvPr id="7" name="Text 5"/>
          <p:cNvSpPr/>
          <p:nvPr/>
        </p:nvSpPr>
        <p:spPr>
          <a:xfrm>
            <a:off x="5847398" y="3644265"/>
            <a:ext cx="2777490" cy="347186"/>
          </a:xfrm>
          <a:prstGeom prst="rect">
            <a:avLst/>
          </a:prstGeom>
          <a:noFill/>
          <a:ln/>
        </p:spPr>
        <p:txBody>
          <a:bodyPr wrap="non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AI and HRD</a:t>
            </a:r>
            <a:endParaRPr lang="en-US" sz="2187" dirty="0"/>
          </a:p>
        </p:txBody>
      </p:sp>
      <p:sp>
        <p:nvSpPr>
          <p:cNvPr id="8" name="Text 6"/>
          <p:cNvSpPr/>
          <p:nvPr/>
        </p:nvSpPr>
        <p:spPr>
          <a:xfrm>
            <a:off x="5847398" y="4213622"/>
            <a:ext cx="2949416" cy="1066205"/>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The integration of AI into HRD is an emerging field of both practice and study.</a:t>
            </a:r>
            <a:endParaRPr lang="en-US" sz="1750" dirty="0"/>
          </a:p>
        </p:txBody>
      </p:sp>
      <p:sp>
        <p:nvSpPr>
          <p:cNvPr id="9" name="Text 7"/>
          <p:cNvSpPr/>
          <p:nvPr/>
        </p:nvSpPr>
        <p:spPr>
          <a:xfrm>
            <a:off x="9346406" y="3644265"/>
            <a:ext cx="2777490" cy="347186"/>
          </a:xfrm>
          <a:prstGeom prst="rect">
            <a:avLst/>
          </a:prstGeom>
          <a:noFill/>
          <a:ln/>
        </p:spPr>
        <p:txBody>
          <a:bodyPr wrap="non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Generative AI</a:t>
            </a:r>
            <a:endParaRPr lang="en-US" sz="2187" dirty="0"/>
          </a:p>
        </p:txBody>
      </p:sp>
      <p:sp>
        <p:nvSpPr>
          <p:cNvPr id="10" name="Text 8"/>
          <p:cNvSpPr/>
          <p:nvPr/>
        </p:nvSpPr>
        <p:spPr>
          <a:xfrm>
            <a:off x="9346406" y="4213622"/>
            <a:ext cx="2949416" cy="1421606"/>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Generative AI, a subset of AI, encompasses algorithms capable of generating new data from existing data.</a:t>
            </a:r>
            <a:endParaRPr lang="en-US" sz="1750" dirty="0"/>
          </a:p>
        </p:txBody>
      </p:sp>
      <p:pic>
        <p:nvPicPr>
          <p:cNvPr id="11"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2E4CF"/>
          </a:solidFill>
          <a:ln/>
        </p:spPr>
      </p:sp>
      <p:sp>
        <p:nvSpPr>
          <p:cNvPr id="3" name="Shape 1"/>
          <p:cNvSpPr/>
          <p:nvPr/>
        </p:nvSpPr>
        <p:spPr>
          <a:xfrm>
            <a:off x="0" y="0"/>
            <a:ext cx="14630400" cy="8231743"/>
          </a:xfrm>
          <a:prstGeom prst="rect">
            <a:avLst/>
          </a:prstGeom>
          <a:solidFill>
            <a:srgbClr val="FEF5E7"/>
          </a:solidFill>
          <a:ln/>
        </p:spPr>
      </p:sp>
      <p:pic>
        <p:nvPicPr>
          <p:cNvPr id="4" name="Image 0" descr="preencoded.png"/>
          <p:cNvPicPr>
            <a:picLocks noChangeAspect="1"/>
          </p:cNvPicPr>
          <p:nvPr/>
        </p:nvPicPr>
        <p:blipFill>
          <a:blip r:embed="rId3"/>
          <a:stretch>
            <a:fillRect/>
          </a:stretch>
        </p:blipFill>
        <p:spPr>
          <a:xfrm>
            <a:off x="0" y="0"/>
            <a:ext cx="14630400" cy="8231743"/>
          </a:xfrm>
          <a:prstGeom prst="rect">
            <a:avLst/>
          </a:prstGeom>
        </p:spPr>
      </p:pic>
      <p:sp>
        <p:nvSpPr>
          <p:cNvPr id="5" name="Shape 2"/>
          <p:cNvSpPr/>
          <p:nvPr/>
        </p:nvSpPr>
        <p:spPr>
          <a:xfrm>
            <a:off x="0" y="-2143"/>
            <a:ext cx="14630400" cy="8231743"/>
          </a:xfrm>
          <a:prstGeom prst="rect">
            <a:avLst/>
          </a:prstGeom>
          <a:solidFill>
            <a:srgbClr val="FEF5E7">
              <a:alpha val="85000"/>
            </a:srgbClr>
          </a:solidFill>
          <a:ln/>
        </p:spPr>
      </p:sp>
      <p:sp>
        <p:nvSpPr>
          <p:cNvPr id="6" name="Text 3"/>
          <p:cNvSpPr/>
          <p:nvPr/>
        </p:nvSpPr>
        <p:spPr>
          <a:xfrm>
            <a:off x="2593181" y="580906"/>
            <a:ext cx="5281136" cy="660202"/>
          </a:xfrm>
          <a:prstGeom prst="rect">
            <a:avLst/>
          </a:prstGeom>
          <a:noFill/>
          <a:ln/>
        </p:spPr>
        <p:txBody>
          <a:bodyPr wrap="none" rtlCol="0" anchor="t"/>
          <a:lstStyle/>
          <a:p>
            <a:pPr marL="0" indent="0">
              <a:lnSpc>
                <a:spcPts val="5198"/>
              </a:lnSpc>
              <a:buNone/>
            </a:pPr>
            <a:r>
              <a:rPr lang="en-US" sz="4158" dirty="0">
                <a:solidFill>
                  <a:srgbClr val="38512F"/>
                </a:solidFill>
                <a:latin typeface="Lora" pitchFamily="34" charset="0"/>
                <a:ea typeface="Lora" pitchFamily="34" charset="-122"/>
                <a:cs typeface="Lora" pitchFamily="34" charset="-120"/>
              </a:rPr>
              <a:t>AIDA’s Capabilities</a:t>
            </a:r>
            <a:endParaRPr lang="en-US" sz="4158" dirty="0"/>
          </a:p>
        </p:txBody>
      </p:sp>
      <p:sp>
        <p:nvSpPr>
          <p:cNvPr id="7" name="Shape 4"/>
          <p:cNvSpPr/>
          <p:nvPr/>
        </p:nvSpPr>
        <p:spPr>
          <a:xfrm>
            <a:off x="2593181" y="1722953"/>
            <a:ext cx="475298" cy="475298"/>
          </a:xfrm>
          <a:prstGeom prst="roundRect">
            <a:avLst>
              <a:gd name="adj" fmla="val 13333"/>
            </a:avLst>
          </a:prstGeom>
          <a:solidFill>
            <a:srgbClr val="F6E9D5"/>
          </a:solidFill>
          <a:ln/>
        </p:spPr>
      </p:sp>
      <p:sp>
        <p:nvSpPr>
          <p:cNvPr id="8" name="Text 5"/>
          <p:cNvSpPr/>
          <p:nvPr/>
        </p:nvSpPr>
        <p:spPr>
          <a:xfrm>
            <a:off x="2773085" y="1762601"/>
            <a:ext cx="115372" cy="396002"/>
          </a:xfrm>
          <a:prstGeom prst="rect">
            <a:avLst/>
          </a:prstGeom>
          <a:noFill/>
          <a:ln/>
        </p:spPr>
        <p:txBody>
          <a:bodyPr wrap="none" rtlCol="0" anchor="t"/>
          <a:lstStyle/>
          <a:p>
            <a:pPr marL="0" indent="0" algn="ctr">
              <a:lnSpc>
                <a:spcPts val="3119"/>
              </a:lnSpc>
              <a:buNone/>
            </a:pPr>
            <a:r>
              <a:rPr lang="en-US" sz="2495" dirty="0">
                <a:solidFill>
                  <a:srgbClr val="38512F"/>
                </a:solidFill>
                <a:latin typeface="Lora" pitchFamily="34" charset="0"/>
                <a:ea typeface="Lora" pitchFamily="34" charset="-122"/>
                <a:cs typeface="Lora" pitchFamily="34" charset="-120"/>
              </a:rPr>
              <a:t>1</a:t>
            </a:r>
            <a:endParaRPr lang="en-US" sz="2495" dirty="0"/>
          </a:p>
        </p:txBody>
      </p:sp>
      <p:sp>
        <p:nvSpPr>
          <p:cNvPr id="9" name="Text 6"/>
          <p:cNvSpPr/>
          <p:nvPr/>
        </p:nvSpPr>
        <p:spPr>
          <a:xfrm>
            <a:off x="3279696" y="1795582"/>
            <a:ext cx="2320647" cy="330041"/>
          </a:xfrm>
          <a:prstGeom prst="rect">
            <a:avLst/>
          </a:prstGeom>
          <a:noFill/>
          <a:ln/>
        </p:spPr>
        <p:txBody>
          <a:bodyPr wrap="none" rtlCol="0" anchor="t"/>
          <a:lstStyle/>
          <a:p>
            <a:pPr marL="0" indent="0">
              <a:lnSpc>
                <a:spcPts val="2599"/>
              </a:lnSpc>
              <a:buNone/>
            </a:pPr>
            <a:r>
              <a:rPr lang="en-US" sz="2079" dirty="0">
                <a:solidFill>
                  <a:srgbClr val="38512F"/>
                </a:solidFill>
                <a:latin typeface="Lora" pitchFamily="34" charset="0"/>
                <a:ea typeface="Lora" pitchFamily="34" charset="-122"/>
                <a:cs typeface="Lora" pitchFamily="34" charset="-120"/>
              </a:rPr>
              <a:t>Description</a:t>
            </a:r>
            <a:endParaRPr lang="en-US" sz="2079" dirty="0"/>
          </a:p>
        </p:txBody>
      </p:sp>
      <p:sp>
        <p:nvSpPr>
          <p:cNvPr id="10" name="Text 7"/>
          <p:cNvSpPr/>
          <p:nvPr/>
        </p:nvSpPr>
        <p:spPr>
          <a:xfrm>
            <a:off x="3279696" y="2252305"/>
            <a:ext cx="2320647" cy="2027396"/>
          </a:xfrm>
          <a:prstGeom prst="rect">
            <a:avLst/>
          </a:prstGeom>
          <a:noFill/>
          <a:ln/>
        </p:spPr>
        <p:txBody>
          <a:bodyPr wrap="square" rtlCol="0" anchor="t"/>
          <a:lstStyle/>
          <a:p>
            <a:pPr marL="0" indent="0">
              <a:buNone/>
            </a:pPr>
            <a:r>
              <a:rPr lang="en-US" sz="1663" dirty="0">
                <a:solidFill>
                  <a:srgbClr val="3A3630"/>
                </a:solidFill>
                <a:latin typeface="Source Sans Pro" pitchFamily="34" charset="0"/>
                <a:ea typeface="Source Sans Pro" pitchFamily="34" charset="-122"/>
                <a:cs typeface="Source Sans Pro" pitchFamily="34" charset="-120"/>
              </a:rPr>
              <a:t>AIDA represents a novel approach to competency management, integrating Generative AI with traditional competency mapping.</a:t>
            </a:r>
            <a:endParaRPr lang="en-US" sz="1663" dirty="0"/>
          </a:p>
        </p:txBody>
      </p:sp>
      <p:sp>
        <p:nvSpPr>
          <p:cNvPr id="11" name="Shape 8"/>
          <p:cNvSpPr/>
          <p:nvPr/>
        </p:nvSpPr>
        <p:spPr>
          <a:xfrm>
            <a:off x="5811560" y="1722953"/>
            <a:ext cx="475298" cy="475298"/>
          </a:xfrm>
          <a:prstGeom prst="roundRect">
            <a:avLst>
              <a:gd name="adj" fmla="val 13333"/>
            </a:avLst>
          </a:prstGeom>
          <a:solidFill>
            <a:srgbClr val="F6E9D5"/>
          </a:solidFill>
          <a:ln/>
        </p:spPr>
      </p:sp>
      <p:sp>
        <p:nvSpPr>
          <p:cNvPr id="12" name="Text 9"/>
          <p:cNvSpPr/>
          <p:nvPr/>
        </p:nvSpPr>
        <p:spPr>
          <a:xfrm>
            <a:off x="5964079" y="1762601"/>
            <a:ext cx="170140" cy="396002"/>
          </a:xfrm>
          <a:prstGeom prst="rect">
            <a:avLst/>
          </a:prstGeom>
          <a:noFill/>
          <a:ln/>
        </p:spPr>
        <p:txBody>
          <a:bodyPr wrap="none" rtlCol="0" anchor="t"/>
          <a:lstStyle/>
          <a:p>
            <a:pPr marL="0" indent="0" algn="ctr">
              <a:lnSpc>
                <a:spcPts val="3119"/>
              </a:lnSpc>
              <a:buNone/>
            </a:pPr>
            <a:r>
              <a:rPr lang="en-US" sz="2495" dirty="0">
                <a:solidFill>
                  <a:srgbClr val="38512F"/>
                </a:solidFill>
                <a:latin typeface="Lora" pitchFamily="34" charset="0"/>
                <a:ea typeface="Lora" pitchFamily="34" charset="-122"/>
                <a:cs typeface="Lora" pitchFamily="34" charset="-120"/>
              </a:rPr>
              <a:t>2</a:t>
            </a:r>
            <a:endParaRPr lang="en-US" sz="2495" dirty="0"/>
          </a:p>
        </p:txBody>
      </p:sp>
      <p:sp>
        <p:nvSpPr>
          <p:cNvPr id="13" name="Text 10"/>
          <p:cNvSpPr/>
          <p:nvPr/>
        </p:nvSpPr>
        <p:spPr>
          <a:xfrm>
            <a:off x="6498074" y="1795582"/>
            <a:ext cx="2320647" cy="660083"/>
          </a:xfrm>
          <a:prstGeom prst="rect">
            <a:avLst/>
          </a:prstGeom>
          <a:noFill/>
          <a:ln/>
        </p:spPr>
        <p:txBody>
          <a:bodyPr wrap="square" rtlCol="0" anchor="t"/>
          <a:lstStyle/>
          <a:p>
            <a:pPr marL="0" indent="0">
              <a:lnSpc>
                <a:spcPts val="2599"/>
              </a:lnSpc>
              <a:buNone/>
            </a:pPr>
            <a:r>
              <a:rPr lang="en-US" sz="2079" dirty="0">
                <a:solidFill>
                  <a:srgbClr val="38512F"/>
                </a:solidFill>
                <a:latin typeface="Lora" pitchFamily="34" charset="0"/>
                <a:ea typeface="Lora" pitchFamily="34" charset="-122"/>
                <a:cs typeface="Lora" pitchFamily="34" charset="-120"/>
              </a:rPr>
              <a:t>Proposed Architecture</a:t>
            </a:r>
            <a:endParaRPr lang="en-US" sz="2079" dirty="0"/>
          </a:p>
        </p:txBody>
      </p:sp>
      <p:sp>
        <p:nvSpPr>
          <p:cNvPr id="14" name="Text 11"/>
          <p:cNvSpPr/>
          <p:nvPr/>
        </p:nvSpPr>
        <p:spPr>
          <a:xfrm>
            <a:off x="6498074" y="2582347"/>
            <a:ext cx="2320647" cy="6993453"/>
          </a:xfrm>
          <a:prstGeom prst="rect">
            <a:avLst/>
          </a:prstGeom>
          <a:noFill/>
          <a:ln/>
        </p:spPr>
        <p:txBody>
          <a:bodyPr wrap="square" rtlCol="0" anchor="t"/>
          <a:lstStyle/>
          <a:p>
            <a:pPr marL="0" indent="0">
              <a:buNone/>
            </a:pPr>
            <a:r>
              <a:rPr lang="en-US" sz="1663" dirty="0">
                <a:solidFill>
                  <a:srgbClr val="3A3630"/>
                </a:solidFill>
                <a:latin typeface="Source Sans Pro" pitchFamily="34" charset="0"/>
                <a:ea typeface="Source Sans Pro" pitchFamily="34" charset="-122"/>
                <a:cs typeface="Source Sans Pro" pitchFamily="34" charset="-120"/>
              </a:rPr>
              <a:t>The proposed architecture includes creating a well-informed data infrastructure, integrating Generative AI models, architecting a dynamic competency mapping framework, conducting skill gap analysis, developing personalized training and development plans, and implementing feedback and establishing a refinement mechanism.</a:t>
            </a:r>
            <a:endParaRPr lang="en-US" sz="1663" dirty="0"/>
          </a:p>
        </p:txBody>
      </p:sp>
      <p:sp>
        <p:nvSpPr>
          <p:cNvPr id="15" name="Shape 12"/>
          <p:cNvSpPr/>
          <p:nvPr/>
        </p:nvSpPr>
        <p:spPr>
          <a:xfrm>
            <a:off x="9029938" y="1722953"/>
            <a:ext cx="475298" cy="475298"/>
          </a:xfrm>
          <a:prstGeom prst="roundRect">
            <a:avLst>
              <a:gd name="adj" fmla="val 13333"/>
            </a:avLst>
          </a:prstGeom>
          <a:solidFill>
            <a:srgbClr val="F6E9D5"/>
          </a:solidFill>
          <a:ln/>
        </p:spPr>
      </p:sp>
      <p:sp>
        <p:nvSpPr>
          <p:cNvPr id="16" name="Text 13"/>
          <p:cNvSpPr/>
          <p:nvPr/>
        </p:nvSpPr>
        <p:spPr>
          <a:xfrm>
            <a:off x="9179243" y="1762601"/>
            <a:ext cx="176570" cy="396002"/>
          </a:xfrm>
          <a:prstGeom prst="rect">
            <a:avLst/>
          </a:prstGeom>
          <a:noFill/>
          <a:ln/>
        </p:spPr>
        <p:txBody>
          <a:bodyPr wrap="none" rtlCol="0" anchor="t"/>
          <a:lstStyle/>
          <a:p>
            <a:pPr marL="0" indent="0" algn="ctr">
              <a:lnSpc>
                <a:spcPts val="3119"/>
              </a:lnSpc>
              <a:buNone/>
            </a:pPr>
            <a:r>
              <a:rPr lang="en-US" sz="2495" dirty="0">
                <a:solidFill>
                  <a:srgbClr val="38512F"/>
                </a:solidFill>
                <a:latin typeface="Lora" pitchFamily="34" charset="0"/>
                <a:ea typeface="Lora" pitchFamily="34" charset="-122"/>
                <a:cs typeface="Lora" pitchFamily="34" charset="-120"/>
              </a:rPr>
              <a:t>3</a:t>
            </a:r>
            <a:endParaRPr lang="en-US" sz="2495" dirty="0"/>
          </a:p>
        </p:txBody>
      </p:sp>
      <p:sp>
        <p:nvSpPr>
          <p:cNvPr id="17" name="Text 14"/>
          <p:cNvSpPr/>
          <p:nvPr/>
        </p:nvSpPr>
        <p:spPr>
          <a:xfrm>
            <a:off x="9716453" y="1795582"/>
            <a:ext cx="2320647" cy="990124"/>
          </a:xfrm>
          <a:prstGeom prst="rect">
            <a:avLst/>
          </a:prstGeom>
          <a:noFill/>
          <a:ln/>
        </p:spPr>
        <p:txBody>
          <a:bodyPr wrap="square" rtlCol="0" anchor="t"/>
          <a:lstStyle/>
          <a:p>
            <a:pPr marL="0" indent="0">
              <a:lnSpc>
                <a:spcPts val="2599"/>
              </a:lnSpc>
              <a:buNone/>
            </a:pPr>
            <a:r>
              <a:rPr lang="en-US" sz="2079" dirty="0">
                <a:solidFill>
                  <a:srgbClr val="38512F"/>
                </a:solidFill>
                <a:latin typeface="Lora" pitchFamily="34" charset="0"/>
                <a:ea typeface="Lora" pitchFamily="34" charset="-122"/>
                <a:cs typeface="Lora" pitchFamily="34" charset="-120"/>
              </a:rPr>
              <a:t>Dynamic and Personalized Nature</a:t>
            </a:r>
            <a:endParaRPr lang="en-US" sz="2079" dirty="0"/>
          </a:p>
        </p:txBody>
      </p:sp>
      <p:sp>
        <p:nvSpPr>
          <p:cNvPr id="18" name="Text 15"/>
          <p:cNvSpPr/>
          <p:nvPr/>
        </p:nvSpPr>
        <p:spPr>
          <a:xfrm>
            <a:off x="9716453" y="2912388"/>
            <a:ext cx="2320647" cy="2485112"/>
          </a:xfrm>
          <a:prstGeom prst="rect">
            <a:avLst/>
          </a:prstGeom>
          <a:noFill/>
          <a:ln/>
        </p:spPr>
        <p:txBody>
          <a:bodyPr wrap="square" rtlCol="0" anchor="t"/>
          <a:lstStyle/>
          <a:p>
            <a:pPr marL="0" indent="0">
              <a:buNone/>
            </a:pPr>
            <a:r>
              <a:rPr lang="en-US" sz="1663" dirty="0">
                <a:solidFill>
                  <a:srgbClr val="3A3630"/>
                </a:solidFill>
                <a:latin typeface="Source Sans Pro" pitchFamily="34" charset="0"/>
                <a:ea typeface="Source Sans Pro" pitchFamily="34" charset="-122"/>
                <a:cs typeface="Source Sans Pro" pitchFamily="34" charset="-120"/>
              </a:rPr>
              <a:t>AIDA's dynamic nature allows it to continuously learn and update its predictions, aiding in proactive and strategic workforce planning.</a:t>
            </a:r>
            <a:endParaRPr lang="en-US" sz="1663" dirty="0"/>
          </a:p>
        </p:txBody>
      </p:sp>
      <p:pic>
        <p:nvPicPr>
          <p:cNvPr id="19" name="Image 1" descr="preencoded.png">
            <a:hlinkClick r:id="rId4"/>
          </p:cNvPr>
          <p:cNvPicPr>
            <a:picLocks noChangeAspect="1"/>
          </p:cNvPicPr>
          <p:nvPr/>
        </p:nvPicPr>
        <p:blipFill>
          <a:blip r:embed="rId5"/>
          <a:stretch>
            <a:fillRect/>
          </a:stretch>
        </p:blipFill>
        <p:spPr>
          <a:xfrm>
            <a:off x="12242153" y="7589520"/>
            <a:ext cx="2296807" cy="54864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2E4CF"/>
          </a:solidFill>
          <a:ln/>
        </p:spPr>
      </p:sp>
      <p:sp>
        <p:nvSpPr>
          <p:cNvPr id="3" name="Shape 1"/>
          <p:cNvSpPr/>
          <p:nvPr/>
        </p:nvSpPr>
        <p:spPr>
          <a:xfrm>
            <a:off x="0" y="0"/>
            <a:ext cx="14630400" cy="8229600"/>
          </a:xfrm>
          <a:prstGeom prst="rect">
            <a:avLst/>
          </a:prstGeom>
          <a:solidFill>
            <a:srgbClr val="FEF5E7"/>
          </a:solidFill>
          <a:ln/>
        </p:spPr>
      </p:sp>
      <p:sp>
        <p:nvSpPr>
          <p:cNvPr id="4" name="Text 2"/>
          <p:cNvSpPr/>
          <p:nvPr/>
        </p:nvSpPr>
        <p:spPr>
          <a:xfrm>
            <a:off x="2348389" y="976908"/>
            <a:ext cx="8509159" cy="694373"/>
          </a:xfrm>
          <a:prstGeom prst="rect">
            <a:avLst/>
          </a:prstGeom>
          <a:noFill/>
          <a:ln/>
        </p:spPr>
        <p:txBody>
          <a:bodyPr wrap="none" rtlCol="0" anchor="t"/>
          <a:lstStyle/>
          <a:p>
            <a:pPr marL="0" indent="0">
              <a:lnSpc>
                <a:spcPts val="5468"/>
              </a:lnSpc>
              <a:buNone/>
            </a:pPr>
            <a:r>
              <a:rPr lang="en-US" sz="4374" dirty="0">
                <a:solidFill>
                  <a:srgbClr val="38512F"/>
                </a:solidFill>
                <a:latin typeface="Lora" pitchFamily="34" charset="0"/>
                <a:ea typeface="Lora" pitchFamily="34" charset="-122"/>
                <a:cs typeface="Lora" pitchFamily="34" charset="-120"/>
              </a:rPr>
              <a:t>Proposed Research Methodology</a:t>
            </a:r>
            <a:endParaRPr lang="en-US" sz="4374" dirty="0"/>
          </a:p>
        </p:txBody>
      </p:sp>
      <p:sp>
        <p:nvSpPr>
          <p:cNvPr id="5" name="Text 3"/>
          <p:cNvSpPr/>
          <p:nvPr/>
        </p:nvSpPr>
        <p:spPr>
          <a:xfrm>
            <a:off x="2348389" y="2226707"/>
            <a:ext cx="2076807" cy="694373"/>
          </a:xfrm>
          <a:prstGeom prst="rect">
            <a:avLst/>
          </a:prstGeom>
          <a:noFill/>
          <a:ln/>
        </p:spPr>
        <p:txBody>
          <a:bodyPr wrap="squar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Research Design</a:t>
            </a:r>
            <a:endParaRPr lang="en-US" sz="2187" dirty="0"/>
          </a:p>
        </p:txBody>
      </p:sp>
      <p:sp>
        <p:nvSpPr>
          <p:cNvPr id="6" name="Text 4"/>
          <p:cNvSpPr/>
          <p:nvPr/>
        </p:nvSpPr>
        <p:spPr>
          <a:xfrm>
            <a:off x="2348389" y="3143250"/>
            <a:ext cx="2076807" cy="2132409"/>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This research will employ explanatory sequential design, involving both quantitative and qualitative research.</a:t>
            </a:r>
            <a:endParaRPr lang="en-US" sz="1750" dirty="0"/>
          </a:p>
        </p:txBody>
      </p:sp>
      <p:sp>
        <p:nvSpPr>
          <p:cNvPr id="7" name="Text 5"/>
          <p:cNvSpPr/>
          <p:nvPr/>
        </p:nvSpPr>
        <p:spPr>
          <a:xfrm>
            <a:off x="4974788" y="2226707"/>
            <a:ext cx="2076807" cy="347186"/>
          </a:xfrm>
          <a:prstGeom prst="rect">
            <a:avLst/>
          </a:prstGeom>
          <a:noFill/>
          <a:ln/>
        </p:spPr>
        <p:txBody>
          <a:bodyPr wrap="non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Data Collection</a:t>
            </a:r>
            <a:endParaRPr lang="en-US" sz="2187" dirty="0"/>
          </a:p>
        </p:txBody>
      </p:sp>
      <p:sp>
        <p:nvSpPr>
          <p:cNvPr id="8" name="Text 6"/>
          <p:cNvSpPr/>
          <p:nvPr/>
        </p:nvSpPr>
        <p:spPr>
          <a:xfrm>
            <a:off x="4974788" y="2796064"/>
            <a:ext cx="2076807" cy="2487811"/>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Quantitative data will be collected from various sources, while qualitative data will be gathered through interviews and focus groups.</a:t>
            </a:r>
            <a:endParaRPr lang="en-US" sz="1750" dirty="0"/>
          </a:p>
        </p:txBody>
      </p:sp>
      <p:sp>
        <p:nvSpPr>
          <p:cNvPr id="9" name="Text 7"/>
          <p:cNvSpPr/>
          <p:nvPr/>
        </p:nvSpPr>
        <p:spPr>
          <a:xfrm>
            <a:off x="7601188" y="2226707"/>
            <a:ext cx="2076807" cy="694373"/>
          </a:xfrm>
          <a:prstGeom prst="rect">
            <a:avLst/>
          </a:prstGeom>
          <a:noFill/>
          <a:ln/>
        </p:spPr>
        <p:txBody>
          <a:bodyPr wrap="squar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Developing and Testing AIDA</a:t>
            </a:r>
            <a:endParaRPr lang="en-US" sz="2187" dirty="0"/>
          </a:p>
        </p:txBody>
      </p:sp>
      <p:sp>
        <p:nvSpPr>
          <p:cNvPr id="10" name="Text 8"/>
          <p:cNvSpPr/>
          <p:nvPr/>
        </p:nvSpPr>
        <p:spPr>
          <a:xfrm>
            <a:off x="7601188" y="3143250"/>
            <a:ext cx="2076807" cy="2132409"/>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A prototype version of AIDA will be developed and implemented within a selected organization for evaluation.</a:t>
            </a:r>
            <a:endParaRPr lang="en-US" sz="1750" dirty="0"/>
          </a:p>
        </p:txBody>
      </p:sp>
      <p:sp>
        <p:nvSpPr>
          <p:cNvPr id="11" name="Text 9"/>
          <p:cNvSpPr/>
          <p:nvPr/>
        </p:nvSpPr>
        <p:spPr>
          <a:xfrm>
            <a:off x="10227588" y="2226707"/>
            <a:ext cx="2076807" cy="694373"/>
          </a:xfrm>
          <a:prstGeom prst="rect">
            <a:avLst/>
          </a:prstGeom>
          <a:noFill/>
          <a:ln/>
        </p:spPr>
        <p:txBody>
          <a:bodyPr wrap="square" rtlCol="0" anchor="t"/>
          <a:lstStyle/>
          <a:p>
            <a:pPr marL="0" indent="0">
              <a:lnSpc>
                <a:spcPts val="2734"/>
              </a:lnSpc>
              <a:buNone/>
            </a:pPr>
            <a:r>
              <a:rPr lang="en-US" sz="2187" dirty="0">
                <a:solidFill>
                  <a:srgbClr val="38512F"/>
                </a:solidFill>
                <a:latin typeface="Lora" pitchFamily="34" charset="0"/>
                <a:ea typeface="Lora" pitchFamily="34" charset="-122"/>
                <a:cs typeface="Lora" pitchFamily="34" charset="-120"/>
              </a:rPr>
              <a:t>Ethical Considerations</a:t>
            </a:r>
            <a:endParaRPr lang="en-US" sz="2187" dirty="0"/>
          </a:p>
        </p:txBody>
      </p:sp>
      <p:sp>
        <p:nvSpPr>
          <p:cNvPr id="12" name="Text 10"/>
          <p:cNvSpPr/>
          <p:nvPr/>
        </p:nvSpPr>
        <p:spPr>
          <a:xfrm>
            <a:off x="10227588" y="3143250"/>
            <a:ext cx="2076807" cy="3909417"/>
          </a:xfrm>
          <a:prstGeom prst="rect">
            <a:avLst/>
          </a:prstGeom>
          <a:noFill/>
          <a:ln/>
        </p:spPr>
        <p:txBody>
          <a:bodyPr wrap="square" rtlCol="0" anchor="t"/>
          <a:lstStyle/>
          <a:p>
            <a:pPr marL="0" indent="0">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The research will be conducted with full adherence to ethical guidelines. Informed consent will be obtained from all participants in the research, and their anonymity and confidentiality will be maintained.</a:t>
            </a:r>
            <a:endParaRPr lang="en-US" sz="1750" dirty="0"/>
          </a:p>
        </p:txBody>
      </p:sp>
      <p:pic>
        <p:nvPicPr>
          <p:cNvPr id="13"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Shape 0"/>
          <p:cNvSpPr/>
          <p:nvPr/>
        </p:nvSpPr>
        <p:spPr>
          <a:xfrm>
            <a:off x="0" y="0"/>
            <a:ext cx="14630400" cy="8229600"/>
          </a:xfrm>
          <a:prstGeom prst="rect">
            <a:avLst/>
          </a:prstGeom>
          <a:solidFill>
            <a:srgbClr val="F2E4CF"/>
          </a:solidFill>
          <a:ln/>
        </p:spPr>
      </p:sp>
      <p:sp>
        <p:nvSpPr>
          <p:cNvPr id="3" name="Shape 1"/>
          <p:cNvSpPr/>
          <p:nvPr/>
        </p:nvSpPr>
        <p:spPr>
          <a:xfrm>
            <a:off x="0" y="0"/>
            <a:ext cx="14630400" cy="8229600"/>
          </a:xfrm>
          <a:prstGeom prst="rect">
            <a:avLst/>
          </a:prstGeom>
          <a:solidFill>
            <a:srgbClr val="FEF5E7"/>
          </a:solidFill>
          <a:ln/>
        </p:spPr>
      </p:sp>
      <p:sp>
        <p:nvSpPr>
          <p:cNvPr id="4" name="Text 2"/>
          <p:cNvSpPr/>
          <p:nvPr/>
        </p:nvSpPr>
        <p:spPr>
          <a:xfrm>
            <a:off x="2348389" y="985361"/>
            <a:ext cx="5554980" cy="694373"/>
          </a:xfrm>
          <a:prstGeom prst="rect">
            <a:avLst/>
          </a:prstGeom>
          <a:noFill/>
          <a:ln/>
        </p:spPr>
        <p:txBody>
          <a:bodyPr wrap="none" rtlCol="0" anchor="t"/>
          <a:lstStyle/>
          <a:p>
            <a:pPr marL="0" indent="0">
              <a:lnSpc>
                <a:spcPts val="5468"/>
              </a:lnSpc>
              <a:buNone/>
            </a:pPr>
            <a:r>
              <a:rPr lang="en-US" sz="4374" dirty="0">
                <a:solidFill>
                  <a:srgbClr val="38512F"/>
                </a:solidFill>
                <a:latin typeface="Lora" pitchFamily="34" charset="0"/>
                <a:ea typeface="Lora" pitchFamily="34" charset="-122"/>
                <a:cs typeface="Lora" pitchFamily="34" charset="-120"/>
              </a:rPr>
              <a:t>Conclusion</a:t>
            </a:r>
            <a:endParaRPr lang="en-US" sz="4374" dirty="0"/>
          </a:p>
        </p:txBody>
      </p:sp>
      <p:sp>
        <p:nvSpPr>
          <p:cNvPr id="5" name="Text 3"/>
          <p:cNvSpPr/>
          <p:nvPr/>
        </p:nvSpPr>
        <p:spPr>
          <a:xfrm>
            <a:off x="2348389" y="2124074"/>
            <a:ext cx="9933503" cy="5465445"/>
          </a:xfrm>
          <a:prstGeom prst="rect">
            <a:avLst/>
          </a:prstGeom>
          <a:noFill/>
          <a:ln/>
        </p:spPr>
        <p:txBody>
          <a:bodyPr wrap="square" rtlCol="0" anchor="t"/>
          <a:lstStyle/>
          <a:p>
            <a:pPr marL="0" indent="0" algn="just">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The proposed research aims to develop an innovative competency framework for organizations, </a:t>
            </a:r>
            <a:r>
              <a:rPr lang="en-US" sz="1750" b="1" dirty="0">
                <a:solidFill>
                  <a:srgbClr val="3A3630"/>
                </a:solidFill>
                <a:latin typeface="Source Sans Pro" pitchFamily="34" charset="0"/>
                <a:ea typeface="Source Sans Pro" pitchFamily="34" charset="-122"/>
                <a:cs typeface="Source Sans Pro" pitchFamily="34" charset="-120"/>
              </a:rPr>
              <a:t>AIDA</a:t>
            </a:r>
            <a:r>
              <a:rPr lang="en-US" sz="1750" dirty="0">
                <a:solidFill>
                  <a:srgbClr val="3A3630"/>
                </a:solidFill>
                <a:latin typeface="Source Sans Pro" pitchFamily="34" charset="0"/>
                <a:ea typeface="Source Sans Pro" pitchFamily="34" charset="-122"/>
                <a:cs typeface="Source Sans Pro" pitchFamily="34" charset="-120"/>
              </a:rPr>
              <a:t>, leveraging the predictive capabilities of Generative AI. This aligns with the evolving context of the Fourth Industrial Revolution, where AI and other advanced technologies are rapidly transforming industries and occupations.</a:t>
            </a:r>
            <a:endParaRPr lang="en-US" sz="1750" dirty="0"/>
          </a:p>
        </p:txBody>
      </p:sp>
      <p:sp>
        <p:nvSpPr>
          <p:cNvPr id="6" name="Text 4"/>
          <p:cNvSpPr/>
          <p:nvPr/>
        </p:nvSpPr>
        <p:spPr>
          <a:xfrm>
            <a:off x="2348389" y="3795593"/>
            <a:ext cx="9933503" cy="1474907"/>
          </a:xfrm>
          <a:prstGeom prst="rect">
            <a:avLst/>
          </a:prstGeom>
          <a:noFill/>
          <a:ln/>
        </p:spPr>
        <p:txBody>
          <a:bodyPr wrap="square" rtlCol="0" anchor="t"/>
          <a:lstStyle/>
          <a:p>
            <a:pPr marL="0" indent="0" algn="just">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The research will integrate AI with traditional HR practices, specifically in the realm of competency management. While AI is widely used in many areas of HR, its use in competency mapping is limited. This research will fill that gap, making a novel contribution to both HRD theory and practice.</a:t>
            </a:r>
            <a:endParaRPr lang="en-US" sz="1750" dirty="0"/>
          </a:p>
        </p:txBody>
      </p:sp>
      <p:sp>
        <p:nvSpPr>
          <p:cNvPr id="7" name="Text 5"/>
          <p:cNvSpPr/>
          <p:nvPr/>
        </p:nvSpPr>
        <p:spPr>
          <a:xfrm>
            <a:off x="2348389" y="5111710"/>
            <a:ext cx="9933503" cy="2132409"/>
          </a:xfrm>
          <a:prstGeom prst="rect">
            <a:avLst/>
          </a:prstGeom>
          <a:noFill/>
          <a:ln/>
        </p:spPr>
        <p:txBody>
          <a:bodyPr wrap="square" rtlCol="0" anchor="t"/>
          <a:lstStyle/>
          <a:p>
            <a:pPr marL="0" indent="0" algn="just">
              <a:lnSpc>
                <a:spcPts val="2799"/>
              </a:lnSpc>
              <a:buNone/>
            </a:pPr>
            <a:r>
              <a:rPr lang="en-US" sz="1750" dirty="0">
                <a:solidFill>
                  <a:srgbClr val="3A3630"/>
                </a:solidFill>
                <a:latin typeface="Source Sans Pro" pitchFamily="34" charset="0"/>
                <a:ea typeface="Source Sans Pro" pitchFamily="34" charset="-122"/>
                <a:cs typeface="Source Sans Pro" pitchFamily="34" charset="-120"/>
              </a:rPr>
              <a:t>The proposed methodology involves a multi-stage process, starting with an extensive literature review, followed by data collection, model development, and empirical testing. The literature review will cover existing theories and models in HRD and AI. Primary data will be collected from various sources, including HR professionals, employees, and AI experts. This will inform the development of Generative AI models that can predict future competency needs. These predictions will then be empirically tested in a real-world context.</a:t>
            </a:r>
            <a:endParaRPr lang="en-US" sz="1750" dirty="0"/>
          </a:p>
        </p:txBody>
      </p:sp>
      <p:pic>
        <p:nvPicPr>
          <p:cNvPr id="8" name="Image 0" descr="preencoded.png">
            <a:hlinkClick r:id="rId3"/>
          </p:cNvPr>
          <p:cNvPicPr>
            <a:picLocks noChangeAspect="1"/>
          </p:cNvPicPr>
          <p:nvPr/>
        </p:nvPicPr>
        <p:blipFill>
          <a:blip r:embed="rId4"/>
          <a:stretch>
            <a:fillRect/>
          </a:stretch>
        </p:blipFill>
        <p:spPr>
          <a:xfrm>
            <a:off x="12242153" y="7589520"/>
            <a:ext cx="2296807" cy="54864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TotalTime>
  <Words>839</Words>
  <Application>Microsoft Office PowerPoint</Application>
  <PresentationFormat>Custom</PresentationFormat>
  <Paragraphs>90</Paragraphs>
  <Slides>10</Slides>
  <Notes>10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Slide 1</vt:lpstr>
      <vt:lpstr>Slide 2</vt:lpstr>
      <vt:lpstr>Slide 3</vt:lpstr>
      <vt:lpstr>Slide 4</vt:lpstr>
      <vt:lpstr>Slide 5</vt:lpstr>
      <vt:lpstr>Slide 6</vt:lpstr>
      <vt:lpstr>Slide 7</vt:lpstr>
      <vt:lpstr>Slide 8</vt:lpstr>
      <vt:lpstr>Slide 9</vt:lpstr>
      <vt:lpstr>Slide 10</vt:lpstr>
    </vt:vector>
  </TitlesOfParts>
  <Company>PptxGenJS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pc</cp:lastModifiedBy>
  <cp:revision>2</cp:revision>
  <dcterms:created xsi:type="dcterms:W3CDTF">2024-03-07T11:33:39Z</dcterms:created>
  <dcterms:modified xsi:type="dcterms:W3CDTF">2024-03-07T12:56:41Z</dcterms:modified>
</cp:coreProperties>
</file>