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2" r:id="rId7"/>
    <p:sldId id="263" r:id="rId8"/>
    <p:sldId id="264"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8959" autoAdjust="0"/>
    <p:restoredTop sz="94660"/>
  </p:normalViewPr>
  <p:slideViewPr>
    <p:cSldViewPr snapToGrid="0">
      <p:cViewPr varScale="1">
        <p:scale>
          <a:sx n="87" d="100"/>
          <a:sy n="87" d="100"/>
        </p:scale>
        <p:origin x="-78" y="-132"/>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1269BF2-3406-4BBF-ACA1-7868FC4199D0}" type="datetimeFigureOut">
              <a:rPr lang="en-US" smtClean="0"/>
              <a:pPr/>
              <a:t>3/12/2024</a:t>
            </a:fld>
            <a:endParaRPr lang="en-US"/>
          </a:p>
        </p:txBody>
      </p:sp>
      <p:sp>
        <p:nvSpPr>
          <p:cNvPr id="5" name="Footer Placeholder 4"/>
          <p:cNvSpPr>
            <a:spLocks noGrp="1"/>
          </p:cNvSpPr>
          <p:nvPr>
            <p:ph type="ftr" sz="quarter" idx="11"/>
          </p:nvPr>
        </p:nvSpPr>
        <p:spPr>
          <a:xfrm>
            <a:off x="2493105" y="329307"/>
            <a:ext cx="4897310"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828A1A3C-F715-4401-ABCE-8148BFB34275}" type="slidenum">
              <a:rPr lang="en-US" smtClean="0"/>
              <a:pPr/>
              <a:t>‹#›</a:t>
            </a:fld>
            <a:endParaRPr lang="en-US"/>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266284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269BF2-3406-4BBF-ACA1-7868FC4199D0}"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8A1A3C-F715-4401-ABCE-8148BFB34275}" type="slidenum">
              <a:rPr lang="en-US" smtClean="0"/>
              <a:pPr/>
              <a:t>‹#›</a:t>
            </a:fld>
            <a:endParaRPr lang="en-US"/>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2080325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1269BF2-3406-4BBF-ACA1-7868FC4199D0}"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8A1A3C-F715-4401-ABCE-8148BFB34275}" type="slidenum">
              <a:rPr lang="en-US" smtClean="0"/>
              <a:pPr/>
              <a:t>‹#›</a:t>
            </a:fld>
            <a:endParaRPr lang="en-US"/>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023932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1269BF2-3406-4BBF-ACA1-7868FC4199D0}"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8A1A3C-F715-4401-ABCE-8148BFB34275}" type="slidenum">
              <a:rPr lang="en-US" smtClean="0"/>
              <a:pPr/>
              <a:t>‹#›</a:t>
            </a:fld>
            <a:endParaRPr lang="en-US"/>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141755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34695" y="2824269"/>
            <a:ext cx="4608576"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54792" y="2821491"/>
            <a:ext cx="4608576"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1269BF2-3406-4BBF-ACA1-7868FC4199D0}"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28A1A3C-F715-4401-ABCE-8148BFB34275}" type="slidenum">
              <a:rPr lang="en-US" smtClean="0"/>
              <a:pPr/>
              <a:t>‹#›</a:t>
            </a:fld>
            <a:endParaRPr lang="en-US"/>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879893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1269BF2-3406-4BBF-ACA1-7868FC4199D0}"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28A1A3C-F715-4401-ABCE-8148BFB34275}" type="slidenum">
              <a:rPr lang="en-US" smtClean="0"/>
              <a:pPr/>
              <a:t>‹#›</a:t>
            </a:fld>
            <a:endParaRPr lang="en-US"/>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4008091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269BF2-3406-4BBF-ACA1-7868FC4199D0}" type="datetimeFigureOut">
              <a:rPr lang="en-US" smtClean="0"/>
              <a:pPr/>
              <a:t>3/12/2024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28A1A3C-F715-4401-ABCE-8148BFB34275}" type="slidenum">
              <a:rPr lang="en-US" smtClean="0"/>
              <a:pPr/>
              <a:t>‹#›</a:t>
            </a:fld>
            <a:endParaRPr lang="en-US"/>
          </a:p>
        </p:txBody>
      </p:sp>
    </p:spTree>
    <p:extLst>
      <p:ext uri="{BB962C8B-B14F-4D97-AF65-F5344CB8AC3E}">
        <p14:creationId xmlns:p14="http://schemas.microsoft.com/office/powerpoint/2010/main" xmlns="" val="166893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1269BF2-3406-4BBF-ACA1-7868FC4199D0}"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8A1A3C-F715-4401-ABCE-8148BFB34275}" type="slidenum">
              <a:rPr lang="en-US" smtClean="0"/>
              <a:pPr/>
              <a:t>‹#›</a:t>
            </a:fld>
            <a:endParaRPr lang="en-US"/>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4115191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71269BF2-3406-4BBF-ACA1-7868FC4199D0}" type="datetimeFigureOut">
              <a:rPr lang="en-US" smtClean="0"/>
              <a:pPr/>
              <a:t>3/12/2024</a:t>
            </a:fld>
            <a:endParaRPr lang="en-US"/>
          </a:p>
        </p:txBody>
      </p:sp>
      <p:sp>
        <p:nvSpPr>
          <p:cNvPr id="6" name="Footer Placeholder 5"/>
          <p:cNvSpPr>
            <a:spLocks noGrp="1"/>
          </p:cNvSpPr>
          <p:nvPr>
            <p:ph type="ftr" sz="quarter" idx="11"/>
          </p:nvPr>
        </p:nvSpPr>
        <p:spPr>
          <a:xfrm>
            <a:off x="1534910" y="318640"/>
            <a:ext cx="5453475" cy="320931"/>
          </a:xfrm>
        </p:spPr>
        <p:txBody>
          <a:bodyPr/>
          <a:lstStyle/>
          <a:p>
            <a:endParaRPr lang="en-US"/>
          </a:p>
        </p:txBody>
      </p:sp>
      <p:sp>
        <p:nvSpPr>
          <p:cNvPr id="7" name="Slide Number Placeholder 6"/>
          <p:cNvSpPr>
            <a:spLocks noGrp="1"/>
          </p:cNvSpPr>
          <p:nvPr>
            <p:ph type="sldNum" sz="quarter" idx="12"/>
          </p:nvPr>
        </p:nvSpPr>
        <p:spPr/>
        <p:txBody>
          <a:bodyPr/>
          <a:lstStyle/>
          <a:p>
            <a:fld id="{828A1A3C-F715-4401-ABCE-8148BFB34275}" type="slidenum">
              <a:rPr lang="en-US" smtClean="0"/>
              <a:pPr/>
              <a:t>‹#›</a:t>
            </a:fld>
            <a:endParaRPr lang="en-US"/>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1269624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269BF2-3406-4BBF-ACA1-7868FC4199D0}"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8A1A3C-F715-4401-ABCE-8148BFB34275}" type="slidenum">
              <a:rPr lang="en-US" smtClean="0"/>
              <a:pPr/>
              <a:t>‹#›</a:t>
            </a:fld>
            <a:endParaRPr lang="en-US"/>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508475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269BF2-3406-4BBF-ACA1-7868FC4199D0}"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8A1A3C-F715-4401-ABCE-8148BFB34275}" type="slidenum">
              <a:rPr lang="en-US" smtClean="0"/>
              <a:pPr/>
              <a:t>‹#›</a:t>
            </a:fld>
            <a:endParaRPr lang="en-US"/>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21153533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71269BF2-3406-4BBF-ACA1-7868FC4199D0}" type="datetimeFigureOut">
              <a:rPr lang="en-US" smtClean="0"/>
              <a:pPr/>
              <a:t>3/12/2024</a:t>
            </a:fld>
            <a:endParaRPr lang="en-US"/>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828A1A3C-F715-4401-ABCE-8148BFB34275}" type="slidenum">
              <a:rPr lang="en-US" smtClean="0"/>
              <a:pPr/>
              <a:t>‹#›</a:t>
            </a:fld>
            <a:endParaRPr lang="en-US"/>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6679580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08BAD8F-7A0D-410F-BAF5-09228CAA2710}"/>
              </a:ext>
            </a:extLst>
          </p:cNvPr>
          <p:cNvSpPr>
            <a:spLocks noGrp="1"/>
          </p:cNvSpPr>
          <p:nvPr>
            <p:ph type="ctrTitle"/>
          </p:nvPr>
        </p:nvSpPr>
        <p:spPr>
          <a:xfrm>
            <a:off x="2524636" y="1124052"/>
            <a:ext cx="8561747" cy="2541431"/>
          </a:xfrm>
        </p:spPr>
        <p:txBody>
          <a:bodyPr>
            <a:normAutofit fontScale="90000"/>
          </a:bodyPr>
          <a:lstStyle/>
          <a:p>
            <a:r>
              <a:rPr lang="en-GB" sz="4400" b="1" dirty="0">
                <a:latin typeface="Times New Roman" panose="02020603050405020304" pitchFamily="18" charset="0"/>
                <a:cs typeface="Times New Roman" panose="02020603050405020304" pitchFamily="18" charset="0"/>
              </a:rPr>
              <a:t>BIOAVAILABILITY AND BIO- EQUIVALENCE STUDY DESIGN – </a:t>
            </a:r>
            <a:br>
              <a:rPr lang="en-GB" sz="4400" b="1" dirty="0">
                <a:latin typeface="Times New Roman" panose="02020603050405020304" pitchFamily="18" charset="0"/>
                <a:cs typeface="Times New Roman" panose="02020603050405020304" pitchFamily="18" charset="0"/>
              </a:rPr>
            </a:br>
            <a:r>
              <a:rPr lang="en-GB" sz="4400" b="1" dirty="0">
                <a:latin typeface="Times New Roman" panose="02020603050405020304" pitchFamily="18" charset="0"/>
                <a:cs typeface="Times New Roman" panose="02020603050405020304" pitchFamily="18" charset="0"/>
              </a:rPr>
              <a:t>A REVIEW</a:t>
            </a:r>
            <a:r>
              <a:rPr lang="en-US" dirty="0"/>
              <a:t/>
            </a:r>
            <a:br>
              <a:rPr lang="en-US" dirty="0"/>
            </a:br>
            <a:endParaRPr lang="en-US" dirty="0"/>
          </a:p>
        </p:txBody>
      </p:sp>
      <p:cxnSp>
        <p:nvCxnSpPr>
          <p:cNvPr id="5" name="Straight Connector 4">
            <a:extLst>
              <a:ext uri="{FF2B5EF4-FFF2-40B4-BE49-F238E27FC236}">
                <a16:creationId xmlns:a16="http://schemas.microsoft.com/office/drawing/2014/main" xmlns="" id="{11E0FDEB-3455-4421-A8A2-CD777FEA1918}"/>
              </a:ext>
            </a:extLst>
          </p:cNvPr>
          <p:cNvCxnSpPr/>
          <p:nvPr/>
        </p:nvCxnSpPr>
        <p:spPr>
          <a:xfrm>
            <a:off x="2002221" y="945931"/>
            <a:ext cx="8891751" cy="0"/>
          </a:xfrm>
          <a:prstGeom prst="line">
            <a:avLst/>
          </a:prstGeom>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0" y="5214648"/>
            <a:ext cx="1550296" cy="369332"/>
          </a:xfrm>
          <a:prstGeom prst="rect">
            <a:avLst/>
          </a:prstGeom>
        </p:spPr>
        <p:txBody>
          <a:bodyPr wrap="none">
            <a:spAutoFit/>
          </a:bodyPr>
          <a:lstStyle/>
          <a:p>
            <a:r>
              <a:rPr lang="en-US" dirty="0" smtClean="0"/>
              <a:t>Ankur Yadav</a:t>
            </a:r>
            <a:endParaRPr lang="en-US" dirty="0"/>
          </a:p>
        </p:txBody>
      </p:sp>
      <p:sp>
        <p:nvSpPr>
          <p:cNvPr id="7" name="Rectangle 6"/>
          <p:cNvSpPr/>
          <p:nvPr/>
        </p:nvSpPr>
        <p:spPr>
          <a:xfrm>
            <a:off x="0" y="5650078"/>
            <a:ext cx="2512226" cy="369332"/>
          </a:xfrm>
          <a:prstGeom prst="rect">
            <a:avLst/>
          </a:prstGeom>
        </p:spPr>
        <p:txBody>
          <a:bodyPr wrap="none">
            <a:spAutoFit/>
          </a:bodyPr>
          <a:lstStyle/>
          <a:p>
            <a:r>
              <a:rPr lang="en-US" dirty="0" smtClean="0"/>
              <a:t>Subject: Pharmacology</a:t>
            </a:r>
            <a:endParaRPr lang="en-US" dirty="0"/>
          </a:p>
        </p:txBody>
      </p:sp>
    </p:spTree>
    <p:extLst>
      <p:ext uri="{BB962C8B-B14F-4D97-AF65-F5344CB8AC3E}">
        <p14:creationId xmlns:p14="http://schemas.microsoft.com/office/powerpoint/2010/main" xmlns="" val="21830832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7891922-3B3E-4AD7-965C-FCE2082701D9}"/>
              </a:ext>
            </a:extLst>
          </p:cNvPr>
          <p:cNvSpPr/>
          <p:nvPr/>
        </p:nvSpPr>
        <p:spPr>
          <a:xfrm>
            <a:off x="599091" y="616582"/>
            <a:ext cx="10941268" cy="743473"/>
          </a:xfrm>
          <a:prstGeom prst="rect">
            <a:avLst/>
          </a:prstGeom>
        </p:spPr>
        <p:txBody>
          <a:bodyPr wrap="square">
            <a:spAutoFit/>
          </a:bodyPr>
          <a:lstStyle/>
          <a:p>
            <a:pPr marR="0" lvl="0" algn="ctr">
              <a:lnSpc>
                <a:spcPct val="115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INTRODUCTION</a:t>
            </a:r>
            <a:r>
              <a:rPr lang="en-GB" b="1" dirty="0">
                <a:latin typeface="Times New Roman" panose="02020603050405020304" pitchFamily="18" charset="0"/>
                <a:ea typeface="Calibri" panose="020F0502020204030204" pitchFamily="34" charset="0"/>
                <a:cs typeface="Mangal" panose="02040503050203030202" pitchFamily="18" charset="0"/>
              </a:rPr>
              <a:t>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F8671F84-E69D-456A-9879-D5FE81A26BD6}"/>
              </a:ext>
            </a:extLst>
          </p:cNvPr>
          <p:cNvSpPr/>
          <p:nvPr/>
        </p:nvSpPr>
        <p:spPr>
          <a:xfrm>
            <a:off x="599091" y="1360055"/>
            <a:ext cx="11161985" cy="4613058"/>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Bioavailability is the amount and pace of medicine in the foundational dissemination from a given portion. Bioavailability concentrates on measure medicine levels in plasma or blood after foundational infusion and screen it after some time.</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Pharmacokinetics is the study of drug fixation in plasma and additionally metabolites in people and creatures after some time.</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Bioequivalent restorative medications ought to be same. A medication item is bioequivalent in the event that its degree and pace of retention are not statically significantly unique in relation to the reference item at a similar molar dose.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chemically tantamount test prescription should go through bioavailability and bioequivalence tests to confirm restorative equivalence with a nonexclusive or reference medication. CDSCO is liable for guaranteeing drug item quality, viability, and security.</a:t>
            </a:r>
          </a:p>
        </p:txBody>
      </p:sp>
    </p:spTree>
    <p:extLst>
      <p:ext uri="{BB962C8B-B14F-4D97-AF65-F5344CB8AC3E}">
        <p14:creationId xmlns:p14="http://schemas.microsoft.com/office/powerpoint/2010/main" xmlns="" val="10357645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18D0DBA-97EA-4F73-9AF3-1DB616894410}"/>
              </a:ext>
            </a:extLst>
          </p:cNvPr>
          <p:cNvSpPr/>
          <p:nvPr/>
        </p:nvSpPr>
        <p:spPr>
          <a:xfrm>
            <a:off x="599090" y="339731"/>
            <a:ext cx="11067393" cy="755400"/>
          </a:xfrm>
          <a:prstGeom prst="rect">
            <a:avLst/>
          </a:prstGeom>
        </p:spPr>
        <p:txBody>
          <a:bodyPr wrap="square">
            <a:spAutoFit/>
          </a:bodyPr>
          <a:lstStyle/>
          <a:p>
            <a:pPr marR="0" lvl="0" algn="ctr">
              <a:lnSpc>
                <a:spcPct val="115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LITERATURE REVIEW</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35457013-DC2A-435B-B1E9-60C00B2B568C}"/>
              </a:ext>
            </a:extLst>
          </p:cNvPr>
          <p:cNvSpPr/>
          <p:nvPr/>
        </p:nvSpPr>
        <p:spPr>
          <a:xfrm>
            <a:off x="599091" y="1095131"/>
            <a:ext cx="11067392" cy="5035930"/>
          </a:xfrm>
          <a:prstGeom prst="rect">
            <a:avLst/>
          </a:prstGeom>
        </p:spPr>
        <p:txBody>
          <a:bodyPr wrap="square">
            <a:spAutoFit/>
          </a:bodyPr>
          <a:lstStyle/>
          <a:p>
            <a:pPr marL="285750" indent="-285750" algn="just">
              <a:lnSpc>
                <a:spcPct val="150000"/>
              </a:lnSpc>
              <a:buFont typeface="Wingdings" panose="05000000000000000000" pitchFamily="2" charset="2"/>
              <a:buChar char="Ø"/>
            </a:pPr>
            <a:r>
              <a:rPr lang="en-GB" b="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Nagadurga</a:t>
            </a:r>
            <a:r>
              <a:rPr lang="en-GB"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 H. (2019)</a:t>
            </a: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concluded that new drugs undergo in vivo bioavailability studies to determine absorption rate, extent, excretion, metabolism, and elimination half-life following single and successive doses. These crucial pharmacokinetic factors help set dosages. Examines the predicted in vivo biological equivalency of two proprietary medicinal products. So-called bioequivalent medications are believed to be same. </a:t>
            </a:r>
          </a:p>
          <a:p>
            <a:pPr marL="285750" indent="-285750" algn="just">
              <a:lnSpc>
                <a:spcPct val="150000"/>
              </a:lnSpc>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M. L. Chen, V. Shah (2001)</a:t>
            </a:r>
            <a:r>
              <a:rPr lang="en-GB" dirty="0">
                <a:latin typeface="Times New Roman" panose="02020603050405020304" pitchFamily="18" charset="0"/>
                <a:cs typeface="Times New Roman" panose="02020603050405020304" pitchFamily="18" charset="0"/>
              </a:rPr>
              <a:t> </a:t>
            </a:r>
            <a:r>
              <a:rPr lang="en-GB" dirty="0" err="1">
                <a:latin typeface="Times New Roman" panose="02020603050405020304" pitchFamily="18" charset="0"/>
                <a:cs typeface="Times New Roman" panose="02020603050405020304" pitchFamily="18" charset="0"/>
              </a:rPr>
              <a:t>analyzed</a:t>
            </a:r>
            <a:r>
              <a:rPr lang="en-GB" dirty="0">
                <a:latin typeface="Times New Roman" panose="02020603050405020304" pitchFamily="18" charset="0"/>
                <a:cs typeface="Times New Roman" panose="02020603050405020304" pitchFamily="18" charset="0"/>
              </a:rPr>
              <a:t> Bioavailability and bioequivalence studies are essential to medicine advancement for novel and conventional medications. After endorsement, these examinations are urgent for both in the event of creation changes. Bioavailability and bioequivalence might be surveyed involving these three inquiries in numerous administrative examinations. </a:t>
            </a:r>
          </a:p>
          <a:p>
            <a:pPr marL="285750" indent="-285750" algn="just">
              <a:lnSpc>
                <a:spcPct val="150000"/>
              </a:lnSpc>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J. </a:t>
            </a:r>
            <a:r>
              <a:rPr lang="en-GB" b="1" dirty="0" err="1">
                <a:latin typeface="Times New Roman" panose="02020603050405020304" pitchFamily="18" charset="0"/>
                <a:cs typeface="Times New Roman" panose="02020603050405020304" pitchFamily="18" charset="0"/>
              </a:rPr>
              <a:t>Thirumaran</a:t>
            </a:r>
            <a:r>
              <a:rPr lang="en-GB" b="1" dirty="0">
                <a:latin typeface="Times New Roman" panose="02020603050405020304" pitchFamily="18" charset="0"/>
                <a:cs typeface="Times New Roman" panose="02020603050405020304" pitchFamily="18" charset="0"/>
              </a:rPr>
              <a:t> (2013)</a:t>
            </a:r>
            <a:r>
              <a:rPr lang="en-GB" dirty="0">
                <a:latin typeface="Times New Roman" panose="02020603050405020304" pitchFamily="18" charset="0"/>
                <a:cs typeface="Times New Roman" panose="02020603050405020304" pitchFamily="18" charset="0"/>
              </a:rPr>
              <a:t> concentrated on meds' principal characteristics incorporate bioavailability, the level of a measurement that enters the fundamental flow. Intravenous prescription bioavailability is 100 percent</a:t>
            </a:r>
            <a:r>
              <a:rPr lang="en-GB" dirty="0"/>
              <a:t>. Bioequivalence concentrates on think about the rate and degree of ingestion of multisource drug details to the pioneer (reference) item.</a:t>
            </a:r>
            <a:endParaRPr lang="en-US" dirty="0"/>
          </a:p>
        </p:txBody>
      </p:sp>
    </p:spTree>
    <p:extLst>
      <p:ext uri="{BB962C8B-B14F-4D97-AF65-F5344CB8AC3E}">
        <p14:creationId xmlns:p14="http://schemas.microsoft.com/office/powerpoint/2010/main" xmlns="" val="2198039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CC4C2436-94DB-4BBF-9B9D-C8842EFEDC23}"/>
              </a:ext>
            </a:extLst>
          </p:cNvPr>
          <p:cNvSpPr/>
          <p:nvPr/>
        </p:nvSpPr>
        <p:spPr>
          <a:xfrm>
            <a:off x="740979" y="663878"/>
            <a:ext cx="10799380" cy="743473"/>
          </a:xfrm>
          <a:prstGeom prst="rect">
            <a:avLst/>
          </a:prstGeom>
        </p:spPr>
        <p:txBody>
          <a:bodyPr wrap="square">
            <a:spAutoFit/>
          </a:bodyPr>
          <a:lstStyle/>
          <a:p>
            <a:pPr marR="0" lvl="0" algn="ctr">
              <a:lnSpc>
                <a:spcPct val="115000"/>
              </a:lnSpc>
              <a:spcBef>
                <a:spcPts val="0"/>
              </a:spcBef>
              <a:spcAft>
                <a:spcPts val="800"/>
              </a:spcAft>
            </a:pPr>
            <a:r>
              <a:rPr lang="en-GB" sz="4000" b="1" dirty="0">
                <a:solidFill>
                  <a:srgbClr val="222222"/>
                </a:solidFill>
                <a:latin typeface="Times New Roman" panose="02020603050405020304" pitchFamily="18" charset="0"/>
                <a:ea typeface="Calibri" panose="020F0502020204030204" pitchFamily="34" charset="0"/>
                <a:cs typeface="Mangal" panose="02040503050203030202" pitchFamily="18" charset="0"/>
              </a:rPr>
              <a:t>BIOAVAILABILITY</a:t>
            </a:r>
            <a:r>
              <a:rPr lang="en-GB" b="1" dirty="0">
                <a:solidFill>
                  <a:srgbClr val="222222"/>
                </a:solidFill>
                <a:latin typeface="Times New Roman" panose="02020603050405020304" pitchFamily="18" charset="0"/>
                <a:ea typeface="Calibri" panose="020F0502020204030204" pitchFamily="34" charset="0"/>
                <a:cs typeface="Mangal" panose="02040503050203030202" pitchFamily="18" charset="0"/>
              </a:rPr>
              <a:t>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B117CEAA-08E2-4E64-887A-5789D7AD970A}"/>
              </a:ext>
            </a:extLst>
          </p:cNvPr>
          <p:cNvSpPr/>
          <p:nvPr/>
        </p:nvSpPr>
        <p:spPr>
          <a:xfrm>
            <a:off x="609600" y="1627265"/>
            <a:ext cx="10972800" cy="4108817"/>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How much a remedially dynamic drug that enters the fundamental flow and is in this manner open at the site of activity is estimated by its bioavailability.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The dynamic parts in most of oral prescriptions are delivered in the gastrointestinal (GI) parcel and travel by means of the fundamental course to their site of activity. Subsequently, blood levels of the dynamic parts or potentially their dynamic metabolites give a solid sign of bioavailability and a marker for focus at the site of activity.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Three essential pharmacokinetic qualities are utilized to assess bioavailability: the time it takes to arrive at the greatest focus (</a:t>
            </a:r>
            <a:r>
              <a:rPr lang="en-GB" dirty="0" err="1">
                <a:latin typeface="Times New Roman" panose="02020603050405020304" pitchFamily="18" charset="0"/>
                <a:cs typeface="Times New Roman" panose="02020603050405020304" pitchFamily="18" charset="0"/>
              </a:rPr>
              <a:t>Tmax</a:t>
            </a:r>
            <a:r>
              <a:rPr lang="en-GB" dirty="0">
                <a:latin typeface="Times New Roman" panose="02020603050405020304" pitchFamily="18" charset="0"/>
                <a:cs typeface="Times New Roman" panose="02020603050405020304" pitchFamily="18" charset="0"/>
              </a:rPr>
              <a:t>), the most extreme blood fixation (</a:t>
            </a:r>
            <a:r>
              <a:rPr lang="en-GB" dirty="0" err="1">
                <a:latin typeface="Times New Roman" panose="02020603050405020304" pitchFamily="18" charset="0"/>
                <a:cs typeface="Times New Roman" panose="02020603050405020304" pitchFamily="18" charset="0"/>
              </a:rPr>
              <a:t>Cmax</a:t>
            </a:r>
            <a:r>
              <a:rPr lang="en-GB" dirty="0">
                <a:latin typeface="Times New Roman" panose="02020603050405020304" pitchFamily="18" charset="0"/>
                <a:cs typeface="Times New Roman" panose="02020603050405020304" pitchFamily="18" charset="0"/>
              </a:rPr>
              <a:t>), and the region under the blood drug focus versus time bend (AUC).</a:t>
            </a:r>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xmlns="" val="3928023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F2D4F31-7CB8-4678-AA30-0C6CDEFAA353}"/>
              </a:ext>
            </a:extLst>
          </p:cNvPr>
          <p:cNvSpPr/>
          <p:nvPr/>
        </p:nvSpPr>
        <p:spPr>
          <a:xfrm>
            <a:off x="572814" y="411630"/>
            <a:ext cx="10988565" cy="755400"/>
          </a:xfrm>
          <a:prstGeom prst="rect">
            <a:avLst/>
          </a:prstGeom>
        </p:spPr>
        <p:txBody>
          <a:bodyPr wrap="square">
            <a:spAutoFit/>
          </a:bodyPr>
          <a:lstStyle/>
          <a:p>
            <a:pPr marR="0" lvl="0" algn="ctr">
              <a:lnSpc>
                <a:spcPct val="115000"/>
              </a:lnSpc>
              <a:spcBef>
                <a:spcPts val="0"/>
              </a:spcBef>
              <a:spcAft>
                <a:spcPts val="800"/>
              </a:spcAft>
            </a:pPr>
            <a:r>
              <a:rPr lang="en-GB" sz="4000" b="1" dirty="0">
                <a:solidFill>
                  <a:srgbClr val="222222"/>
                </a:solidFill>
                <a:latin typeface="Times New Roman" panose="02020603050405020304" pitchFamily="18" charset="0"/>
                <a:ea typeface="Calibri" panose="020F0502020204030204" pitchFamily="34" charset="0"/>
                <a:cs typeface="Mangal" panose="02040503050203030202" pitchFamily="18" charset="0"/>
              </a:rPr>
              <a:t>BIOEQUIVALENCE</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FABCA275-6CC1-4C23-9B88-DC6E5537EFC1}"/>
              </a:ext>
            </a:extLst>
          </p:cNvPr>
          <p:cNvSpPr/>
          <p:nvPr/>
        </p:nvSpPr>
        <p:spPr>
          <a:xfrm>
            <a:off x="515007" y="1167412"/>
            <a:ext cx="11046372" cy="535531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At the point when clearly showcased treatments with a similar pharmacological measurements might have changing remedial outcomes, bioequivalence acquired consideration during the past 40 years. Most variations were connected with lower plasma drug retention. </a:t>
            </a:r>
            <a:r>
              <a:rPr lang="en-GB" dirty="0">
                <a:latin typeface="Times New Roman" panose="02020603050405020304" pitchFamily="18" charset="0"/>
                <a:cs typeface="Times New Roman" panose="02020603050405020304" pitchFamily="18" charset="0"/>
              </a:rPr>
              <a:t>Bioequivalence concentrates on contrast multisource drug detailing retention with the trend-setter (reference) item.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Restorative impacts ought to be tantamount in the event that two plans have comparable blood/plasma drug fixation time designs. Bioequivalence studies are expected in </a:t>
            </a:r>
            <a:r>
              <a:rPr lang="en-GB" dirty="0" err="1">
                <a:latin typeface="Times New Roman" panose="02020603050405020304" pitchFamily="18" charset="0"/>
                <a:cs typeface="Times New Roman" panose="02020603050405020304" pitchFamily="18" charset="0"/>
              </a:rPr>
              <a:t>thesee</a:t>
            </a:r>
            <a:r>
              <a:rPr lang="en-GB" dirty="0">
                <a:latin typeface="Times New Roman" panose="02020603050405020304" pitchFamily="18" charset="0"/>
                <a:cs typeface="Times New Roman" panose="02020603050405020304" pitchFamily="18" charset="0"/>
              </a:rPr>
              <a:t> cases; The proposed business dose structure might change from urgent clinical preliminaries. Also, impressive changes in plan production might happen; Another nonexclusive is contrasted with the trailblazer's item.</a:t>
            </a:r>
          </a:p>
          <a:p>
            <a:pPr marL="285750" indent="-285750" algn="just">
              <a:lnSpc>
                <a:spcPct val="150000"/>
              </a:lnSpc>
              <a:buFont typeface="Arial" panose="020B0604020202020204" pitchFamily="34" charset="0"/>
              <a:buChar char="•"/>
            </a:pPr>
            <a:r>
              <a:rPr lang="en-GB" dirty="0"/>
              <a:t>Based on human in-vivo bioavailability, one drug or supplement brand or dose form is bio-equivalent to a reference brand. In-vitro and animal studies cannot prove bio-equivalence. Human medicine bioequivalence requires bioavailability assessments. Drug bio-equivalence in target animals is required. </a:t>
            </a:r>
            <a:endParaRPr lang="en-US" dirty="0"/>
          </a:p>
          <a:p>
            <a:pPr marL="742950" lvl="1"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xmlns="" val="31897675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499D1BF-2285-4F4F-B9E5-2277B39FC2E1}"/>
              </a:ext>
            </a:extLst>
          </p:cNvPr>
          <p:cNvSpPr/>
          <p:nvPr/>
        </p:nvSpPr>
        <p:spPr>
          <a:xfrm>
            <a:off x="567559" y="585050"/>
            <a:ext cx="10972799" cy="755400"/>
          </a:xfrm>
          <a:prstGeom prst="rect">
            <a:avLst/>
          </a:prstGeom>
        </p:spPr>
        <p:txBody>
          <a:bodyPr wrap="square">
            <a:spAutoFit/>
          </a:bodyPr>
          <a:lstStyle/>
          <a:p>
            <a:pPr marR="0" lvl="0" algn="ctr">
              <a:lnSpc>
                <a:spcPct val="115000"/>
              </a:lnSpc>
              <a:spcBef>
                <a:spcPts val="0"/>
              </a:spcBef>
              <a:spcAft>
                <a:spcPts val="800"/>
              </a:spcAft>
            </a:pPr>
            <a:r>
              <a:rPr lang="en-GB" sz="4000" b="1" dirty="0">
                <a:solidFill>
                  <a:srgbClr val="222222"/>
                </a:solidFill>
                <a:latin typeface="Times New Roman" panose="02020603050405020304" pitchFamily="18" charset="0"/>
                <a:ea typeface="Calibri" panose="020F0502020204030204" pitchFamily="34" charset="0"/>
                <a:cs typeface="Mangal" panose="02040503050203030202" pitchFamily="18" charset="0"/>
              </a:rPr>
              <a:t>STUDY DESIGN AND CONDUCT</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72D9014C-E271-4BAD-8CF7-23AB558BB1F4}"/>
              </a:ext>
            </a:extLst>
          </p:cNvPr>
          <p:cNvSpPr/>
          <p:nvPr/>
        </p:nvSpPr>
        <p:spPr>
          <a:xfrm>
            <a:off x="567558" y="1476503"/>
            <a:ext cx="10972799" cy="4197559"/>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Study design and lead ought to meet EC rules for fitting clinical work on, including Morals Council reference. In most bioequivalence preliminaries, a 'test' detailing is contrasted and the norm/pioneer 'reference' definition in a gathering of typical, sound subjects (18-55 </a:t>
            </a:r>
            <a:r>
              <a:rPr lang="en-GB"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yr</a:t>
            </a: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who get the two medicines on the other hand in a hybrid style (two-period, two-treatment hybrid design), isolated by a 'waste of time' of essentially seven days.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The hybrid design's primary advantage is that between subject inconstancy doesn't influence mistake fluctuation since medicines are looked at on a similar subject.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In an equal design, there are no grouping, period, extend, or dropout impacts, however the between subject fluctuation is high, lessening the test's responsiveness and requiring a bigger number of subjects than in a hybrid design. Both hybrid and resemble designs incorporate three centre measurable ideas: randomization, replication, and mistake control.</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974224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0916DA6B-656C-4B63-86AE-E1624A7EC858}"/>
              </a:ext>
            </a:extLst>
          </p:cNvPr>
          <p:cNvSpPr/>
          <p:nvPr/>
        </p:nvSpPr>
        <p:spPr>
          <a:xfrm>
            <a:off x="630621" y="632347"/>
            <a:ext cx="10909738" cy="755400"/>
          </a:xfrm>
          <a:prstGeom prst="rect">
            <a:avLst/>
          </a:prstGeom>
        </p:spPr>
        <p:txBody>
          <a:bodyPr wrap="square">
            <a:spAutoFit/>
          </a:bodyPr>
          <a:lstStyle/>
          <a:p>
            <a:pPr marR="0" lvl="0" algn="ctr">
              <a:lnSpc>
                <a:spcPct val="115000"/>
              </a:lnSpc>
              <a:spcBef>
                <a:spcPts val="0"/>
              </a:spcBef>
              <a:spcAft>
                <a:spcPts val="800"/>
              </a:spcAft>
            </a:pPr>
            <a:r>
              <a:rPr lang="en-GB" sz="4000" b="1" dirty="0">
                <a:solidFill>
                  <a:srgbClr val="222222"/>
                </a:solidFill>
                <a:latin typeface="Times New Roman" panose="02020603050405020304" pitchFamily="18" charset="0"/>
                <a:ea typeface="Calibri" panose="020F0502020204030204" pitchFamily="34" charset="0"/>
                <a:cs typeface="Mangal" panose="02040503050203030202" pitchFamily="18" charset="0"/>
              </a:rPr>
              <a:t>CONCLUSION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C44BD3D2-613E-4BA6-9838-24B8F2F20020}"/>
              </a:ext>
            </a:extLst>
          </p:cNvPr>
          <p:cNvSpPr/>
          <p:nvPr/>
        </p:nvSpPr>
        <p:spPr>
          <a:xfrm>
            <a:off x="651642" y="1387747"/>
            <a:ext cx="10909737" cy="4524315"/>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To sum up, investigations on bioavailability and bioequivalence are essential to the assessment and authorization of pharmaceuticals.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It is critical to evaluate medication absorption, systemic circulation, and therapeutic equivalency in order to guarantee the uniform effectiveness and quality of various pharmacological formulations.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Standards for safety and effectiveness are crucially maintained by regulatory organisations like the Central Drug Standard Control Organisation (CDSCO).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The goal of study designs, which often include crossover approaches and excellent clinical practices, is to limit variability and provide solid scientific findings.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All things considered, the meticulous planning and execution of these investigations helps ensure that trustworthy, medicinally beneficial pharmaceutical items are available for purchase.</a:t>
            </a:r>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xmlns="" val="584030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0F24B4EE-4046-43B0-AA42-A59DA213D055}"/>
              </a:ext>
            </a:extLst>
          </p:cNvPr>
          <p:cNvSpPr/>
          <p:nvPr/>
        </p:nvSpPr>
        <p:spPr>
          <a:xfrm>
            <a:off x="641131" y="380099"/>
            <a:ext cx="10909738" cy="755400"/>
          </a:xfrm>
          <a:prstGeom prst="rect">
            <a:avLst/>
          </a:prstGeom>
        </p:spPr>
        <p:txBody>
          <a:bodyPr wrap="square">
            <a:spAutoFit/>
          </a:bodyPr>
          <a:lstStyle/>
          <a:p>
            <a:pPr algn="ctr">
              <a:lnSpc>
                <a:spcPct val="115000"/>
              </a:lnSpc>
              <a:spcAft>
                <a:spcPts val="800"/>
              </a:spcAft>
            </a:pPr>
            <a:r>
              <a:rPr lang="en-GB" sz="4000" b="1" dirty="0">
                <a:solidFill>
                  <a:srgbClr val="222222"/>
                </a:solidFill>
                <a:latin typeface="Times New Roman" panose="02020603050405020304" pitchFamily="18" charset="0"/>
                <a:ea typeface="Calibri" panose="020F0502020204030204" pitchFamily="34" charset="0"/>
                <a:cs typeface="Mangal" panose="02040503050203030202" pitchFamily="18" charset="0"/>
              </a:rPr>
              <a:t>REFERENCES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01278863-E57F-4796-B58A-E67BBFF2043C}"/>
              </a:ext>
            </a:extLst>
          </p:cNvPr>
          <p:cNvSpPr/>
          <p:nvPr/>
        </p:nvSpPr>
        <p:spPr>
          <a:xfrm>
            <a:off x="641131" y="1246776"/>
            <a:ext cx="10909737" cy="5031890"/>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GB"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Aruna</a:t>
            </a: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T., Yadav, C. V. B., </a:t>
            </a:r>
            <a:r>
              <a:rPr lang="en-GB"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Nagabhushanam</a:t>
            </a: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M., </a:t>
            </a:r>
            <a:r>
              <a:rPr lang="en-GB"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Bonthagarala</a:t>
            </a: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B., Reddy, D. N., &amp; Ramakrishna, G. (2018). Guidelines for bioavailability and bioequivalence studies: A review. Pharma </a:t>
            </a:r>
            <a:r>
              <a:rPr lang="en-GB"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Innov</a:t>
            </a: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J, 7, 661-666.</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Chen, M. L., Shah, V., Patnaik, R., Adams, W., Hussain, A., Conner, D., ... &amp; Williams, R. (2001). Bioavailability and bioequivalence: an FDA regulatory overview. Pharmaceutical research, 18, 1645-1650.</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Haidar, S. H., Kwon, H., </a:t>
            </a:r>
            <a:r>
              <a:rPr lang="en-GB"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Lionberger</a:t>
            </a: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R., &amp; Yu, L. (2008). Bioavailability and bioequivalence. Biopharmaceutics applications in drug development, 262-289.</a:t>
            </a:r>
          </a:p>
          <a:p>
            <a:pPr marL="342900" lvl="0" indent="-342900" algn="just">
              <a:lnSpc>
                <a:spcPct val="150000"/>
              </a:lnSpc>
              <a:buFont typeface="+mj-lt"/>
              <a:buAutoNum type="arabicPeriod"/>
            </a:pPr>
            <a:r>
              <a:rPr lang="en-GB" dirty="0" err="1">
                <a:latin typeface="Times New Roman" panose="02020603050405020304" pitchFamily="18" charset="0"/>
                <a:cs typeface="Times New Roman" panose="02020603050405020304" pitchFamily="18" charset="0"/>
              </a:rPr>
              <a:t>Kalantzi</a:t>
            </a:r>
            <a:r>
              <a:rPr lang="en-GB" dirty="0">
                <a:latin typeface="Times New Roman" panose="02020603050405020304" pitchFamily="18" charset="0"/>
                <a:cs typeface="Times New Roman" panose="02020603050405020304" pitchFamily="18" charset="0"/>
              </a:rPr>
              <a:t>, L., </a:t>
            </a:r>
            <a:r>
              <a:rPr lang="en-GB" dirty="0" err="1">
                <a:latin typeface="Times New Roman" panose="02020603050405020304" pitchFamily="18" charset="0"/>
                <a:cs typeface="Times New Roman" panose="02020603050405020304" pitchFamily="18" charset="0"/>
              </a:rPr>
              <a:t>Goumas</a:t>
            </a:r>
            <a:r>
              <a:rPr lang="en-GB" dirty="0">
                <a:latin typeface="Times New Roman" panose="02020603050405020304" pitchFamily="18" charset="0"/>
                <a:cs typeface="Times New Roman" panose="02020603050405020304" pitchFamily="18" charset="0"/>
              </a:rPr>
              <a:t>, K., </a:t>
            </a:r>
            <a:r>
              <a:rPr lang="en-GB" dirty="0" err="1">
                <a:latin typeface="Times New Roman" panose="02020603050405020304" pitchFamily="18" charset="0"/>
                <a:cs typeface="Times New Roman" panose="02020603050405020304" pitchFamily="18" charset="0"/>
              </a:rPr>
              <a:t>Kalioras</a:t>
            </a:r>
            <a:r>
              <a:rPr lang="en-GB" dirty="0">
                <a:latin typeface="Times New Roman" panose="02020603050405020304" pitchFamily="18" charset="0"/>
                <a:cs typeface="Times New Roman" panose="02020603050405020304" pitchFamily="18" charset="0"/>
              </a:rPr>
              <a:t>, V., </a:t>
            </a:r>
            <a:r>
              <a:rPr lang="en-GB" dirty="0" err="1">
                <a:latin typeface="Times New Roman" panose="02020603050405020304" pitchFamily="18" charset="0"/>
                <a:cs typeface="Times New Roman" panose="02020603050405020304" pitchFamily="18" charset="0"/>
              </a:rPr>
              <a:t>Abrahamsson</a:t>
            </a:r>
            <a:r>
              <a:rPr lang="en-GB" dirty="0">
                <a:latin typeface="Times New Roman" panose="02020603050405020304" pitchFamily="18" charset="0"/>
                <a:cs typeface="Times New Roman" panose="02020603050405020304" pitchFamily="18" charset="0"/>
              </a:rPr>
              <a:t>, B., </a:t>
            </a:r>
            <a:r>
              <a:rPr lang="en-GB" dirty="0" err="1">
                <a:latin typeface="Times New Roman" panose="02020603050405020304" pitchFamily="18" charset="0"/>
                <a:cs typeface="Times New Roman" panose="02020603050405020304" pitchFamily="18" charset="0"/>
              </a:rPr>
              <a:t>Dressman</a:t>
            </a:r>
            <a:r>
              <a:rPr lang="en-GB" dirty="0">
                <a:latin typeface="Times New Roman" panose="02020603050405020304" pitchFamily="18" charset="0"/>
                <a:cs typeface="Times New Roman" panose="02020603050405020304" pitchFamily="18" charset="0"/>
              </a:rPr>
              <a:t>, J. B., &amp; </a:t>
            </a:r>
            <a:r>
              <a:rPr lang="en-GB" dirty="0" err="1">
                <a:latin typeface="Times New Roman" panose="02020603050405020304" pitchFamily="18" charset="0"/>
                <a:cs typeface="Times New Roman" panose="02020603050405020304" pitchFamily="18" charset="0"/>
              </a:rPr>
              <a:t>Reppas</a:t>
            </a:r>
            <a:r>
              <a:rPr lang="en-GB" dirty="0">
                <a:latin typeface="Times New Roman" panose="02020603050405020304" pitchFamily="18" charset="0"/>
                <a:cs typeface="Times New Roman" panose="02020603050405020304" pitchFamily="18" charset="0"/>
              </a:rPr>
              <a:t>, C. (2006). Characterization of the human upper gastrointestinal contents under conditions simulating bioavailability/bioequivalence studies. Pharmaceutical research, 23, 165-176.</a:t>
            </a:r>
            <a:endParaRPr lang="en-US" dirty="0">
              <a:latin typeface="Times New Roman" panose="02020603050405020304" pitchFamily="18" charset="0"/>
              <a:cs typeface="Times New Roman" panose="02020603050405020304" pitchFamily="18" charset="0"/>
            </a:endParaRPr>
          </a:p>
          <a:p>
            <a:pPr marL="342900" lvl="0" indent="-342900" algn="just">
              <a:lnSpc>
                <a:spcPct val="150000"/>
              </a:lnSpc>
              <a:buFont typeface="+mj-lt"/>
              <a:buAutoNum type="arabicPeriod"/>
            </a:pPr>
            <a:r>
              <a:rPr lang="en-GB" dirty="0" err="1">
                <a:latin typeface="Times New Roman" panose="02020603050405020304" pitchFamily="18" charset="0"/>
                <a:cs typeface="Times New Roman" panose="02020603050405020304" pitchFamily="18" charset="0"/>
              </a:rPr>
              <a:t>Mastan</a:t>
            </a:r>
            <a:r>
              <a:rPr lang="en-GB" dirty="0">
                <a:latin typeface="Times New Roman" panose="02020603050405020304" pitchFamily="18" charset="0"/>
                <a:cs typeface="Times New Roman" panose="02020603050405020304" pitchFamily="18" charset="0"/>
              </a:rPr>
              <a:t>, S., </a:t>
            </a:r>
            <a:r>
              <a:rPr lang="en-GB" dirty="0" err="1">
                <a:latin typeface="Times New Roman" panose="02020603050405020304" pitchFamily="18" charset="0"/>
                <a:cs typeface="Times New Roman" panose="02020603050405020304" pitchFamily="18" charset="0"/>
              </a:rPr>
              <a:t>Latha</a:t>
            </a:r>
            <a:r>
              <a:rPr lang="en-GB" dirty="0">
                <a:latin typeface="Times New Roman" panose="02020603050405020304" pitchFamily="18" charset="0"/>
                <a:cs typeface="Times New Roman" panose="02020603050405020304" pitchFamily="18" charset="0"/>
              </a:rPr>
              <a:t>, T. B., &amp; Ajay, S. (2011). The basic regulatory considerations and prospects for conducting bioavailability/bioequivalence (BA/BE) studies–an overview. Comparative Effectiveness Research, 1-25.</a:t>
            </a:r>
            <a:endParaRPr lang="en-US" dirty="0">
              <a:latin typeface="Times New Roman" panose="02020603050405020304" pitchFamily="18" charset="0"/>
              <a:cs typeface="Times New Roman" panose="02020603050405020304" pitchFamily="18" charset="0"/>
            </a:endParaRPr>
          </a:p>
          <a:p>
            <a:pPr marL="342900" marR="0" lvl="0" indent="-342900" algn="just">
              <a:lnSpc>
                <a:spcPct val="115000"/>
              </a:lnSpc>
              <a:spcBef>
                <a:spcPts val="0"/>
              </a:spcBef>
              <a:spcAft>
                <a:spcPts val="800"/>
              </a:spcAft>
              <a:buFont typeface="+mj-lt"/>
              <a:buAutoNum type="arabicPeriod"/>
            </a:pP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2848318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867C7EDC-91D1-41A4-8E3D-15BE5E224875}"/>
              </a:ext>
            </a:extLst>
          </p:cNvPr>
          <p:cNvSpPr/>
          <p:nvPr/>
        </p:nvSpPr>
        <p:spPr>
          <a:xfrm>
            <a:off x="3541985" y="2508443"/>
            <a:ext cx="5108029" cy="1270797"/>
          </a:xfrm>
          <a:prstGeom prst="rect">
            <a:avLst/>
          </a:prstGeom>
        </p:spPr>
        <p:txBody>
          <a:bodyPr wrap="square">
            <a:spAutoFit/>
          </a:bodyPr>
          <a:lstStyle/>
          <a:p>
            <a:pPr algn="just">
              <a:lnSpc>
                <a:spcPct val="115000"/>
              </a:lnSpc>
              <a:spcAft>
                <a:spcPts val="800"/>
              </a:spcAft>
            </a:pPr>
            <a:r>
              <a:rPr lang="en-GB" sz="7200" dirty="0">
                <a:latin typeface="Algerian" panose="04020705040A02060702" pitchFamily="82" charset="0"/>
                <a:ea typeface="Calibri" panose="020F0502020204030204" pitchFamily="34" charset="0"/>
                <a:cs typeface="Mangal" panose="02040503050203030202" pitchFamily="18" charset="0"/>
              </a:rPr>
              <a:t>Thank You</a:t>
            </a:r>
            <a:endParaRPr lang="en-US" sz="7200" dirty="0">
              <a:effectLst/>
              <a:latin typeface="Algerian" panose="04020705040A02060702" pitchFamily="82"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2546081171"/>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xmlns="" name="Gallery" id="{BBFCD31E-59A1-489D-B089-A3EAD7CAE12E}" vid="{AC464412-510E-4F2B-8947-A0DDBD028997}"/>
    </a:ext>
  </a:extLst>
</a:theme>
</file>

<file path=docProps/app.xml><?xml version="1.0" encoding="utf-8"?>
<Properties xmlns="http://schemas.openxmlformats.org/officeDocument/2006/extended-properties" xmlns:vt="http://schemas.openxmlformats.org/officeDocument/2006/docPropsVTypes">
  <Template>Gallery</Template>
  <TotalTime>19</TotalTime>
  <Words>963</Words>
  <Application>Microsoft Office PowerPoint</Application>
  <PresentationFormat>Custom</PresentationFormat>
  <Paragraphs>37</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Gallery</vt:lpstr>
      <vt:lpstr>BIOAVAILABILITY AND BIO- EQUIVALENCE STUDY DESIGN –  A REVIEW </vt:lpstr>
      <vt:lpstr>Slide 2</vt:lpstr>
      <vt:lpstr>Slide 3</vt:lpstr>
      <vt:lpstr>Slide 4</vt:lpstr>
      <vt:lpstr>Slide 5</vt:lpstr>
      <vt:lpstr>Slide 6</vt:lpstr>
      <vt:lpstr>Slide 7</vt:lpstr>
      <vt:lpstr>Slide 8</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BIOAVAILABILITY AND BIO- EQUIVALENCE STUDY DESIGN –  A REVIEW</dc:title>
  <dc:creator>intel</dc:creator>
  <cp:lastModifiedBy>pc</cp:lastModifiedBy>
  <cp:revision>9</cp:revision>
  <dcterms:created xsi:type="dcterms:W3CDTF">2024-03-07T06:55:01Z</dcterms:created>
  <dcterms:modified xsi:type="dcterms:W3CDTF">2024-03-12T07:20:06Z</dcterms:modified>
</cp:coreProperties>
</file>