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48"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11CB65-F5F9-4AAA-B102-E5F1564AE8E8}"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582439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11CB65-F5F9-4AAA-B102-E5F1564AE8E8}"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2572487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11CB65-F5F9-4AAA-B102-E5F1564AE8E8}"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3573387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11CB65-F5F9-4AAA-B102-E5F1564AE8E8}"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3732570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11CB65-F5F9-4AAA-B102-E5F1564AE8E8}" type="datetimeFigureOut">
              <a:rPr lang="en-IN" smtClean="0"/>
              <a:t>29-08-2024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1417117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11CB65-F5F9-4AAA-B102-E5F1564AE8E8}" type="datetimeFigureOut">
              <a:rPr lang="en-IN" smtClean="0"/>
              <a:t>29-08-2024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84418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11CB65-F5F9-4AAA-B102-E5F1564AE8E8}" type="datetimeFigureOut">
              <a:rPr lang="en-IN" smtClean="0"/>
              <a:t>29-08-2024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1309459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11CB65-F5F9-4AAA-B102-E5F1564AE8E8}"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709793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11CB65-F5F9-4AAA-B102-E5F1564AE8E8}"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189751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11CB65-F5F9-4AAA-B102-E5F1564AE8E8}"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236538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11CB65-F5F9-4AAA-B102-E5F1564AE8E8}"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20466EC-3BE4-436A-811F-BAD857837A06}"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64852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411CB65-F5F9-4AAA-B102-E5F1564AE8E8}"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954462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411CB65-F5F9-4AAA-B102-E5F1564AE8E8}"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20466EC-3BE4-436A-811F-BAD857837A06}"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915151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411CB65-F5F9-4AAA-B102-E5F1564AE8E8}"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786142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11CB65-F5F9-4AAA-B102-E5F1564AE8E8}"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2964708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11CB65-F5F9-4AAA-B102-E5F1564AE8E8}"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20466EC-3BE4-436A-811F-BAD857837A06}" type="slidenum">
              <a:rPr lang="en-IN" smtClean="0"/>
              <a:t>‹#›</a:t>
            </a:fld>
            <a:endParaRPr lang="en-IN"/>
          </a:p>
        </p:txBody>
      </p:sp>
    </p:spTree>
    <p:extLst>
      <p:ext uri="{BB962C8B-B14F-4D97-AF65-F5344CB8AC3E}">
        <p14:creationId xmlns:p14="http://schemas.microsoft.com/office/powerpoint/2010/main" val="2575045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411CB65-F5F9-4AAA-B102-E5F1564AE8E8}" type="datetimeFigureOut">
              <a:rPr lang="en-IN" smtClean="0"/>
              <a:t>29-08-2024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20466EC-3BE4-436A-811F-BAD857837A06}" type="slidenum">
              <a:rPr lang="en-IN" smtClean="0"/>
              <a:t>‹#›</a:t>
            </a:fld>
            <a:endParaRPr lang="en-IN"/>
          </a:p>
        </p:txBody>
      </p:sp>
    </p:spTree>
    <p:extLst>
      <p:ext uri="{BB962C8B-B14F-4D97-AF65-F5344CB8AC3E}">
        <p14:creationId xmlns:p14="http://schemas.microsoft.com/office/powerpoint/2010/main" val="31398437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C8A37-A291-6522-0EF3-1AC513CDECFC}"/>
              </a:ext>
            </a:extLst>
          </p:cNvPr>
          <p:cNvSpPr>
            <a:spLocks noGrp="1"/>
          </p:cNvSpPr>
          <p:nvPr>
            <p:ph type="ctrTitle"/>
          </p:nvPr>
        </p:nvSpPr>
        <p:spPr>
          <a:xfrm>
            <a:off x="81116" y="1858810"/>
            <a:ext cx="12029767" cy="1570190"/>
          </a:xfrm>
        </p:spPr>
        <p:txBody>
          <a:bodyPr>
            <a:normAutofit/>
          </a:bodyPr>
          <a:lstStyle/>
          <a:p>
            <a:pPr algn="ctr"/>
            <a:r>
              <a:rPr lang="en-US" sz="4000" b="1" dirty="0">
                <a:effectLst/>
                <a:latin typeface="Times New Roman" panose="02020603050405020304" pitchFamily="18" charset="0"/>
                <a:ea typeface="Times New Roman" panose="02020603050405020304" pitchFamily="18" charset="0"/>
              </a:rPr>
              <a:t>ROLE OF THE VILLAGE AUTHORITY IN THE NYISHI TRIBE OF ARUNACHAL PRADESH</a:t>
            </a:r>
            <a:endParaRPr lang="en-IN" sz="4000" b="1" dirty="0"/>
          </a:p>
        </p:txBody>
      </p:sp>
      <p:sp>
        <p:nvSpPr>
          <p:cNvPr id="3" name="Subtitle 2">
            <a:extLst>
              <a:ext uri="{FF2B5EF4-FFF2-40B4-BE49-F238E27FC236}">
                <a16:creationId xmlns:a16="http://schemas.microsoft.com/office/drawing/2014/main" id="{F3846028-BA05-25EB-8215-709D432E98C6}"/>
              </a:ext>
            </a:extLst>
          </p:cNvPr>
          <p:cNvSpPr>
            <a:spLocks noGrp="1"/>
          </p:cNvSpPr>
          <p:nvPr>
            <p:ph type="subTitle" idx="1"/>
          </p:nvPr>
        </p:nvSpPr>
        <p:spPr>
          <a:xfrm>
            <a:off x="5273040" y="4516438"/>
            <a:ext cx="6918960" cy="2341562"/>
          </a:xfrm>
        </p:spPr>
        <p:txBody>
          <a:bodyPr>
            <a:normAutofit fontScale="25000" lnSpcReduction="20000"/>
          </a:bodyPr>
          <a:lstStyle/>
          <a:p>
            <a:pPr algn="r"/>
            <a:r>
              <a:rPr lang="en-IN" sz="6400" b="1" dirty="0">
                <a:solidFill>
                  <a:schemeClr val="tx1"/>
                </a:solidFill>
                <a:latin typeface="Times New Roman" panose="02020603050405020304" pitchFamily="18" charset="0"/>
                <a:cs typeface="Times New Roman" panose="02020603050405020304" pitchFamily="18" charset="0"/>
              </a:rPr>
              <a:t>Bikash Godak</a:t>
            </a:r>
          </a:p>
          <a:p>
            <a:pPr algn="r"/>
            <a:r>
              <a:rPr lang="en-IN" sz="6400" dirty="0">
                <a:solidFill>
                  <a:schemeClr val="tx1"/>
                </a:solidFill>
                <a:latin typeface="Times New Roman" panose="02020603050405020304" pitchFamily="18" charset="0"/>
                <a:cs typeface="Times New Roman" panose="02020603050405020304" pitchFamily="18" charset="0"/>
              </a:rPr>
              <a:t>Research Scholar (Law)</a:t>
            </a:r>
          </a:p>
          <a:p>
            <a:pPr algn="r"/>
            <a:r>
              <a:rPr lang="en-IN" sz="6400" dirty="0">
                <a:solidFill>
                  <a:schemeClr val="tx1"/>
                </a:solidFill>
                <a:latin typeface="Times New Roman" panose="02020603050405020304" pitchFamily="18" charset="0"/>
                <a:cs typeface="Times New Roman" panose="02020603050405020304" pitchFamily="18" charset="0"/>
              </a:rPr>
              <a:t>Himalayan University Itanagar, Arunachal Pradesh.</a:t>
            </a:r>
          </a:p>
          <a:p>
            <a:pPr algn="r"/>
            <a:r>
              <a:rPr lang="en-IN" sz="6400" b="1" dirty="0">
                <a:solidFill>
                  <a:schemeClr val="tx1"/>
                </a:solidFill>
                <a:latin typeface="Times New Roman" panose="02020603050405020304" pitchFamily="18" charset="0"/>
                <a:cs typeface="Times New Roman" panose="02020603050405020304" pitchFamily="18" charset="0"/>
              </a:rPr>
              <a:t>Dr Pankaj Choudhury</a:t>
            </a:r>
          </a:p>
          <a:p>
            <a:pPr algn="r"/>
            <a:r>
              <a:rPr lang="en-IN" sz="6400" dirty="0">
                <a:solidFill>
                  <a:schemeClr val="tx1"/>
                </a:solidFill>
                <a:latin typeface="Times New Roman" panose="02020603050405020304" pitchFamily="18" charset="0"/>
                <a:cs typeface="Times New Roman" panose="02020603050405020304" pitchFamily="18" charset="0"/>
              </a:rPr>
              <a:t>Asst.Prof.</a:t>
            </a:r>
          </a:p>
          <a:p>
            <a:pPr algn="r"/>
            <a:r>
              <a:rPr lang="en-IN" sz="6400" dirty="0">
                <a:solidFill>
                  <a:schemeClr val="tx1"/>
                </a:solidFill>
                <a:latin typeface="Times New Roman" panose="02020603050405020304" pitchFamily="18" charset="0"/>
                <a:cs typeface="Times New Roman" panose="02020603050405020304" pitchFamily="18" charset="0"/>
              </a:rPr>
              <a:t>Department of Law </a:t>
            </a:r>
          </a:p>
          <a:p>
            <a:pPr algn="r"/>
            <a:r>
              <a:rPr lang="en-IN" sz="6400" dirty="0">
                <a:solidFill>
                  <a:schemeClr val="tx1"/>
                </a:solidFill>
                <a:latin typeface="Times New Roman" panose="02020603050405020304" pitchFamily="18" charset="0"/>
                <a:cs typeface="Times New Roman" panose="02020603050405020304" pitchFamily="18" charset="0"/>
              </a:rPr>
              <a:t>Himalayan University Itanagar, Arunachal Pradesh</a:t>
            </a:r>
          </a:p>
          <a:p>
            <a:endParaRPr lang="en-IN" dirty="0"/>
          </a:p>
        </p:txBody>
      </p:sp>
    </p:spTree>
    <p:extLst>
      <p:ext uri="{BB962C8B-B14F-4D97-AF65-F5344CB8AC3E}">
        <p14:creationId xmlns:p14="http://schemas.microsoft.com/office/powerpoint/2010/main" val="4236100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3A776-0E8E-5ABA-1A42-164083DEFEDC}"/>
              </a:ext>
            </a:extLst>
          </p:cNvPr>
          <p:cNvSpPr>
            <a:spLocks noGrp="1"/>
          </p:cNvSpPr>
          <p:nvPr>
            <p:ph type="title"/>
          </p:nvPr>
        </p:nvSpPr>
        <p:spPr>
          <a:xfrm>
            <a:off x="472440" y="624110"/>
            <a:ext cx="11490959" cy="823690"/>
          </a:xfrm>
        </p:spPr>
        <p:txBody>
          <a:bodyPr/>
          <a:lstStyle/>
          <a:p>
            <a:pPr algn="ctr"/>
            <a:r>
              <a:rPr lang="en-US" sz="3200" b="1" dirty="0">
                <a:effectLst/>
                <a:latin typeface="Times New Roman" panose="02020603050405020304" pitchFamily="18" charset="0"/>
                <a:ea typeface="Times New Roman" panose="02020603050405020304" pitchFamily="18" charset="0"/>
              </a:rPr>
              <a:t>INTRODUCTION</a:t>
            </a:r>
            <a:endParaRPr lang="en-IN" dirty="0"/>
          </a:p>
        </p:txBody>
      </p:sp>
      <p:sp>
        <p:nvSpPr>
          <p:cNvPr id="3" name="Content Placeholder 2">
            <a:extLst>
              <a:ext uri="{FF2B5EF4-FFF2-40B4-BE49-F238E27FC236}">
                <a16:creationId xmlns:a16="http://schemas.microsoft.com/office/drawing/2014/main" id="{1018F2FB-FC6F-29BE-797F-308DAE410451}"/>
              </a:ext>
            </a:extLst>
          </p:cNvPr>
          <p:cNvSpPr>
            <a:spLocks noGrp="1"/>
          </p:cNvSpPr>
          <p:nvPr>
            <p:ph idx="1"/>
          </p:nvPr>
        </p:nvSpPr>
        <p:spPr>
          <a:xfrm>
            <a:off x="518160" y="1402080"/>
            <a:ext cx="11445240" cy="5166360"/>
          </a:xfrm>
        </p:spPr>
        <p:txBody>
          <a:bodyPr/>
          <a:lstStyle/>
          <a:p>
            <a:pPr algn="just">
              <a:lnSpc>
                <a:spcPct val="150000"/>
              </a:lnSpc>
            </a:pPr>
            <a:r>
              <a:rPr lang="en-US" dirty="0">
                <a:effectLst/>
                <a:latin typeface="Times New Roman" panose="02020603050405020304" pitchFamily="18" charset="0"/>
                <a:ea typeface="Times New Roman" panose="02020603050405020304" pitchFamily="18" charset="0"/>
              </a:rPr>
              <a:t>Arunachal Pradesh famously known as the land of dawn lit mountain is a home to several tribes and one amongst them is the </a:t>
            </a:r>
            <a:r>
              <a:rPr lang="en-US" dirty="0" err="1">
                <a:effectLst/>
                <a:latin typeface="Times New Roman" panose="02020603050405020304" pitchFamily="18" charset="0"/>
                <a:ea typeface="Times New Roman" panose="02020603050405020304" pitchFamily="18" charset="0"/>
              </a:rPr>
              <a:t>Nyishi</a:t>
            </a:r>
            <a:r>
              <a:rPr lang="en-US" dirty="0">
                <a:effectLst/>
                <a:latin typeface="Times New Roman" panose="02020603050405020304" pitchFamily="18" charset="0"/>
                <a:ea typeface="Times New Roman" panose="02020603050405020304" pitchFamily="18" charset="0"/>
              </a:rPr>
              <a:t> tribe which is considered as the major tribe of the state. One of the major components of justice delivering system at village level is the role of village authority. </a:t>
            </a:r>
          </a:p>
          <a:p>
            <a:pPr algn="just">
              <a:lnSpc>
                <a:spcPct val="150000"/>
              </a:lnSpc>
            </a:pPr>
            <a:r>
              <a:rPr lang="en-US" dirty="0">
                <a:effectLst/>
                <a:latin typeface="Times New Roman" panose="02020603050405020304" pitchFamily="18" charset="0"/>
                <a:ea typeface="Times New Roman" panose="02020603050405020304" pitchFamily="18" charset="0"/>
              </a:rPr>
              <a:t>The village authority is the representative of the government in the village. Institution of the village authority is integral part of the democratic self government and the most important village level functionary. </a:t>
            </a:r>
            <a:endParaRPr lang="en-US" dirty="0">
              <a:latin typeface="Times New Roman" panose="02020603050405020304" pitchFamily="18" charset="0"/>
              <a:ea typeface="Times New Roman" panose="02020603050405020304" pitchFamily="18" charset="0"/>
            </a:endParaRPr>
          </a:p>
          <a:p>
            <a:pPr algn="just">
              <a:lnSpc>
                <a:spcPct val="150000"/>
              </a:lnSpc>
            </a:pPr>
            <a:r>
              <a:rPr lang="en-US" dirty="0">
                <a:effectLst/>
                <a:latin typeface="Times New Roman" panose="02020603050405020304" pitchFamily="18" charset="0"/>
                <a:ea typeface="Times New Roman" panose="02020603050405020304" pitchFamily="18" charset="0"/>
              </a:rPr>
              <a:t>They are paid honorarium annually basis from the government of Arunachal Pradesh for their relentless service in maintaining peace and tranquility in village level. </a:t>
            </a:r>
          </a:p>
          <a:p>
            <a:pPr algn="just">
              <a:lnSpc>
                <a:spcPct val="150000"/>
              </a:lnSpc>
            </a:pPr>
            <a:r>
              <a:rPr lang="en-US" dirty="0">
                <a:effectLst/>
                <a:latin typeface="Times New Roman" panose="02020603050405020304" pitchFamily="18" charset="0"/>
                <a:ea typeface="Times New Roman" panose="02020603050405020304" pitchFamily="18" charset="0"/>
              </a:rPr>
              <a:t>As per law report more than 3 crore cases has pending before Indian judiciary. Hence the village authority diminishes the burden of judiciary in utmost possible manners.</a:t>
            </a:r>
            <a:r>
              <a:rPr lang="en-US" sz="1800" dirty="0">
                <a:effectLst/>
                <a:latin typeface="Times New Roman" panose="02020603050405020304" pitchFamily="18" charset="0"/>
                <a:ea typeface="Times New Roman" panose="02020603050405020304" pitchFamily="18" charset="0"/>
              </a:rPr>
              <a:t>		</a:t>
            </a:r>
            <a:endParaRPr lang="en-IN" dirty="0"/>
          </a:p>
        </p:txBody>
      </p:sp>
    </p:spTree>
    <p:extLst>
      <p:ext uri="{BB962C8B-B14F-4D97-AF65-F5344CB8AC3E}">
        <p14:creationId xmlns:p14="http://schemas.microsoft.com/office/powerpoint/2010/main" val="3549618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15802-E744-A71C-3312-13FDBF3B8025}"/>
              </a:ext>
            </a:extLst>
          </p:cNvPr>
          <p:cNvSpPr>
            <a:spLocks noGrp="1"/>
          </p:cNvSpPr>
          <p:nvPr>
            <p:ph type="title"/>
          </p:nvPr>
        </p:nvSpPr>
        <p:spPr>
          <a:xfrm>
            <a:off x="426720" y="624110"/>
            <a:ext cx="11521439" cy="808450"/>
          </a:xfrm>
        </p:spPr>
        <p:txBody>
          <a:bodyPr>
            <a:normAutofit/>
          </a:bodyPr>
          <a:lstStyle/>
          <a:p>
            <a:pPr algn="ctr"/>
            <a:r>
              <a:rPr lang="en-US" sz="3200" b="1" dirty="0">
                <a:effectLst/>
                <a:latin typeface="Times New Roman" panose="02020603050405020304" pitchFamily="18" charset="0"/>
                <a:ea typeface="Times New Roman" panose="02020603050405020304" pitchFamily="18" charset="0"/>
              </a:rPr>
              <a:t>REVIEW OF LITERATURE</a:t>
            </a:r>
            <a:endParaRPr lang="en-IN" sz="5400" dirty="0"/>
          </a:p>
        </p:txBody>
      </p:sp>
      <p:sp>
        <p:nvSpPr>
          <p:cNvPr id="3" name="Content Placeholder 2">
            <a:extLst>
              <a:ext uri="{FF2B5EF4-FFF2-40B4-BE49-F238E27FC236}">
                <a16:creationId xmlns:a16="http://schemas.microsoft.com/office/drawing/2014/main" id="{A65A50EF-F408-C502-5A89-347D451AE460}"/>
              </a:ext>
            </a:extLst>
          </p:cNvPr>
          <p:cNvSpPr>
            <a:spLocks noGrp="1"/>
          </p:cNvSpPr>
          <p:nvPr>
            <p:ph idx="1"/>
          </p:nvPr>
        </p:nvSpPr>
        <p:spPr>
          <a:xfrm>
            <a:off x="457200" y="1478280"/>
            <a:ext cx="11521440" cy="5044440"/>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Bani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Dangen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this scholar has analyzed the logical framework of local self government in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arunachal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Pradesh, particularly through the lens of independent council and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Panchayay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Raj System.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Christope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Von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Furer-Haimendroff</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known for his ethnographic note on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subansiri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area where once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entire population inhabited in this region.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Furer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provides detailed observation of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tribe’s custom and governance practices. </a:t>
            </a: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 L Bose: in his work “HISTORY OF ARUNACHAL PRADESH” ML Bose provides comprehensive overview of the region, including the role and responsibility of the village authority in the broader context of Arunachal Pradesh’s governance.</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Assam Frontier(Administration of Justice)Regulation Act 1945: this legislation was pivotal in defining the power, jurisdiction, of the local authorities within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village council and other tribes of Arunachal Pradesh. </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endParaRPr>
          </a:p>
          <a:p>
            <a:endParaRPr lang="en-IN" dirty="0"/>
          </a:p>
        </p:txBody>
      </p:sp>
    </p:spTree>
    <p:extLst>
      <p:ext uri="{BB962C8B-B14F-4D97-AF65-F5344CB8AC3E}">
        <p14:creationId xmlns:p14="http://schemas.microsoft.com/office/powerpoint/2010/main" val="1876018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890C6-BF7F-9E21-DDD8-30B883CC0EA9}"/>
              </a:ext>
            </a:extLst>
          </p:cNvPr>
          <p:cNvSpPr>
            <a:spLocks noGrp="1"/>
          </p:cNvSpPr>
          <p:nvPr>
            <p:ph type="title"/>
          </p:nvPr>
        </p:nvSpPr>
        <p:spPr>
          <a:xfrm>
            <a:off x="365760" y="624110"/>
            <a:ext cx="11490959" cy="808450"/>
          </a:xfrm>
        </p:spPr>
        <p:txBody>
          <a:bodyPr>
            <a:normAutofit/>
          </a:bodyPr>
          <a:lstStyle/>
          <a:p>
            <a:pPr algn="ctr"/>
            <a:r>
              <a:rPr lang="en-US" sz="3200" b="1" dirty="0">
                <a:effectLst/>
                <a:latin typeface="Times New Roman" panose="02020603050405020304" pitchFamily="18" charset="0"/>
                <a:ea typeface="Times New Roman" panose="02020603050405020304" pitchFamily="18" charset="0"/>
              </a:rPr>
              <a:t>RESEARCH GAP</a:t>
            </a:r>
            <a:endParaRPr lang="en-IN" sz="5400" dirty="0"/>
          </a:p>
        </p:txBody>
      </p:sp>
      <p:sp>
        <p:nvSpPr>
          <p:cNvPr id="3" name="Content Placeholder 2">
            <a:extLst>
              <a:ext uri="{FF2B5EF4-FFF2-40B4-BE49-F238E27FC236}">
                <a16:creationId xmlns:a16="http://schemas.microsoft.com/office/drawing/2014/main" id="{8C572641-A46F-D47E-7720-C4DE303974D9}"/>
              </a:ext>
            </a:extLst>
          </p:cNvPr>
          <p:cNvSpPr>
            <a:spLocks noGrp="1"/>
          </p:cNvSpPr>
          <p:nvPr>
            <p:ph idx="1"/>
          </p:nvPr>
        </p:nvSpPr>
        <p:spPr>
          <a:xfrm>
            <a:off x="579120" y="1554480"/>
            <a:ext cx="11308080" cy="4953000"/>
          </a:xfrm>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Existing research on this topic merely focus on the few aspects of the village authority of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tribe. Focus is mainly confined to the role and responsibility and how they carry out their duty in administration of justice in village level.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Existing research fail to demarcate the proper jurisdiction of the village authority and sanctity of their judgment in the court of law. Also existing research fail to insight on the miscarriage of the justice due to the internal and external factor. </a:t>
            </a: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Roman law it is saying that “justice shall not only do, it must be seen to be a done’’. Therefore proper framework is require to streamline the power and function of the village authority under new act to ensure the proper administration of the justice.</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30863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1CB3E-174A-43A8-115C-82FA2CCDB6D3}"/>
              </a:ext>
            </a:extLst>
          </p:cNvPr>
          <p:cNvSpPr>
            <a:spLocks noGrp="1"/>
          </p:cNvSpPr>
          <p:nvPr>
            <p:ph type="title"/>
          </p:nvPr>
        </p:nvSpPr>
        <p:spPr>
          <a:xfrm>
            <a:off x="396240" y="624110"/>
            <a:ext cx="11795759" cy="717010"/>
          </a:xfrm>
        </p:spPr>
        <p:txBody>
          <a:bodyPr>
            <a:normAutofit/>
          </a:bodyPr>
          <a:lstStyle/>
          <a:p>
            <a:pPr algn="ctr"/>
            <a:r>
              <a:rPr lang="en-US" sz="3200" b="1" dirty="0">
                <a:effectLst/>
                <a:latin typeface="Times New Roman" panose="02020603050405020304" pitchFamily="18" charset="0"/>
                <a:ea typeface="Times New Roman" panose="02020603050405020304" pitchFamily="18" charset="0"/>
              </a:rPr>
              <a:t>SIGNIFICANCE OF THE STUDY</a:t>
            </a:r>
            <a:endParaRPr lang="en-IN" sz="5400" dirty="0"/>
          </a:p>
        </p:txBody>
      </p:sp>
      <p:sp>
        <p:nvSpPr>
          <p:cNvPr id="3" name="Content Placeholder 2">
            <a:extLst>
              <a:ext uri="{FF2B5EF4-FFF2-40B4-BE49-F238E27FC236}">
                <a16:creationId xmlns:a16="http://schemas.microsoft.com/office/drawing/2014/main" id="{4A9C23A2-74D6-C1DD-6CBF-243946326567}"/>
              </a:ext>
            </a:extLst>
          </p:cNvPr>
          <p:cNvSpPr>
            <a:spLocks noGrp="1"/>
          </p:cNvSpPr>
          <p:nvPr>
            <p:ph idx="1"/>
          </p:nvPr>
        </p:nvSpPr>
        <p:spPr>
          <a:xfrm>
            <a:off x="304800" y="1524000"/>
            <a:ext cx="11765280" cy="4937760"/>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This study aims to fill the identified research gap by providing a holistic view on the role of the village authority in imparting justice and how diminish the burden of the established judicial system in mammoth manner by understanding in comprehensive manner. </a:t>
            </a:r>
          </a:p>
          <a:p>
            <a:pPr algn="just">
              <a:lnSpc>
                <a:spcPct val="150000"/>
              </a:lnSpc>
            </a:pPr>
            <a:r>
              <a:rPr lang="en-US" sz="1800" dirty="0">
                <a:effectLst/>
                <a:latin typeface="Times New Roman" panose="02020603050405020304" pitchFamily="18" charset="0"/>
                <a:ea typeface="Times New Roman" panose="02020603050405020304" pitchFamily="18" charset="0"/>
              </a:rPr>
              <a:t>Provides the safeguard for the village authority so that, the village authority perform their judicial duty in impartial and effective way of justice. </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This study will also asses the legal influence of the village authority and evaluating the faith and </a:t>
            </a:r>
            <a:r>
              <a:rPr lang="en-US" sz="1800" dirty="0" err="1">
                <a:effectLst/>
                <a:latin typeface="Times New Roman" panose="02020603050405020304" pitchFamily="18" charset="0"/>
                <a:ea typeface="Times New Roman" panose="02020603050405020304" pitchFamily="18" charset="0"/>
              </a:rPr>
              <a:t>trusth</a:t>
            </a:r>
            <a:r>
              <a:rPr lang="en-US" sz="1800" dirty="0">
                <a:effectLst/>
                <a:latin typeface="Times New Roman" panose="02020603050405020304" pitchFamily="18" charset="0"/>
                <a:ea typeface="Times New Roman" panose="02020603050405020304" pitchFamily="18" charset="0"/>
              </a:rPr>
              <a:t> of villager towards such democratic institution of the village </a:t>
            </a:r>
            <a:r>
              <a:rPr lang="en-US" sz="1800" dirty="0" err="1">
                <a:effectLst/>
                <a:latin typeface="Times New Roman" panose="02020603050405020304" pitchFamily="18" charset="0"/>
                <a:ea typeface="Times New Roman" panose="02020603050405020304" pitchFamily="18" charset="0"/>
              </a:rPr>
              <a:t>authorithy</a:t>
            </a:r>
            <a:r>
              <a:rPr lang="en-US" sz="1800" dirty="0">
                <a:effectLst/>
                <a:latin typeface="Times New Roman" panose="02020603050405020304" pitchFamily="18" charset="0"/>
                <a:ea typeface="Times New Roman" panose="02020603050405020304" pitchFamily="18" charset="0"/>
              </a:rPr>
              <a:t>.</a:t>
            </a:r>
          </a:p>
          <a:p>
            <a:pPr algn="just">
              <a:lnSpc>
                <a:spcPct val="150000"/>
              </a:lnSpc>
            </a:pPr>
            <a:r>
              <a:rPr lang="en-US" sz="1800" dirty="0">
                <a:effectLst/>
                <a:latin typeface="Times New Roman" panose="02020603050405020304" pitchFamily="18" charset="0"/>
                <a:ea typeface="Times New Roman" panose="02020603050405020304" pitchFamily="18" charset="0"/>
              </a:rPr>
              <a:t>This approach will also help in making the village authority as modern judicial institution providing how village authority can be understood and potentially harmonized within contemporary governance structure.</a:t>
            </a:r>
            <a:endParaRPr lang="en-IN" dirty="0"/>
          </a:p>
        </p:txBody>
      </p:sp>
    </p:spTree>
    <p:extLst>
      <p:ext uri="{BB962C8B-B14F-4D97-AF65-F5344CB8AC3E}">
        <p14:creationId xmlns:p14="http://schemas.microsoft.com/office/powerpoint/2010/main" val="662950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22B7F-5CD9-2D9A-3AB9-293C65E1CDD2}"/>
              </a:ext>
            </a:extLst>
          </p:cNvPr>
          <p:cNvSpPr>
            <a:spLocks noGrp="1"/>
          </p:cNvSpPr>
          <p:nvPr>
            <p:ph type="title"/>
          </p:nvPr>
        </p:nvSpPr>
        <p:spPr>
          <a:xfrm>
            <a:off x="472440" y="624110"/>
            <a:ext cx="11612879" cy="671290"/>
          </a:xfrm>
        </p:spPr>
        <p:txBody>
          <a:bodyPr>
            <a:normAutofit fontScale="90000"/>
          </a:bodyPr>
          <a:lstStyle/>
          <a:p>
            <a:pPr algn="ct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OBJECTIVE OF THE STUDY</a:t>
            </a:r>
            <a:b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54047B1-12CF-6BCF-3EC5-5D5B36F85BB0}"/>
              </a:ext>
            </a:extLst>
          </p:cNvPr>
          <p:cNvSpPr>
            <a:spLocks noGrp="1"/>
          </p:cNvSpPr>
          <p:nvPr>
            <p:ph idx="1"/>
          </p:nvPr>
        </p:nvSpPr>
        <p:spPr>
          <a:xfrm>
            <a:off x="426720" y="1417320"/>
            <a:ext cx="11567160" cy="5181600"/>
          </a:xfrm>
        </p:spPr>
        <p:txBody>
          <a:bodyPr>
            <a:normAutofit/>
          </a:bodyPr>
          <a:lstStyle/>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identified the actual concept of the village authority and its imparting justice at village level.</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examine the changes in role of village authority with changing time and society.</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evaluate the role of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village authority in imparting justice and other secondary role in the village level.</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examine the legal relevancy and status of the village authority’s judgment before the court of law.</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analyses the faith of village community towards the institution of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village authority.</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suggest how the role and participation of the village authority of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can be strengthened and what changes needs to imparted strong and effective institution.</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7765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155BC-E368-80E1-C637-3A8823DF48BA}"/>
              </a:ext>
            </a:extLst>
          </p:cNvPr>
          <p:cNvSpPr>
            <a:spLocks noGrp="1"/>
          </p:cNvSpPr>
          <p:nvPr>
            <p:ph type="title"/>
          </p:nvPr>
        </p:nvSpPr>
        <p:spPr>
          <a:xfrm>
            <a:off x="350520" y="624110"/>
            <a:ext cx="11841479" cy="854170"/>
          </a:xfrm>
        </p:spPr>
        <p:txBody>
          <a:bodyPr>
            <a:normAutofit/>
          </a:bodyPr>
          <a:lstStyle/>
          <a:p>
            <a:pPr algn="ctr"/>
            <a:r>
              <a:rPr lang="en-US" sz="3200" b="1" dirty="0">
                <a:effectLst/>
                <a:latin typeface="Times New Roman" panose="02020603050405020304" pitchFamily="18" charset="0"/>
                <a:ea typeface="Times New Roman" panose="02020603050405020304" pitchFamily="18" charset="0"/>
              </a:rPr>
              <a:t>HYPOTHESIS OF THE STUDY</a:t>
            </a:r>
            <a:endParaRPr lang="en-IN" sz="5400" dirty="0"/>
          </a:p>
        </p:txBody>
      </p:sp>
      <p:sp>
        <p:nvSpPr>
          <p:cNvPr id="3" name="Content Placeholder 2">
            <a:extLst>
              <a:ext uri="{FF2B5EF4-FFF2-40B4-BE49-F238E27FC236}">
                <a16:creationId xmlns:a16="http://schemas.microsoft.com/office/drawing/2014/main" id="{A32FC8A9-D04B-E10F-3CC5-71A1C5711DB3}"/>
              </a:ext>
            </a:extLst>
          </p:cNvPr>
          <p:cNvSpPr>
            <a:spLocks noGrp="1"/>
          </p:cNvSpPr>
          <p:nvPr>
            <p:ph idx="1"/>
          </p:nvPr>
        </p:nvSpPr>
        <p:spPr>
          <a:xfrm>
            <a:off x="304800" y="1493520"/>
            <a:ext cx="11750040" cy="5059680"/>
          </a:xfrm>
        </p:spPr>
        <p:txBody>
          <a:bodyPr>
            <a:normAutofit/>
          </a:bodyPr>
          <a:lstStyle/>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Proper judicial power vested to the institution of the village authority because existing system is informal and quasi judicial in nature.</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Make complete separation of the village authority from the village Panchayat members.</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Appointment of the village authority member shall be made in fair and competent ground, no influence from any political organization in making such appointment.</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Provide systematic and formal rules in conducting any cases to make people faith towards institution of the village authority</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Proper demarcation of their jurisdiction in both civil and criminal cases.</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21470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63E0A-20FB-48A5-4884-231FA7189CD1}"/>
              </a:ext>
            </a:extLst>
          </p:cNvPr>
          <p:cNvSpPr>
            <a:spLocks noGrp="1"/>
          </p:cNvSpPr>
          <p:nvPr>
            <p:ph type="title"/>
          </p:nvPr>
        </p:nvSpPr>
        <p:spPr>
          <a:xfrm>
            <a:off x="426720" y="624110"/>
            <a:ext cx="11506199" cy="671290"/>
          </a:xfrm>
        </p:spPr>
        <p:txBody>
          <a:bodyPr>
            <a:noAutofit/>
          </a:bodyPr>
          <a:lstStyle/>
          <a:p>
            <a:pPr algn="ctr"/>
            <a: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t>METHODOLOGY OF THE STUDY</a:t>
            </a:r>
            <a:br>
              <a:rPr lang="en-IN" sz="32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IN" sz="5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57103A3-FADB-8927-94D0-8075C799F717}"/>
              </a:ext>
            </a:extLst>
          </p:cNvPr>
          <p:cNvSpPr>
            <a:spLocks noGrp="1"/>
          </p:cNvSpPr>
          <p:nvPr>
            <p:ph idx="1"/>
          </p:nvPr>
        </p:nvSpPr>
        <p:spPr>
          <a:xfrm>
            <a:off x="487680" y="1554480"/>
            <a:ext cx="11399520" cy="5196840"/>
          </a:xfrm>
        </p:spPr>
        <p:txBody>
          <a:bodyPr>
            <a:normAutofit fontScale="70000" lnSpcReduction="20000"/>
          </a:bodyPr>
          <a:lstStyle/>
          <a:p>
            <a:pPr algn="just">
              <a:lnSpc>
                <a:spcPct val="150000"/>
              </a:lnSpc>
              <a:spcAft>
                <a:spcPts val="1000"/>
              </a:spcAft>
            </a:pPr>
            <a:r>
              <a:rPr lang="en-US" sz="2300" b="1" dirty="0">
                <a:effectLst/>
                <a:latin typeface="Times New Roman" panose="02020603050405020304" pitchFamily="18" charset="0"/>
                <a:ea typeface="Times New Roman" panose="02020603050405020304" pitchFamily="18" charset="0"/>
                <a:cs typeface="Times New Roman" panose="02020603050405020304" pitchFamily="18" charset="0"/>
              </a:rPr>
              <a:t>Method</a:t>
            </a:r>
            <a:r>
              <a:rPr lang="en-IN" sz="23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This study employed a mixed method approach,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combaining</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 both quantitative survey with qualitative interview to gather comprehensive data on the role and significance of the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 village authority in the village level and court.</a:t>
            </a:r>
          </a:p>
          <a:p>
            <a:pPr algn="just">
              <a:lnSpc>
                <a:spcPct val="150000"/>
              </a:lnSpc>
              <a:spcAft>
                <a:spcPts val="1000"/>
              </a:spcAft>
            </a:pPr>
            <a:r>
              <a:rPr lang="en-US" sz="2300" b="1" dirty="0">
                <a:effectLst/>
                <a:latin typeface="Times New Roman" panose="02020603050405020304" pitchFamily="18" charset="0"/>
                <a:ea typeface="Times New Roman" panose="02020603050405020304" pitchFamily="18" charset="0"/>
                <a:cs typeface="Times New Roman" panose="02020603050405020304" pitchFamily="18" charset="0"/>
              </a:rPr>
              <a:t>Population </a:t>
            </a:r>
            <a:r>
              <a:rPr lang="en-IN" sz="23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The population for this study include the chief judicial magistrate, executive magistrate of first class, eminent jurist, lawyer and advocate, PI, HGB, GB, Panchayat members of village, Intellectual Public, Youth, govt officer, ex Panchayat member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 who are close associated with the village authority for very long period and involved with such institute. </a:t>
            </a:r>
          </a:p>
          <a:p>
            <a:pPr algn="just">
              <a:lnSpc>
                <a:spcPct val="150000"/>
              </a:lnSpc>
              <a:spcAft>
                <a:spcPts val="1000"/>
              </a:spcAft>
            </a:pPr>
            <a:r>
              <a:rPr lang="en-US" sz="2300" b="1" dirty="0">
                <a:effectLst/>
                <a:latin typeface="Times New Roman" panose="02020603050405020304" pitchFamily="18" charset="0"/>
                <a:ea typeface="Times New Roman" panose="02020603050405020304" pitchFamily="18" charset="0"/>
                <a:cs typeface="Times New Roman" panose="02020603050405020304" pitchFamily="18" charset="0"/>
              </a:rPr>
              <a:t>Sample: </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A systematic sample of 200(two hundred) individual from various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nyishi</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-dominated area. Both urban and rural, will be selected for the study. </a:t>
            </a:r>
          </a:p>
          <a:p>
            <a:pPr algn="just">
              <a:lnSpc>
                <a:spcPct val="150000"/>
              </a:lnSpc>
              <a:spcAft>
                <a:spcPts val="1000"/>
              </a:spcAft>
            </a:pPr>
            <a:r>
              <a:rPr lang="en-US" sz="2300" b="1" dirty="0">
                <a:effectLst/>
                <a:latin typeface="Times New Roman" panose="02020603050405020304" pitchFamily="18" charset="0"/>
                <a:ea typeface="Times New Roman" panose="02020603050405020304" pitchFamily="18" charset="0"/>
                <a:cs typeface="Times New Roman" panose="02020603050405020304" pitchFamily="18" charset="0"/>
              </a:rPr>
              <a:t>Tools Used: </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Structured questionnaire for qualitative data collection.</a:t>
            </a:r>
            <a:r>
              <a:rPr lang="en-IN" sz="23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Semi structured interview guides for qualitative data collection.</a:t>
            </a:r>
          </a:p>
          <a:p>
            <a:pPr algn="just">
              <a:lnSpc>
                <a:spcPct val="150000"/>
              </a:lnSpc>
              <a:spcAft>
                <a:spcPts val="1000"/>
              </a:spcAft>
            </a:pPr>
            <a:r>
              <a:rPr lang="en-US" sz="2300" b="1" dirty="0">
                <a:effectLst/>
                <a:latin typeface="Times New Roman" panose="02020603050405020304" pitchFamily="18" charset="0"/>
                <a:ea typeface="Times New Roman" panose="02020603050405020304" pitchFamily="18" charset="0"/>
                <a:cs typeface="Times New Roman" panose="02020603050405020304" pitchFamily="18" charset="0"/>
              </a:rPr>
              <a:t>Statistical Technique Used For Data Analysis: </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Quantitative data will be analyses using description statistic, correlation analysis, and regression analysis. Qualitative data will be analysis using thematic analysis to identify common themes and pattern.</a:t>
            </a:r>
            <a:endParaRPr lang="en-IN" sz="23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endParaRPr lang="en-IN" sz="1800" dirty="0">
              <a:effectLst/>
              <a:latin typeface="Calibri" panose="020F0502020204030204" pitchFamily="34" charset="0"/>
              <a:ea typeface="Times New Roman" panose="02020603050405020304" pitchFamily="18" charset="0"/>
              <a:cs typeface="Mangal" panose="02040503050203030202" pitchFamily="18" charset="0"/>
            </a:endParaRPr>
          </a:p>
          <a:p>
            <a:pPr algn="just">
              <a:lnSpc>
                <a:spcPct val="150000"/>
              </a:lnSpc>
              <a:spcAft>
                <a:spcPts val="1000"/>
              </a:spcAft>
            </a:pPr>
            <a:endParaRPr lang="en-IN" sz="1800" dirty="0">
              <a:effectLst/>
              <a:latin typeface="Calibri" panose="020F0502020204030204" pitchFamily="34" charset="0"/>
              <a:ea typeface="Times New Roman" panose="02020603050405020304" pitchFamily="18" charset="0"/>
              <a:cs typeface="Mangal" panose="02040503050203030202" pitchFamily="18" charset="0"/>
            </a:endParaRPr>
          </a:p>
          <a:p>
            <a:endParaRPr lang="en-IN" dirty="0"/>
          </a:p>
        </p:txBody>
      </p:sp>
    </p:spTree>
    <p:extLst>
      <p:ext uri="{BB962C8B-B14F-4D97-AF65-F5344CB8AC3E}">
        <p14:creationId xmlns:p14="http://schemas.microsoft.com/office/powerpoint/2010/main" val="2210757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7D101-0D78-1C39-3681-4555E600F89B}"/>
              </a:ext>
            </a:extLst>
          </p:cNvPr>
          <p:cNvSpPr>
            <a:spLocks noGrp="1"/>
          </p:cNvSpPr>
          <p:nvPr>
            <p:ph type="title"/>
          </p:nvPr>
        </p:nvSpPr>
        <p:spPr>
          <a:xfrm>
            <a:off x="365760" y="624110"/>
            <a:ext cx="11689079" cy="747490"/>
          </a:xfrm>
        </p:spPr>
        <p:txBody>
          <a:bodyPr>
            <a:normAutofit fontScale="90000"/>
          </a:bodyPr>
          <a:lstStyle/>
          <a:p>
            <a:pPr algn="ctr"/>
            <a:r>
              <a:rPr lang="en-US" sz="3200" b="1" dirty="0">
                <a:effectLst/>
                <a:latin typeface="Times New Roman" panose="02020603050405020304" pitchFamily="18" charset="0"/>
                <a:ea typeface="Times New Roman" panose="02020603050405020304" pitchFamily="18" charset="0"/>
                <a:cs typeface="Mangal" panose="02040503050203030202" pitchFamily="18" charset="0"/>
              </a:rPr>
              <a:t>ANALYSIS AND INTERPRETATION OF DATA</a:t>
            </a:r>
            <a:br>
              <a:rPr lang="en-IN" sz="1800" dirty="0">
                <a:effectLst/>
                <a:latin typeface="Calibri" panose="020F0502020204030204" pitchFamily="34" charset="0"/>
                <a:ea typeface="Times New Roman" panose="02020603050405020304" pitchFamily="18" charset="0"/>
                <a:cs typeface="Mangal" panose="02040503050203030202" pitchFamily="18" charset="0"/>
              </a:rPr>
            </a:br>
            <a:endParaRPr lang="en-IN" dirty="0"/>
          </a:p>
        </p:txBody>
      </p:sp>
      <p:sp>
        <p:nvSpPr>
          <p:cNvPr id="3" name="Content Placeholder 2">
            <a:extLst>
              <a:ext uri="{FF2B5EF4-FFF2-40B4-BE49-F238E27FC236}">
                <a16:creationId xmlns:a16="http://schemas.microsoft.com/office/drawing/2014/main" id="{1FCBF2AF-8D93-339A-A877-872A57AC7A6A}"/>
              </a:ext>
            </a:extLst>
          </p:cNvPr>
          <p:cNvSpPr>
            <a:spLocks noGrp="1"/>
          </p:cNvSpPr>
          <p:nvPr>
            <p:ph idx="1"/>
          </p:nvPr>
        </p:nvSpPr>
        <p:spPr>
          <a:xfrm>
            <a:off x="396240" y="1371600"/>
            <a:ext cx="11612880" cy="5090160"/>
          </a:xfrm>
        </p:spPr>
        <p:txBody>
          <a:bodyPr>
            <a:normAutofit/>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From the analysis of objective 1. It was found that they are satisfied with justice delivery system of the village authority.</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From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anylyses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of object 2, it was found that no notable change since establishment of institution.</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From analysis of objective 3 it was found that the village authority enjoy excessive jurisdiction in some of the case.</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From the objective 4 it revealed that the judgment of the village authority is substantial in few matter, however in most of cases their judgment is only corroborative in nature.</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Form the analysis of objective 5: it was revealed that stakeholders are satisfied with the village authority provided that necessary modification in their power and function.</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From the analyses of objective 6, it was found that necessary modification has to be made.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498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A69E-3186-61C8-DF65-EB801619B9E3}"/>
              </a:ext>
            </a:extLst>
          </p:cNvPr>
          <p:cNvSpPr>
            <a:spLocks noGrp="1"/>
          </p:cNvSpPr>
          <p:nvPr>
            <p:ph type="title"/>
          </p:nvPr>
        </p:nvSpPr>
        <p:spPr>
          <a:xfrm>
            <a:off x="365760" y="624110"/>
            <a:ext cx="11460479" cy="838930"/>
          </a:xfrm>
        </p:spPr>
        <p:txBody>
          <a:bodyPr>
            <a:normAutofit fontScale="90000"/>
          </a:bodyPr>
          <a:lstStyle/>
          <a:p>
            <a:pPr algn="ctr"/>
            <a:r>
              <a:rPr lang="en-US" sz="3200" b="1" dirty="0">
                <a:effectLst/>
                <a:latin typeface="Times New Roman" panose="02020603050405020304" pitchFamily="18" charset="0"/>
                <a:ea typeface="Times New Roman" panose="02020603050405020304" pitchFamily="18" charset="0"/>
                <a:cs typeface="Mangal" panose="02040503050203030202" pitchFamily="18" charset="0"/>
              </a:rPr>
              <a:t>FINDING OF THE STUDY</a:t>
            </a:r>
            <a:br>
              <a:rPr lang="en-IN" sz="1800" dirty="0">
                <a:effectLst/>
                <a:latin typeface="Calibri" panose="020F0502020204030204" pitchFamily="34" charset="0"/>
                <a:ea typeface="Times New Roman" panose="02020603050405020304" pitchFamily="18" charset="0"/>
                <a:cs typeface="Mangal" panose="02040503050203030202" pitchFamily="18" charset="0"/>
              </a:rPr>
            </a:br>
            <a:endParaRPr lang="en-IN" dirty="0"/>
          </a:p>
        </p:txBody>
      </p:sp>
      <p:sp>
        <p:nvSpPr>
          <p:cNvPr id="3" name="Content Placeholder 2">
            <a:extLst>
              <a:ext uri="{FF2B5EF4-FFF2-40B4-BE49-F238E27FC236}">
                <a16:creationId xmlns:a16="http://schemas.microsoft.com/office/drawing/2014/main" id="{771FBEDA-CD62-BBF2-0624-9D02572E4540}"/>
              </a:ext>
            </a:extLst>
          </p:cNvPr>
          <p:cNvSpPr>
            <a:spLocks noGrp="1"/>
          </p:cNvSpPr>
          <p:nvPr>
            <p:ph idx="1"/>
          </p:nvPr>
        </p:nvSpPr>
        <p:spPr>
          <a:xfrm>
            <a:off x="472440" y="1463040"/>
            <a:ext cx="11582400" cy="5135880"/>
          </a:xfrm>
        </p:spPr>
        <p:txBody>
          <a:bodyPr>
            <a:normAutofit lnSpcReduction="10000"/>
          </a:bodyPr>
          <a:lstStyle/>
          <a:p>
            <a:pPr algn="just">
              <a:lnSpc>
                <a:spcPct val="160000"/>
              </a:lnSpc>
            </a:pPr>
            <a:r>
              <a:rPr lang="en-US" sz="1800" dirty="0">
                <a:effectLst/>
                <a:latin typeface="Times New Roman" panose="02020603050405020304" pitchFamily="18" charset="0"/>
                <a:ea typeface="Times New Roman" panose="02020603050405020304" pitchFamily="18" charset="0"/>
              </a:rPr>
              <a:t>Village authority is the grievance authority where the common people of the village address their grievances incase of any disputes irrespective of both civil and criminal. </a:t>
            </a:r>
          </a:p>
          <a:p>
            <a:pPr algn="just">
              <a:lnSpc>
                <a:spcPct val="160000"/>
              </a:lnSpc>
            </a:pPr>
            <a:r>
              <a:rPr lang="en-US" sz="1800" dirty="0">
                <a:effectLst/>
                <a:latin typeface="Times New Roman" panose="02020603050405020304" pitchFamily="18" charset="0"/>
                <a:ea typeface="Times New Roman" panose="02020603050405020304" pitchFamily="18" charset="0"/>
              </a:rPr>
              <a:t>Assam frontier (administration of the justice) regulation act of 1945 is the sole act which regulates the village authority of the entire tribes of the state of Arunachal Pradesh. </a:t>
            </a:r>
            <a:endParaRPr lang="en-US" dirty="0">
              <a:latin typeface="Times New Roman" panose="02020603050405020304" pitchFamily="18" charset="0"/>
              <a:ea typeface="Times New Roman" panose="02020603050405020304" pitchFamily="18" charset="0"/>
            </a:endParaRPr>
          </a:p>
          <a:p>
            <a:pPr algn="just">
              <a:lnSpc>
                <a:spcPct val="160000"/>
              </a:lnSpc>
            </a:pPr>
            <a:r>
              <a:rPr lang="en-US" sz="1800" dirty="0">
                <a:effectLst/>
                <a:latin typeface="Times New Roman" panose="02020603050405020304" pitchFamily="18" charset="0"/>
                <a:ea typeface="Times New Roman" panose="02020603050405020304" pitchFamily="18" charset="0"/>
              </a:rPr>
              <a:t>Due to speedy remedy, cost cheap trial the institution of the village authority court, people tilted toward them. According to the perception of the people, the court take unnecessary delay, over expenses, unnecessary adjournment led to the lingering of any matter for long period which is lost of the time, money and energy of the parties. </a:t>
            </a:r>
          </a:p>
          <a:p>
            <a:pPr algn="just">
              <a:lnSpc>
                <a:spcPct val="160000"/>
              </a:lnSpc>
            </a:pPr>
            <a:r>
              <a:rPr lang="en-US" sz="1800" dirty="0">
                <a:effectLst/>
                <a:latin typeface="Times New Roman" panose="02020603050405020304" pitchFamily="18" charset="0"/>
                <a:ea typeface="Times New Roman" panose="02020603050405020304" pitchFamily="18" charset="0"/>
              </a:rPr>
              <a:t>Since the village authority institution is itself customary court, judicial court respect the judgment of the village authority. In village level decision of the customary court is binding to the parties of the disputes.</a:t>
            </a:r>
            <a:endParaRPr lang="en-US" dirty="0">
              <a:latin typeface="Times New Roman" panose="02020603050405020304" pitchFamily="18" charset="0"/>
              <a:ea typeface="Times New Roman" panose="02020603050405020304" pitchFamily="18" charset="0"/>
            </a:endParaRPr>
          </a:p>
          <a:p>
            <a:pPr algn="just">
              <a:lnSpc>
                <a:spcPct val="160000"/>
              </a:lnSpc>
            </a:pPr>
            <a:r>
              <a:rPr lang="en-US" sz="1800" dirty="0">
                <a:effectLst/>
                <a:latin typeface="Times New Roman" panose="02020603050405020304" pitchFamily="18" charset="0"/>
                <a:ea typeface="Times New Roman" panose="02020603050405020304" pitchFamily="18" charset="0"/>
              </a:rPr>
              <a:t>To strengthen the institution of the village authority, government needs to streamline the jurisdiction in very lucid manners. </a:t>
            </a:r>
            <a:endParaRPr lang="en-IN" dirty="0"/>
          </a:p>
        </p:txBody>
      </p:sp>
    </p:spTree>
    <p:extLst>
      <p:ext uri="{BB962C8B-B14F-4D97-AF65-F5344CB8AC3E}">
        <p14:creationId xmlns:p14="http://schemas.microsoft.com/office/powerpoint/2010/main" val="3818530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8239E-1325-D67F-1B39-8F283D9D1544}"/>
              </a:ext>
            </a:extLst>
          </p:cNvPr>
          <p:cNvSpPr>
            <a:spLocks noGrp="1"/>
          </p:cNvSpPr>
          <p:nvPr>
            <p:ph type="title"/>
          </p:nvPr>
        </p:nvSpPr>
        <p:spPr>
          <a:xfrm>
            <a:off x="350521" y="624110"/>
            <a:ext cx="11154092" cy="808450"/>
          </a:xfrm>
        </p:spPr>
        <p:txBody>
          <a:bodyPr/>
          <a:lstStyle/>
          <a:p>
            <a:pPr algn="ctr"/>
            <a:r>
              <a:rPr lang="en-US" sz="3200" b="1" dirty="0">
                <a:effectLst/>
                <a:latin typeface="Times New Roman" panose="02020603050405020304" pitchFamily="18" charset="0"/>
                <a:ea typeface="Times New Roman" panose="02020603050405020304" pitchFamily="18" charset="0"/>
              </a:rPr>
              <a:t>CONCLUSION</a:t>
            </a:r>
            <a:endParaRPr lang="en-IN" dirty="0"/>
          </a:p>
        </p:txBody>
      </p:sp>
      <p:sp>
        <p:nvSpPr>
          <p:cNvPr id="3" name="Content Placeholder 2">
            <a:extLst>
              <a:ext uri="{FF2B5EF4-FFF2-40B4-BE49-F238E27FC236}">
                <a16:creationId xmlns:a16="http://schemas.microsoft.com/office/drawing/2014/main" id="{FA331180-6320-F337-FBE9-47A3379A436D}"/>
              </a:ext>
            </a:extLst>
          </p:cNvPr>
          <p:cNvSpPr>
            <a:spLocks noGrp="1"/>
          </p:cNvSpPr>
          <p:nvPr>
            <p:ph idx="1"/>
          </p:nvPr>
        </p:nvSpPr>
        <p:spPr>
          <a:xfrm>
            <a:off x="579120" y="1569720"/>
            <a:ext cx="10971212" cy="4907280"/>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The analysis highlight that village authority of the </a:t>
            </a:r>
            <a:r>
              <a:rPr lang="en-US" sz="1800" dirty="0" err="1">
                <a:effectLst/>
                <a:latin typeface="Times New Roman" panose="02020603050405020304" pitchFamily="18" charset="0"/>
                <a:ea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rPr>
              <a:t> are responsible to resolve dispute of the village level irrespective of both civil and criminal as per their local traditional and customary practice. It also evident that village authority system existed since time immemorial when </a:t>
            </a:r>
            <a:r>
              <a:rPr lang="en-US" sz="1800" dirty="0" err="1">
                <a:effectLst/>
                <a:latin typeface="Times New Roman" panose="02020603050405020304" pitchFamily="18" charset="0"/>
                <a:ea typeface="Times New Roman" panose="02020603050405020304" pitchFamily="18" charset="0"/>
              </a:rPr>
              <a:t>Nyishi</a:t>
            </a:r>
            <a:r>
              <a:rPr lang="en-US" sz="1800" dirty="0">
                <a:effectLst/>
                <a:latin typeface="Times New Roman" panose="02020603050405020304" pitchFamily="18" charset="0"/>
                <a:ea typeface="Times New Roman" panose="02020603050405020304" pitchFamily="18" charset="0"/>
              </a:rPr>
              <a:t> tribe divided into different sub territory. </a:t>
            </a:r>
          </a:p>
          <a:p>
            <a:pPr algn="just">
              <a:lnSpc>
                <a:spcPct val="150000"/>
              </a:lnSpc>
            </a:pPr>
            <a:r>
              <a:rPr lang="en-US" sz="1800" dirty="0">
                <a:effectLst/>
                <a:latin typeface="Times New Roman" panose="02020603050405020304" pitchFamily="18" charset="0"/>
                <a:ea typeface="Times New Roman" panose="02020603050405020304" pitchFamily="18" charset="0"/>
              </a:rPr>
              <a:t>Most attractive part of this institution are speedy trial in low cost, preserving time and energy of parties without lingering of matter.</a:t>
            </a:r>
            <a:endParaRPr lang="en-US"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Influences in judgment, doubting integrity, using excessive jurisdiction are few major challenges before this institution. </a:t>
            </a:r>
          </a:p>
          <a:p>
            <a:pPr algn="just">
              <a:lnSpc>
                <a:spcPct val="150000"/>
              </a:lnSpc>
            </a:pPr>
            <a:r>
              <a:rPr lang="en-US" sz="1800" dirty="0">
                <a:effectLst/>
                <a:latin typeface="Times New Roman" panose="02020603050405020304" pitchFamily="18" charset="0"/>
                <a:ea typeface="Times New Roman" panose="02020603050405020304" pitchFamily="18" charset="0"/>
              </a:rPr>
              <a:t>In the recent past year, government of Arunachal Pradesh redesigned the village authority of every tribe as “customary court” after the 80 years of this act.</a:t>
            </a:r>
            <a:endParaRPr lang="en-IN" dirty="0"/>
          </a:p>
        </p:txBody>
      </p:sp>
    </p:spTree>
    <p:extLst>
      <p:ext uri="{BB962C8B-B14F-4D97-AF65-F5344CB8AC3E}">
        <p14:creationId xmlns:p14="http://schemas.microsoft.com/office/powerpoint/2010/main" val="177681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7892A-081B-3A93-EC71-771186C07577}"/>
              </a:ext>
            </a:extLst>
          </p:cNvPr>
          <p:cNvSpPr>
            <a:spLocks noGrp="1"/>
          </p:cNvSpPr>
          <p:nvPr>
            <p:ph type="title"/>
          </p:nvPr>
        </p:nvSpPr>
        <p:spPr>
          <a:xfrm>
            <a:off x="624841" y="624110"/>
            <a:ext cx="10879772" cy="793210"/>
          </a:xfrm>
        </p:spPr>
        <p:txBody>
          <a:bodyPr>
            <a:normAutofit fontScale="90000"/>
          </a:bodyPr>
          <a:lstStyle/>
          <a:p>
            <a:pPr algn="ctr"/>
            <a:r>
              <a:rPr lang="en-US" sz="3200" b="1" dirty="0">
                <a:effectLst/>
                <a:latin typeface="Times New Roman" panose="02020603050405020304" pitchFamily="18" charset="0"/>
                <a:ea typeface="Times New Roman" panose="02020603050405020304" pitchFamily="18" charset="0"/>
                <a:cs typeface="Mangal" panose="02040503050203030202" pitchFamily="18" charset="0"/>
              </a:rPr>
              <a:t>RECOMMENDATION OF STUDY</a:t>
            </a:r>
            <a:br>
              <a:rPr lang="en-IN" sz="1800" dirty="0">
                <a:effectLst/>
                <a:latin typeface="Calibri" panose="020F0502020204030204" pitchFamily="34" charset="0"/>
                <a:ea typeface="Times New Roman" panose="02020603050405020304" pitchFamily="18" charset="0"/>
                <a:cs typeface="Mangal" panose="02040503050203030202" pitchFamily="18" charset="0"/>
              </a:rPr>
            </a:br>
            <a:endParaRPr lang="en-IN" dirty="0"/>
          </a:p>
        </p:txBody>
      </p:sp>
      <p:sp>
        <p:nvSpPr>
          <p:cNvPr id="3" name="Content Placeholder 2">
            <a:extLst>
              <a:ext uri="{FF2B5EF4-FFF2-40B4-BE49-F238E27FC236}">
                <a16:creationId xmlns:a16="http://schemas.microsoft.com/office/drawing/2014/main" id="{6A9B2B7F-2846-C87E-F3CC-C1DE828B6AC8}"/>
              </a:ext>
            </a:extLst>
          </p:cNvPr>
          <p:cNvSpPr>
            <a:spLocks noGrp="1"/>
          </p:cNvSpPr>
          <p:nvPr>
            <p:ph idx="1"/>
          </p:nvPr>
        </p:nvSpPr>
        <p:spPr>
          <a:xfrm>
            <a:off x="533400" y="1691640"/>
            <a:ext cx="10971212" cy="4219582"/>
          </a:xfrm>
        </p:spPr>
        <p:txBody>
          <a:bodyPr>
            <a:normAutofit lnSpcReduction="1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An appointment system of the member of village authority must proceed through free and fair. </a:t>
            </a:r>
          </a:p>
          <a:p>
            <a:pPr algn="just">
              <a:lnSpc>
                <a:spcPct val="150000"/>
              </a:lnSpc>
            </a:pPr>
            <a:r>
              <a:rPr lang="en-US" sz="1800" dirty="0">
                <a:effectLst/>
                <a:latin typeface="Times New Roman" panose="02020603050405020304" pitchFamily="18" charset="0"/>
                <a:ea typeface="Times New Roman" panose="02020603050405020304" pitchFamily="18" charset="0"/>
              </a:rPr>
              <a:t>Proper demarcation of jurisdiction of the village authority. Heinous crime like rape and murder shall not be listed within the ambits of the village authority judicature. </a:t>
            </a:r>
            <a:endParaRPr lang="en-US"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Separate regulation/manual should be enacted with intent to make the modern village authority institution, since existed law is not adequate have lots of lacuna. </a:t>
            </a:r>
          </a:p>
          <a:p>
            <a:pPr algn="just">
              <a:lnSpc>
                <a:spcPct val="150000"/>
              </a:lnSpc>
            </a:pPr>
            <a:r>
              <a:rPr lang="en-US" sz="1800" dirty="0">
                <a:effectLst/>
                <a:latin typeface="Times New Roman" panose="02020603050405020304" pitchFamily="18" charset="0"/>
                <a:ea typeface="Times New Roman" panose="02020603050405020304" pitchFamily="18" charset="0"/>
              </a:rPr>
              <a:t>Mass participation of the public in the proceeding of the village authority shall be discouraged to ensure the formal manner. </a:t>
            </a:r>
          </a:p>
          <a:p>
            <a:pPr algn="just">
              <a:lnSpc>
                <a:spcPct val="150000"/>
              </a:lnSpc>
            </a:pPr>
            <a:r>
              <a:rPr lang="en-US" sz="1800" dirty="0">
                <a:effectLst/>
                <a:latin typeface="Times New Roman" panose="02020603050405020304" pitchFamily="18" charset="0"/>
                <a:ea typeface="Times New Roman" panose="02020603050405020304" pitchFamily="18" charset="0"/>
              </a:rPr>
              <a:t>Evil practices as method to determine the guilty and innocent of the </a:t>
            </a:r>
            <a:r>
              <a:rPr lang="en-US" sz="1800" dirty="0" err="1">
                <a:effectLst/>
                <a:latin typeface="Times New Roman" panose="02020603050405020304" pitchFamily="18" charset="0"/>
                <a:ea typeface="Times New Roman" panose="02020603050405020304" pitchFamily="18" charset="0"/>
              </a:rPr>
              <a:t>the</a:t>
            </a:r>
            <a:r>
              <a:rPr lang="en-US" sz="1800" dirty="0">
                <a:effectLst/>
                <a:latin typeface="Times New Roman" panose="02020603050405020304" pitchFamily="18" charset="0"/>
                <a:ea typeface="Times New Roman" panose="02020603050405020304" pitchFamily="18" charset="0"/>
              </a:rPr>
              <a:t> party, practices in the name of traditional and customary law shall be banned. </a:t>
            </a:r>
            <a:endParaRPr lang="en-IN" dirty="0"/>
          </a:p>
        </p:txBody>
      </p:sp>
    </p:spTree>
    <p:extLst>
      <p:ext uri="{BB962C8B-B14F-4D97-AF65-F5344CB8AC3E}">
        <p14:creationId xmlns:p14="http://schemas.microsoft.com/office/powerpoint/2010/main" val="2808360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9C886-800D-527D-0740-B06721D94ED7}"/>
              </a:ext>
            </a:extLst>
          </p:cNvPr>
          <p:cNvSpPr>
            <a:spLocks noGrp="1"/>
          </p:cNvSpPr>
          <p:nvPr>
            <p:ph type="title"/>
          </p:nvPr>
        </p:nvSpPr>
        <p:spPr>
          <a:xfrm>
            <a:off x="396241" y="624110"/>
            <a:ext cx="11108372" cy="854170"/>
          </a:xfrm>
        </p:spPr>
        <p:txBody>
          <a:bodyPr>
            <a:normAutofit fontScale="90000"/>
          </a:bodyPr>
          <a:lstStyle/>
          <a:p>
            <a:pPr algn="ctr"/>
            <a:r>
              <a:rPr lang="en-US" b="1" dirty="0">
                <a:effectLst/>
                <a:latin typeface="Times New Roman" panose="02020603050405020304" pitchFamily="18" charset="0"/>
                <a:ea typeface="Times New Roman" panose="02020603050405020304" pitchFamily="18" charset="0"/>
                <a:cs typeface="Mangal" panose="02040503050203030202" pitchFamily="18" charset="0"/>
              </a:rPr>
              <a:t>REFERENCES</a:t>
            </a:r>
            <a:br>
              <a:rPr lang="en-IN" sz="1800" dirty="0">
                <a:effectLst/>
                <a:latin typeface="Calibri" panose="020F0502020204030204" pitchFamily="34" charset="0"/>
                <a:ea typeface="Times New Roman" panose="02020603050405020304" pitchFamily="18" charset="0"/>
                <a:cs typeface="Mangal" panose="02040503050203030202" pitchFamily="18" charset="0"/>
              </a:rPr>
            </a:br>
            <a:endParaRPr lang="en-IN" dirty="0"/>
          </a:p>
        </p:txBody>
      </p:sp>
      <p:sp>
        <p:nvSpPr>
          <p:cNvPr id="3" name="Content Placeholder 2">
            <a:extLst>
              <a:ext uri="{FF2B5EF4-FFF2-40B4-BE49-F238E27FC236}">
                <a16:creationId xmlns:a16="http://schemas.microsoft.com/office/drawing/2014/main" id="{B6F466FD-79DF-D649-5521-C6FE5674AC05}"/>
              </a:ext>
            </a:extLst>
          </p:cNvPr>
          <p:cNvSpPr>
            <a:spLocks noGrp="1"/>
          </p:cNvSpPr>
          <p:nvPr>
            <p:ph idx="1"/>
          </p:nvPr>
        </p:nvSpPr>
        <p:spPr>
          <a:xfrm>
            <a:off x="609600" y="2072640"/>
            <a:ext cx="10895012" cy="3838582"/>
          </a:xfrm>
        </p:spPr>
        <p:txBody>
          <a:bodyPr>
            <a:normAutofit fontScale="92500" lnSpcReduction="10000"/>
          </a:bodyPr>
          <a:lstStyle/>
          <a:p>
            <a:pPr algn="just">
              <a:lnSpc>
                <a:spcPct val="16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Assam frontier (administration of justice) regulation act 1945. Act No VI of 1945</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6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 L Bose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History of Arunachal Pradesh</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60000"/>
              </a:lnSpc>
              <a:spcAft>
                <a:spcPts val="100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Dangen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B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In Light of Independent Councils and Panchayat Raj in Arunachal Pradesh</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60000"/>
              </a:lnSpc>
              <a:spcAft>
                <a:spcPts val="100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Furer-Haimendroff</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C Von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Ethnographic Notes On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Subansiri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Area</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6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Lego N (2006),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Mordern</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History Of Arunachal Pradesh (1825-2006)</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6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Smith J (2023)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Role Of The Village Authority In Arunachal.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Academic press.</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98285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1B85-33FF-FC3F-2992-24A85582AB89}"/>
              </a:ext>
            </a:extLst>
          </p:cNvPr>
          <p:cNvSpPr>
            <a:spLocks noGrp="1"/>
          </p:cNvSpPr>
          <p:nvPr>
            <p:ph type="title"/>
          </p:nvPr>
        </p:nvSpPr>
        <p:spPr>
          <a:xfrm>
            <a:off x="1830924" y="2742470"/>
            <a:ext cx="8911687" cy="1280890"/>
          </a:xfrm>
        </p:spPr>
        <p:txBody>
          <a:bodyPr>
            <a:normAutofit/>
          </a:bodyPr>
          <a:lstStyle/>
          <a:p>
            <a:pPr algn="ctr"/>
            <a:r>
              <a:rPr lang="en-US" sz="6000" b="1" dirty="0">
                <a:latin typeface="Times New Roman" panose="02020603050405020304" pitchFamily="18" charset="0"/>
                <a:cs typeface="Times New Roman" panose="02020603050405020304" pitchFamily="18" charset="0"/>
              </a:rPr>
              <a:t>THANK YOU</a:t>
            </a:r>
            <a:endParaRPr lang="en-IN"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781035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22</TotalTime>
  <Words>1686</Words>
  <Application>Microsoft Office PowerPoint</Application>
  <PresentationFormat>Widescreen</PresentationFormat>
  <Paragraphs>79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Wisp</vt:lpstr>
      <vt:lpstr>ROLE OF THE VILLAGE AUTHORITY IN THE NYISHI TRIBE OF ARUNACHAL PRADESH</vt:lpstr>
      <vt:lpstr>INTRODUCTION</vt:lpstr>
      <vt:lpstr>REVIEW OF LITERATURE</vt:lpstr>
      <vt:lpstr>RESEARCH GAP</vt:lpstr>
      <vt:lpstr>SIGNIFICANCE OF THE STUDY</vt:lpstr>
      <vt:lpstr>OBJECTIVE OF THE STUDY </vt:lpstr>
      <vt:lpstr>HYPOTHESIS OF THE STUDY</vt:lpstr>
      <vt:lpstr>METHODOLOGY OF THE STUDY </vt:lpstr>
      <vt:lpstr>ANALYSIS AND INTERPRETATION OF DATA </vt:lpstr>
      <vt:lpstr>FINDING OF THE STUDY </vt:lpstr>
      <vt:lpstr>CONCLUSION</vt:lpstr>
      <vt:lpstr>RECOMMENDATION OF STUDY </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THE VILLAGE AUTHORITY IN THE NYISHI TRIBE OF ARUNACHAL PRADESH</dc:title>
  <dc:creator>intel</dc:creator>
  <cp:lastModifiedBy>intel</cp:lastModifiedBy>
  <cp:revision>7</cp:revision>
  <dcterms:created xsi:type="dcterms:W3CDTF">2024-08-28T11:50:04Z</dcterms:created>
  <dcterms:modified xsi:type="dcterms:W3CDTF">2024-08-29T05:27:04Z</dcterms:modified>
</cp:coreProperties>
</file>