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3758636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449735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953518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301947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AE8A1A5-29A0-4BAA-8067-22AE6B1016C1}" type="datetimeFigureOut">
              <a:rPr lang="en-US" smtClean="0"/>
              <a:t>3/21/2024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8407923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AE8A1A5-29A0-4BAA-8067-22AE6B1016C1}" type="datetimeFigureOut">
              <a:rPr lang="en-US" smtClean="0"/>
              <a:t>3/21/2024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3270381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E8A1A5-29A0-4BAA-8067-22AE6B1016C1}" type="datetimeFigureOut">
              <a:rPr lang="en-US" smtClean="0"/>
              <a:t>3/21/2024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2006424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208909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883639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386741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86F468A-EEE8-473E-ACE2-CB4444AFA717}"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1149756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5823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86F468A-EEE8-473E-ACE2-CB4444AFA717}"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036041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AE8A1A5-29A0-4BAA-8067-22AE6B1016C1}" type="datetimeFigureOut">
              <a:rPr lang="en-US" smtClean="0"/>
              <a:t>3/21/2024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2160354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30764997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AE8A1A5-29A0-4BAA-8067-22AE6B1016C1}" type="datetimeFigureOut">
              <a:rPr lang="en-US" smtClean="0"/>
              <a:t>3/21/2024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86F468A-EEE8-473E-ACE2-CB4444AFA717}" type="slidenum">
              <a:rPr lang="en-US" smtClean="0"/>
              <a:t>‹#›</a:t>
            </a:fld>
            <a:endParaRPr lang="en-US"/>
          </a:p>
        </p:txBody>
      </p:sp>
    </p:spTree>
    <p:extLst>
      <p:ext uri="{BB962C8B-B14F-4D97-AF65-F5344CB8AC3E}">
        <p14:creationId xmlns:p14="http://schemas.microsoft.com/office/powerpoint/2010/main" val="1912764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AE8A1A5-29A0-4BAA-8067-22AE6B1016C1}" type="datetimeFigureOut">
              <a:rPr lang="en-US" smtClean="0"/>
              <a:t>3/21/2024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86F468A-EEE8-473E-ACE2-CB4444AFA717}" type="slidenum">
              <a:rPr lang="en-US" smtClean="0"/>
              <a:t>‹#›</a:t>
            </a:fld>
            <a:endParaRPr lang="en-US"/>
          </a:p>
        </p:txBody>
      </p:sp>
    </p:spTree>
    <p:extLst>
      <p:ext uri="{BB962C8B-B14F-4D97-AF65-F5344CB8AC3E}">
        <p14:creationId xmlns:p14="http://schemas.microsoft.com/office/powerpoint/2010/main" val="1704211410"/>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F88FB31-A74F-5930-FC99-DE70DBC4E007}"/>
              </a:ext>
            </a:extLst>
          </p:cNvPr>
          <p:cNvSpPr txBox="1"/>
          <p:nvPr/>
        </p:nvSpPr>
        <p:spPr>
          <a:xfrm>
            <a:off x="656896" y="2727333"/>
            <a:ext cx="10878207" cy="1403333"/>
          </a:xfrm>
          <a:prstGeom prst="rect">
            <a:avLst/>
          </a:prstGeom>
          <a:noFill/>
        </p:spPr>
        <p:txBody>
          <a:bodyPr wrap="square">
            <a:spAutoFit/>
          </a:bodyPr>
          <a:lstStyle/>
          <a:p>
            <a:pPr algn="ctr">
              <a:lnSpc>
                <a:spcPct val="150000"/>
              </a:lnSpc>
            </a:pPr>
            <a:r>
              <a:rPr lang="en-US" sz="3000" b="1" dirty="0">
                <a:effectLst/>
                <a:latin typeface="Times New Roman" panose="02020603050405020304" pitchFamily="18" charset="0"/>
                <a:ea typeface="Times New Roman" panose="02020603050405020304" pitchFamily="18" charset="0"/>
              </a:rPr>
              <a:t>TOWARDS SUSTAINABLE TOURISM DEVELOPMENT: A CASE STUDY OF UJJAIN</a:t>
            </a:r>
            <a:endParaRPr lang="en-US" sz="3000" dirty="0"/>
          </a:p>
        </p:txBody>
      </p:sp>
    </p:spTree>
    <p:extLst>
      <p:ext uri="{BB962C8B-B14F-4D97-AF65-F5344CB8AC3E}">
        <p14:creationId xmlns:p14="http://schemas.microsoft.com/office/powerpoint/2010/main" val="24875206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F10F3A0-6EF9-9260-B6A7-AA323A019A9A}"/>
              </a:ext>
            </a:extLst>
          </p:cNvPr>
          <p:cNvSpPr txBox="1"/>
          <p:nvPr/>
        </p:nvSpPr>
        <p:spPr>
          <a:xfrm>
            <a:off x="2767833" y="1791323"/>
            <a:ext cx="6656333" cy="3275354"/>
          </a:xfrm>
          <a:prstGeom prst="rect">
            <a:avLst/>
          </a:prstGeom>
          <a:noFill/>
        </p:spPr>
        <p:txBody>
          <a:bodyPr wrap="square">
            <a:spAutoFit/>
          </a:bodyPr>
          <a:lstStyle/>
          <a:p>
            <a:pPr marL="0" marR="0" algn="ctr">
              <a:lnSpc>
                <a:spcPct val="115000"/>
              </a:lnSpc>
              <a:spcBef>
                <a:spcPts val="0"/>
              </a:spcBef>
              <a:spcAft>
                <a:spcPts val="0"/>
              </a:spcAft>
            </a:pPr>
            <a:r>
              <a:rPr lang="en-US" sz="1600" dirty="0">
                <a:effectLst/>
                <a:latin typeface="Arial" panose="020B0604020202020204" pitchFamily="34" charset="0"/>
                <a:ea typeface="Arial" panose="020B0604020202020204" pitchFamily="34" charset="0"/>
              </a:rPr>
              <a:t> </a:t>
            </a:r>
          </a:p>
          <a:p>
            <a:pPr marL="0" marR="0" algn="ctr">
              <a:lnSpc>
                <a:spcPct val="115000"/>
              </a:lnSpc>
              <a:spcBef>
                <a:spcPts val="0"/>
              </a:spcBef>
              <a:spcAft>
                <a:spcPts val="0"/>
              </a:spcAft>
            </a:pPr>
            <a:r>
              <a:rPr lang="en-US" sz="3200" b="1" dirty="0">
                <a:effectLst/>
                <a:latin typeface="Times New Roman" panose="02020603050405020304" pitchFamily="18" charset="0"/>
                <a:ea typeface="Arial" panose="020B0604020202020204" pitchFamily="34" charset="0"/>
              </a:rPr>
              <a:t>Harshita </a:t>
            </a:r>
            <a:r>
              <a:rPr lang="en-US" sz="3200" b="1" dirty="0" err="1">
                <a:effectLst/>
                <a:latin typeface="Times New Roman" panose="02020603050405020304" pitchFamily="18" charset="0"/>
                <a:ea typeface="Arial" panose="020B0604020202020204" pitchFamily="34" charset="0"/>
              </a:rPr>
              <a:t>Ramdiya</a:t>
            </a:r>
            <a:endParaRPr lang="en-US" sz="3200" b="1"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Research Scholar</a:t>
            </a:r>
            <a:endParaRPr lang="en-US" sz="3200"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Department of Tourism and Aviation Management</a:t>
            </a:r>
            <a:endParaRPr lang="en-US" sz="3200" dirty="0">
              <a:effectLst/>
              <a:latin typeface="Arial" panose="020B0604020202020204" pitchFamily="34" charset="0"/>
              <a:ea typeface="Arial" panose="020B0604020202020204" pitchFamily="34" charset="0"/>
            </a:endParaRPr>
          </a:p>
          <a:p>
            <a:pPr marL="0" marR="0" algn="ctr">
              <a:lnSpc>
                <a:spcPct val="115000"/>
              </a:lnSpc>
              <a:spcBef>
                <a:spcPts val="0"/>
              </a:spcBef>
              <a:spcAft>
                <a:spcPts val="0"/>
              </a:spcAft>
            </a:pPr>
            <a:r>
              <a:rPr lang="en-US" sz="3200" dirty="0">
                <a:effectLst/>
                <a:latin typeface="Times New Roman" panose="02020603050405020304" pitchFamily="18" charset="0"/>
                <a:ea typeface="Arial" panose="020B0604020202020204" pitchFamily="34" charset="0"/>
              </a:rPr>
              <a:t>NIMS UNIVERSITY Rajasthan, Jaipur</a:t>
            </a:r>
            <a:endParaRPr lang="en-US" sz="32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1488317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A99CD6A-F4F8-7C28-968D-C23870F55E13}"/>
              </a:ext>
            </a:extLst>
          </p:cNvPr>
          <p:cNvSpPr txBox="1"/>
          <p:nvPr/>
        </p:nvSpPr>
        <p:spPr>
          <a:xfrm>
            <a:off x="911772" y="1102337"/>
            <a:ext cx="10368455" cy="4653325"/>
          </a:xfrm>
          <a:prstGeom prst="rect">
            <a:avLst/>
          </a:prstGeom>
          <a:noFill/>
        </p:spPr>
        <p:txBody>
          <a:bodyPr wrap="square">
            <a:spAutoFit/>
          </a:bodyPr>
          <a:lstStyle/>
          <a:p>
            <a:pPr marL="0" marR="0" algn="just">
              <a:lnSpc>
                <a:spcPct val="150000"/>
              </a:lnSpc>
              <a:spcBef>
                <a:spcPts val="0"/>
              </a:spcBef>
              <a:spcAft>
                <a:spcPts val="0"/>
              </a:spcAft>
            </a:pPr>
            <a:r>
              <a:rPr lang="en-IN" sz="2000" dirty="0">
                <a:effectLst/>
                <a:latin typeface="Times New Roman" panose="02020603050405020304" pitchFamily="18" charset="0"/>
                <a:ea typeface="Arial" panose="020B0604020202020204" pitchFamily="34" charset="0"/>
              </a:rPr>
              <a:t>An approach to sustainable tourism development, with a case study of India's historically important city of Ujjain. The study explores the complex strategy needed to accomplish tourist sustainability, including community involvement, cultural preservation, environmental conservation, and economic viability. This study provides an in-depth examination of Ujjain's tourist industry, covering its abundant cultural legacy, pilgrimage destinations, and ecological assets. It also clarifies policies and plans intended to promote environmentally conscious tourism. This study adds to the conversation on sustainable tourism development by </a:t>
            </a:r>
            <a:r>
              <a:rPr lang="en-IN" sz="2000" dirty="0" err="1">
                <a:effectLst/>
                <a:latin typeface="Times New Roman" panose="02020603050405020304" pitchFamily="18" charset="0"/>
                <a:ea typeface="Arial" panose="020B0604020202020204" pitchFamily="34" charset="0"/>
              </a:rPr>
              <a:t>analyzing</a:t>
            </a:r>
            <a:r>
              <a:rPr lang="en-IN" sz="2000" dirty="0">
                <a:effectLst/>
                <a:latin typeface="Times New Roman" panose="02020603050405020304" pitchFamily="18" charset="0"/>
                <a:ea typeface="Arial" panose="020B0604020202020204" pitchFamily="34" charset="0"/>
              </a:rPr>
              <a:t> opportunities, challenges, and stakeholder perspectives. It provides insights that can be applied to similar destinations globally and emphasizes the significance of striking a balance between tourism growth and environmental and sociocultural preservation for long-term prosperity. </a:t>
            </a:r>
            <a:endParaRPr lang="en-US" sz="20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083358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3F7BBF5-39A9-2CFF-DA96-64955626629E}"/>
              </a:ext>
            </a:extLst>
          </p:cNvPr>
          <p:cNvSpPr txBox="1"/>
          <p:nvPr/>
        </p:nvSpPr>
        <p:spPr>
          <a:xfrm>
            <a:off x="1100302" y="1099195"/>
            <a:ext cx="9991396" cy="4659609"/>
          </a:xfrm>
          <a:prstGeom prst="rect">
            <a:avLst/>
          </a:prstGeom>
          <a:noFill/>
        </p:spPr>
        <p:txBody>
          <a:bodyPr wrap="square">
            <a:spAutoFit/>
          </a:bodyPr>
          <a:lstStyle/>
          <a:p>
            <a:pPr algn="just">
              <a:lnSpc>
                <a:spcPct val="150000"/>
              </a:lnSpc>
            </a:pPr>
            <a:r>
              <a:rPr lang="en-IN" sz="2000" dirty="0">
                <a:effectLst/>
                <a:latin typeface="Times New Roman" panose="02020603050405020304" pitchFamily="18" charset="0"/>
                <a:ea typeface="Arial" panose="020B0604020202020204" pitchFamily="34" charset="0"/>
              </a:rPr>
              <a:t>The sustainability of tourism and urban development have emerged as global policy makers' top goals. Perhaps more than in the past, regulating the growth of sustainable tourism is necessary, and this cannot be done without considering environmental issues and their worldwide scope. Making cities become desirable travel destinations can help address a number of societal issues and development needs related to cities. Thus, this study investigates the general strategies and tactics for managing and achieving sustainable tourist development in urban areas. This study's unique approach and significance lie in its identification of the primary strategies for fostering sustainable tourism in Ujjain, which are grounded in empirical research aided by a survey. The results of this investigation could prove beneficial for future studies concerning the management of sustainable urban tourism development.</a:t>
            </a:r>
            <a:endParaRPr lang="en-US" sz="2000" dirty="0"/>
          </a:p>
        </p:txBody>
      </p:sp>
    </p:spTree>
    <p:extLst>
      <p:ext uri="{BB962C8B-B14F-4D97-AF65-F5344CB8AC3E}">
        <p14:creationId xmlns:p14="http://schemas.microsoft.com/office/powerpoint/2010/main" val="2163048352"/>
      </p:ext>
    </p:extLst>
  </p:cSld>
  <p:clrMapOvr>
    <a:masterClrMapping/>
  </p:clrMapOvr>
</p:sld>
</file>

<file path=ppt/theme/theme1.xml><?xml version="1.0" encoding="utf-8"?>
<a:theme xmlns:a="http://schemas.openxmlformats.org/drawingml/2006/main" name="Wisp">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34</TotalTime>
  <Words>300</Words>
  <Application>Microsoft Office PowerPoint</Application>
  <PresentationFormat>Widescreen</PresentationFormat>
  <Paragraphs>8</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Century Gothic</vt:lpstr>
      <vt:lpstr>Times New Roman</vt:lpstr>
      <vt:lpstr>Wingdings 3</vt:lpstr>
      <vt:lpstr>Wisp</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intel</dc:creator>
  <cp:lastModifiedBy>intel</cp:lastModifiedBy>
  <cp:revision>1</cp:revision>
  <dcterms:created xsi:type="dcterms:W3CDTF">2024-03-21T07:53:49Z</dcterms:created>
  <dcterms:modified xsi:type="dcterms:W3CDTF">2024-03-21T08:28:21Z</dcterms:modified>
</cp:coreProperties>
</file>