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2645778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3231032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1508218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8C0AD3-8BC5-4DEA-BE21-889F736233AF}"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2533566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8C0AD3-8BC5-4DEA-BE21-889F736233AF}" type="datetimeFigureOut">
              <a:rPr lang="en-US" smtClean="0"/>
              <a:t>8/24/2024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377711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8C0AD3-8BC5-4DEA-BE21-889F736233AF}" type="datetimeFigureOut">
              <a:rPr lang="en-US" smtClean="0"/>
              <a:t>8/24/2024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147391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8C0AD3-8BC5-4DEA-BE21-889F736233AF}" type="datetimeFigureOut">
              <a:rPr lang="en-US" smtClean="0"/>
              <a:t>8/24/2024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4180236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D8C0AD3-8BC5-4DEA-BE21-889F736233AF}"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164628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8C0AD3-8BC5-4DEA-BE21-889F736233AF}"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3217699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1338760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282141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42376856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125562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4078423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31329590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8C0AD3-8BC5-4DEA-BE21-889F736233AF}"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4E14BF4-D408-43F9-83DB-72A466E448DB}" type="slidenum">
              <a:rPr lang="en-US" smtClean="0"/>
              <a:t>‹#›</a:t>
            </a:fld>
            <a:endParaRPr lang="en-US"/>
          </a:p>
        </p:txBody>
      </p:sp>
    </p:spTree>
    <p:extLst>
      <p:ext uri="{BB962C8B-B14F-4D97-AF65-F5344CB8AC3E}">
        <p14:creationId xmlns:p14="http://schemas.microsoft.com/office/powerpoint/2010/main" val="603761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D8C0AD3-8BC5-4DEA-BE21-889F736233AF}" type="datetimeFigureOut">
              <a:rPr lang="en-US" smtClean="0"/>
              <a:t>8/24/2024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4E14BF4-D408-43F9-83DB-72A466E448DB}" type="slidenum">
              <a:rPr lang="en-US" smtClean="0"/>
              <a:t>‹#›</a:t>
            </a:fld>
            <a:endParaRPr lang="en-US"/>
          </a:p>
        </p:txBody>
      </p:sp>
    </p:spTree>
    <p:extLst>
      <p:ext uri="{BB962C8B-B14F-4D97-AF65-F5344CB8AC3E}">
        <p14:creationId xmlns:p14="http://schemas.microsoft.com/office/powerpoint/2010/main" val="227031263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jagdishprasad92@yahoo.co.i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0772632-C473-5CE3-5DBB-E8B3873DA750}"/>
              </a:ext>
            </a:extLst>
          </p:cNvPr>
          <p:cNvSpPr>
            <a:spLocks noGrp="1"/>
          </p:cNvSpPr>
          <p:nvPr>
            <p:ph type="ctrTitle"/>
          </p:nvPr>
        </p:nvSpPr>
        <p:spPr>
          <a:xfrm>
            <a:off x="651163" y="817419"/>
            <a:ext cx="9144000" cy="2355272"/>
          </a:xfrm>
        </p:spPr>
        <p:txBody>
          <a:bodyPr>
            <a:noAutofit/>
          </a:bodyPr>
          <a:lstStyle/>
          <a:p>
            <a:pPr algn="ctr"/>
            <a:br>
              <a:rPr lang="en-US" sz="4000" b="1" dirty="0">
                <a:effectLst/>
                <a:latin typeface="Times New Roman" panose="02020603050405020304" pitchFamily="18" charset="0"/>
                <a:ea typeface="Times New Roman" panose="02020603050405020304" pitchFamily="18" charset="0"/>
              </a:rPr>
            </a:br>
            <a:br>
              <a:rPr lang="en-US" sz="4000" b="1" dirty="0">
                <a:effectLst/>
                <a:latin typeface="Times New Roman" panose="02020603050405020304" pitchFamily="18" charset="0"/>
                <a:ea typeface="Times New Roman" panose="02020603050405020304" pitchFamily="18" charset="0"/>
              </a:rPr>
            </a:br>
            <a:br>
              <a:rPr lang="en-US" sz="4000" b="1" dirty="0">
                <a:effectLst/>
                <a:latin typeface="Times New Roman" panose="02020603050405020304" pitchFamily="18" charset="0"/>
                <a:ea typeface="Times New Roman" panose="02020603050405020304" pitchFamily="18" charset="0"/>
              </a:rPr>
            </a:br>
            <a:r>
              <a:rPr lang="en-US" sz="2400" b="1" dirty="0">
                <a:solidFill>
                  <a:schemeClr val="tx1"/>
                </a:solidFill>
                <a:effectLst/>
                <a:latin typeface="Times New Roman" panose="02020603050405020304" pitchFamily="18" charset="0"/>
                <a:ea typeface="Times New Roman" panose="02020603050405020304" pitchFamily="18" charset="0"/>
              </a:rPr>
              <a:t>EXPLORING</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THE</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CONSEQUENCES</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OF</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GRADUAL</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PRIVATIZATION</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IN</a:t>
            </a:r>
            <a:r>
              <a:rPr lang="en-US" sz="2400" b="1" spc="-20"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SPECIFIC</a:t>
            </a:r>
            <a:r>
              <a:rPr lang="en-US" sz="2400" b="1" spc="-30"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SECTORS</a:t>
            </a:r>
            <a:r>
              <a:rPr lang="en-US" sz="2400" b="1" spc="-1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SUCH</a:t>
            </a:r>
            <a:r>
              <a:rPr lang="en-US" sz="2400" b="1" spc="-25" dirty="0">
                <a:solidFill>
                  <a:schemeClr val="tx1"/>
                </a:solidFill>
                <a:effectLst/>
                <a:latin typeface="Times New Roman" panose="02020603050405020304" pitchFamily="18" charset="0"/>
                <a:ea typeface="Times New Roman" panose="02020603050405020304" pitchFamily="18" charset="0"/>
              </a:rPr>
              <a:t> </a:t>
            </a:r>
            <a:r>
              <a:rPr lang="en-US" sz="2400" b="1" dirty="0">
                <a:solidFill>
                  <a:schemeClr val="tx1"/>
                </a:solidFill>
                <a:effectLst/>
                <a:latin typeface="Times New Roman" panose="02020603050405020304" pitchFamily="18" charset="0"/>
                <a:ea typeface="Times New Roman" panose="02020603050405020304" pitchFamily="18" charset="0"/>
              </a:rPr>
              <a:t>AS TELECOMMUNICATIONS, AVIATION, BANKING, AND POWER</a:t>
            </a:r>
            <a:br>
              <a:rPr lang="en-US" sz="3200" dirty="0">
                <a:effectLst/>
                <a:latin typeface="Times New Roman" panose="02020603050405020304" pitchFamily="18" charset="0"/>
                <a:ea typeface="Times New Roman" panose="02020603050405020304" pitchFamily="18" charset="0"/>
              </a:rPr>
            </a:br>
            <a:endParaRPr lang="en-US" sz="4000" dirty="0"/>
          </a:p>
        </p:txBody>
      </p:sp>
      <p:sp>
        <p:nvSpPr>
          <p:cNvPr id="7" name="TextBox 6">
            <a:extLst>
              <a:ext uri="{FF2B5EF4-FFF2-40B4-BE49-F238E27FC236}">
                <a16:creationId xmlns:a16="http://schemas.microsoft.com/office/drawing/2014/main" id="{BE5E4EEF-5762-0B8F-8264-691A01DDF833}"/>
              </a:ext>
            </a:extLst>
          </p:cNvPr>
          <p:cNvSpPr txBox="1"/>
          <p:nvPr/>
        </p:nvSpPr>
        <p:spPr>
          <a:xfrm>
            <a:off x="5510646" y="4178991"/>
            <a:ext cx="4949536" cy="2085186"/>
          </a:xfrm>
          <a:prstGeom prst="rect">
            <a:avLst/>
          </a:prstGeom>
          <a:noFill/>
        </p:spPr>
        <p:txBody>
          <a:bodyPr wrap="square">
            <a:spAutoFit/>
          </a:bodyPr>
          <a:lstStyle/>
          <a:p>
            <a:pPr marL="4445" marR="466725" algn="ctr">
              <a:spcBef>
                <a:spcPts val="275"/>
              </a:spcBef>
              <a:spcAft>
                <a:spcPts val="0"/>
              </a:spcAft>
            </a:pPr>
            <a:r>
              <a:rPr lang="en-US" sz="1800" b="1" dirty="0">
                <a:effectLst/>
                <a:latin typeface="Times New Roman" panose="02020603050405020304" pitchFamily="18" charset="0"/>
                <a:ea typeface="Times New Roman" panose="02020603050405020304" pitchFamily="18" charset="0"/>
              </a:rPr>
              <a:t>Jagdish</a:t>
            </a:r>
            <a:r>
              <a:rPr lang="en-US" sz="1800" b="1" spc="-5"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Prasad</a:t>
            </a:r>
            <a:r>
              <a:rPr lang="en-US" sz="1800" b="1" spc="-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Tiwari,</a:t>
            </a:r>
            <a:r>
              <a:rPr lang="en-US" sz="1800" b="1" spc="-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Research</a:t>
            </a:r>
            <a:r>
              <a:rPr lang="en-US" sz="1800" b="1" spc="-5" dirty="0">
                <a:effectLst/>
                <a:latin typeface="Times New Roman" panose="02020603050405020304" pitchFamily="18" charset="0"/>
                <a:ea typeface="Times New Roman" panose="02020603050405020304" pitchFamily="18" charset="0"/>
              </a:rPr>
              <a:t> </a:t>
            </a:r>
            <a:r>
              <a:rPr lang="en-US" sz="1800" b="1" spc="-10" dirty="0">
                <a:effectLst/>
                <a:latin typeface="Times New Roman" panose="02020603050405020304" pitchFamily="18" charset="0"/>
                <a:ea typeface="Times New Roman" panose="02020603050405020304" pitchFamily="18" charset="0"/>
              </a:rPr>
              <a:t>Scholar</a:t>
            </a:r>
            <a:r>
              <a:rPr lang="en-US" sz="1050" b="1" spc="-10" dirty="0">
                <a:effectLst/>
                <a:latin typeface="Times New Roman" panose="02020603050405020304" pitchFamily="18" charset="0"/>
                <a:ea typeface="Times New Roman" panose="02020603050405020304" pitchFamily="18" charset="0"/>
              </a:rPr>
              <a:t>1</a:t>
            </a:r>
            <a:endParaRPr lang="en-US" sz="1600" dirty="0">
              <a:effectLst/>
              <a:latin typeface="Times New Roman" panose="02020603050405020304" pitchFamily="18" charset="0"/>
              <a:ea typeface="Times New Roman" panose="02020603050405020304" pitchFamily="18" charset="0"/>
            </a:endParaRPr>
          </a:p>
          <a:p>
            <a:pPr marL="4445" marR="466725" algn="ctr">
              <a:spcBef>
                <a:spcPts val="300"/>
              </a:spcBef>
              <a:spcAft>
                <a:spcPts val="0"/>
              </a:spcAft>
            </a:pPr>
            <a:r>
              <a:rPr lang="en-US" sz="1800" u="none" strike="noStrike" spc="-1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jagdishprasad92@yahoo.co.in</a:t>
            </a:r>
            <a:endParaRPr lang="en-US" sz="1800" dirty="0">
              <a:effectLst/>
              <a:latin typeface="Times New Roman" panose="02020603050405020304" pitchFamily="18" charset="0"/>
              <a:ea typeface="Times New Roman" panose="02020603050405020304" pitchFamily="18" charset="0"/>
            </a:endParaRPr>
          </a:p>
          <a:p>
            <a:pPr marL="0" marR="466725" algn="ctr">
              <a:spcBef>
                <a:spcPts val="300"/>
              </a:spcBef>
              <a:spcAft>
                <a:spcPts val="0"/>
              </a:spcAft>
            </a:pPr>
            <a:r>
              <a:rPr lang="en-US" sz="1800" dirty="0">
                <a:effectLst/>
                <a:latin typeface="Times New Roman" panose="02020603050405020304" pitchFamily="18" charset="0"/>
                <a:ea typeface="Times New Roman" panose="02020603050405020304" pitchFamily="18" charset="0"/>
              </a:rPr>
              <a:t>Research</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Scholar,</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Shri</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Ramswaroop</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Memorial</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University,</a:t>
            </a:r>
            <a:r>
              <a:rPr lang="en-US" sz="1800" spc="-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Lucknow</a:t>
            </a:r>
            <a:endParaRPr lang="en-US" sz="1800" dirty="0">
              <a:effectLst/>
              <a:latin typeface="Times New Roman" panose="02020603050405020304" pitchFamily="18" charset="0"/>
              <a:ea typeface="Times New Roman" panose="02020603050405020304" pitchFamily="18" charset="0"/>
            </a:endParaRPr>
          </a:p>
          <a:p>
            <a:pPr marL="0" marR="460375" algn="ctr">
              <a:spcBef>
                <a:spcPts val="275"/>
              </a:spcBef>
              <a:spcAft>
                <a:spcPts val="0"/>
              </a:spcAft>
            </a:pPr>
            <a:r>
              <a:rPr lang="en-US" sz="1800" b="1" dirty="0">
                <a:effectLst/>
                <a:latin typeface="Times New Roman" panose="02020603050405020304" pitchFamily="18" charset="0"/>
                <a:ea typeface="Times New Roman" panose="02020603050405020304" pitchFamily="18" charset="0"/>
              </a:rPr>
              <a:t>Dr.</a:t>
            </a:r>
            <a:r>
              <a:rPr lang="en-US" sz="1800" b="1" spc="-10" dirty="0">
                <a:effectLst/>
                <a:latin typeface="Times New Roman" panose="02020603050405020304" pitchFamily="18" charset="0"/>
                <a:ea typeface="Times New Roman" panose="02020603050405020304" pitchFamily="18" charset="0"/>
              </a:rPr>
              <a:t> </a:t>
            </a:r>
            <a:r>
              <a:rPr lang="en-US" sz="1800" b="1" dirty="0">
                <a:effectLst/>
                <a:latin typeface="Times New Roman" panose="02020603050405020304" pitchFamily="18" charset="0"/>
                <a:ea typeface="Times New Roman" panose="02020603050405020304" pitchFamily="18" charset="0"/>
              </a:rPr>
              <a:t>Veena</a:t>
            </a:r>
            <a:r>
              <a:rPr lang="en-US" sz="1800" b="1" spc="-5" dirty="0">
                <a:effectLst/>
                <a:latin typeface="Times New Roman" panose="02020603050405020304" pitchFamily="18" charset="0"/>
                <a:ea typeface="Times New Roman" panose="02020603050405020304" pitchFamily="18" charset="0"/>
              </a:rPr>
              <a:t> </a:t>
            </a:r>
            <a:r>
              <a:rPr lang="en-US" sz="1800" b="1" spc="-10" dirty="0">
                <a:effectLst/>
                <a:latin typeface="Times New Roman" panose="02020603050405020304" pitchFamily="18" charset="0"/>
                <a:ea typeface="Times New Roman" panose="02020603050405020304" pitchFamily="18" charset="0"/>
              </a:rPr>
              <a:t>Singh</a:t>
            </a:r>
            <a:r>
              <a:rPr lang="en-US" sz="1050" b="1" spc="-10" dirty="0">
                <a:effectLst/>
                <a:latin typeface="Times New Roman" panose="02020603050405020304" pitchFamily="18" charset="0"/>
                <a:ea typeface="Times New Roman" panose="02020603050405020304" pitchFamily="18" charset="0"/>
              </a:rPr>
              <a:t>2</a:t>
            </a:r>
            <a:endParaRPr lang="en-US" sz="1600" dirty="0">
              <a:effectLst/>
              <a:latin typeface="Times New Roman" panose="02020603050405020304" pitchFamily="18" charset="0"/>
              <a:ea typeface="Times New Roman" panose="02020603050405020304" pitchFamily="18" charset="0"/>
            </a:endParaRPr>
          </a:p>
          <a:p>
            <a:r>
              <a:rPr lang="en-US" sz="1600" dirty="0">
                <a:effectLst/>
                <a:latin typeface="Times New Roman" panose="02020603050405020304" pitchFamily="18" charset="0"/>
                <a:ea typeface="Times New Roman" panose="02020603050405020304" pitchFamily="18" charset="0"/>
              </a:rPr>
              <a:t>Associate</a:t>
            </a:r>
            <a:r>
              <a:rPr lang="en-US" sz="1600" spc="-25" dirty="0">
                <a:effectLst/>
                <a:latin typeface="Times New Roman" panose="02020603050405020304" pitchFamily="18" charset="0"/>
                <a:ea typeface="Times New Roman" panose="02020603050405020304" pitchFamily="18" charset="0"/>
              </a:rPr>
              <a:t> </a:t>
            </a:r>
            <a:r>
              <a:rPr lang="en-US" sz="1600" dirty="0">
                <a:effectLst/>
                <a:latin typeface="Times New Roman" panose="02020603050405020304" pitchFamily="18" charset="0"/>
                <a:ea typeface="Times New Roman" panose="02020603050405020304" pitchFamily="18" charset="0"/>
              </a:rPr>
              <a:t>Professor,</a:t>
            </a:r>
            <a:r>
              <a:rPr lang="en-US" sz="1600" spc="-5" dirty="0">
                <a:effectLst/>
                <a:latin typeface="Times New Roman" panose="02020603050405020304" pitchFamily="18" charset="0"/>
                <a:ea typeface="Times New Roman" panose="02020603050405020304" pitchFamily="18" charset="0"/>
              </a:rPr>
              <a:t> </a:t>
            </a:r>
            <a:r>
              <a:rPr lang="en-US" sz="1600" dirty="0">
                <a:effectLst/>
                <a:latin typeface="Times New Roman" panose="02020603050405020304" pitchFamily="18" charset="0"/>
                <a:ea typeface="Times New Roman" panose="02020603050405020304" pitchFamily="18" charset="0"/>
              </a:rPr>
              <a:t>Shri</a:t>
            </a:r>
            <a:r>
              <a:rPr lang="en-US" sz="1600" spc="-5" dirty="0">
                <a:effectLst/>
                <a:latin typeface="Times New Roman" panose="02020603050405020304" pitchFamily="18" charset="0"/>
                <a:ea typeface="Times New Roman" panose="02020603050405020304" pitchFamily="18" charset="0"/>
              </a:rPr>
              <a:t> </a:t>
            </a:r>
            <a:r>
              <a:rPr lang="en-US" sz="1600" dirty="0">
                <a:effectLst/>
                <a:latin typeface="Times New Roman" panose="02020603050405020304" pitchFamily="18" charset="0"/>
                <a:ea typeface="Times New Roman" panose="02020603050405020304" pitchFamily="18" charset="0"/>
              </a:rPr>
              <a:t>Ramswaroop</a:t>
            </a:r>
            <a:r>
              <a:rPr lang="en-US" sz="1600" spc="-10" dirty="0">
                <a:effectLst/>
                <a:latin typeface="Times New Roman" panose="02020603050405020304" pitchFamily="18" charset="0"/>
                <a:ea typeface="Times New Roman" panose="02020603050405020304" pitchFamily="18" charset="0"/>
              </a:rPr>
              <a:t> </a:t>
            </a:r>
            <a:r>
              <a:rPr lang="en-US" sz="1600" dirty="0">
                <a:effectLst/>
                <a:latin typeface="Times New Roman" panose="02020603050405020304" pitchFamily="18" charset="0"/>
                <a:ea typeface="Times New Roman" panose="02020603050405020304" pitchFamily="18" charset="0"/>
              </a:rPr>
              <a:t>Memorial</a:t>
            </a:r>
            <a:r>
              <a:rPr lang="en-US" sz="1600" spc="5" dirty="0">
                <a:effectLst/>
                <a:latin typeface="Times New Roman" panose="02020603050405020304" pitchFamily="18" charset="0"/>
                <a:ea typeface="Times New Roman" panose="02020603050405020304" pitchFamily="18" charset="0"/>
              </a:rPr>
              <a:t> </a:t>
            </a:r>
            <a:r>
              <a:rPr lang="en-US" sz="1600" dirty="0">
                <a:effectLst/>
                <a:latin typeface="Times New Roman" panose="02020603050405020304" pitchFamily="18" charset="0"/>
                <a:ea typeface="Times New Roman" panose="02020603050405020304" pitchFamily="18" charset="0"/>
              </a:rPr>
              <a:t>University,</a:t>
            </a:r>
            <a:r>
              <a:rPr lang="en-US" sz="1600" spc="-5" dirty="0">
                <a:effectLst/>
                <a:latin typeface="Times New Roman" panose="02020603050405020304" pitchFamily="18" charset="0"/>
                <a:ea typeface="Times New Roman" panose="02020603050405020304" pitchFamily="18" charset="0"/>
              </a:rPr>
              <a:t> </a:t>
            </a:r>
            <a:r>
              <a:rPr lang="en-US" sz="1600" spc="-10" dirty="0">
                <a:effectLst/>
                <a:latin typeface="Times New Roman" panose="02020603050405020304" pitchFamily="18" charset="0"/>
                <a:ea typeface="Times New Roman" panose="02020603050405020304" pitchFamily="18" charset="0"/>
              </a:rPr>
              <a:t>Lucknow</a:t>
            </a:r>
            <a:endParaRPr lang="en-US" dirty="0"/>
          </a:p>
        </p:txBody>
      </p:sp>
    </p:spTree>
    <p:extLst>
      <p:ext uri="{BB962C8B-B14F-4D97-AF65-F5344CB8AC3E}">
        <p14:creationId xmlns:p14="http://schemas.microsoft.com/office/powerpoint/2010/main" val="30144808"/>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673DF-F542-6638-9E67-BAEB6F29E32B}"/>
              </a:ext>
            </a:extLst>
          </p:cNvPr>
          <p:cNvSpPr>
            <a:spLocks noGrp="1"/>
          </p:cNvSpPr>
          <p:nvPr>
            <p:ph type="title"/>
          </p:nvPr>
        </p:nvSpPr>
        <p:spPr/>
        <p:txBody>
          <a:bodyPr>
            <a:normAutofit/>
          </a:bodyPr>
          <a:lstStyle/>
          <a:p>
            <a:pPr algn="ctr"/>
            <a:r>
              <a:rPr lang="en-US" sz="4000" b="1" spc="-10" dirty="0">
                <a:effectLst/>
                <a:latin typeface="Times New Roman" panose="02020603050405020304" pitchFamily="18" charset="0"/>
                <a:ea typeface="Times New Roman" panose="02020603050405020304" pitchFamily="18" charset="0"/>
              </a:rPr>
              <a:t>INTRODUCTION</a:t>
            </a:r>
            <a:br>
              <a:rPr lang="en-US" sz="400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916B7E4F-4BBE-472F-C723-3B1A69EF697A}"/>
              </a:ext>
            </a:extLst>
          </p:cNvPr>
          <p:cNvSpPr>
            <a:spLocks noGrp="1"/>
          </p:cNvSpPr>
          <p:nvPr>
            <p:ph idx="1"/>
          </p:nvPr>
        </p:nvSpPr>
        <p:spPr/>
        <p:txBody>
          <a:bodyPr>
            <a:normAutofit fontScale="77500" lnSpcReduction="20000"/>
          </a:bodyPr>
          <a:lstStyle/>
          <a:p>
            <a:pPr algn="just">
              <a:lnSpc>
                <a:spcPct val="170000"/>
              </a:lnSpc>
            </a:pPr>
            <a:r>
              <a:rPr lang="en-US" sz="1800" dirty="0">
                <a:effectLst/>
                <a:latin typeface="Times New Roman" panose="02020603050405020304" pitchFamily="18" charset="0"/>
                <a:ea typeface="Times New Roman" panose="02020603050405020304" pitchFamily="18" charset="0"/>
              </a:rPr>
              <a:t>For nearly a decade since the onset of economic liberalization in India, a key component - privatization – remained dormant</a:t>
            </a:r>
          </a:p>
          <a:p>
            <a:pPr marL="140335" marR="434975" algn="just">
              <a:lnSpc>
                <a:spcPct val="170000"/>
              </a:lnSpc>
              <a:spcBef>
                <a:spcPts val="595"/>
              </a:spcBef>
              <a:spcAft>
                <a:spcPts val="0"/>
              </a:spcAft>
            </a:pPr>
            <a:r>
              <a:rPr lang="en-US" sz="1800" dirty="0">
                <a:effectLst/>
                <a:latin typeface="Times New Roman" panose="02020603050405020304" pitchFamily="18" charset="0"/>
                <a:ea typeface="Times New Roman" panose="02020603050405020304" pitchFamily="18" charset="0"/>
              </a:rPr>
              <a:t>The usual explanation has been that weak governments could</a:t>
            </a:r>
            <a:r>
              <a:rPr lang="en-US" sz="1800" spc="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overcome</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many</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vested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interests,</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rent</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seeking</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bureaucrats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0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ministers</a:t>
            </a:r>
            <a:r>
              <a:rPr lang="en-US" sz="1800" spc="-10"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public sector trade unions. </a:t>
            </a:r>
          </a:p>
          <a:p>
            <a:pPr marL="140335" marR="434975" algn="just">
              <a:lnSpc>
                <a:spcPct val="170000"/>
              </a:lnSpc>
              <a:spcBef>
                <a:spcPts val="595"/>
              </a:spcBef>
              <a:spcAft>
                <a:spcPts val="0"/>
              </a:spcAft>
            </a:pPr>
            <a:r>
              <a:rPr lang="en-US" sz="1800" dirty="0">
                <a:effectLst/>
                <a:latin typeface="Times New Roman" panose="02020603050405020304" pitchFamily="18" charset="0"/>
                <a:ea typeface="Times New Roman" panose="02020603050405020304" pitchFamily="18" charset="0"/>
              </a:rPr>
              <a:t>This article contends that the protracted delay between the start of economic liberalization and privatization was not solely the result of "vested interests," but rather of institutional structures, particularly those ingrained in the court, parliament, and India's financial institutions. </a:t>
            </a:r>
          </a:p>
          <a:p>
            <a:pPr marL="140335" marR="434975" algn="just">
              <a:lnSpc>
                <a:spcPct val="170000"/>
              </a:lnSpc>
              <a:spcBef>
                <a:spcPts val="595"/>
              </a:spcBef>
              <a:spcAft>
                <a:spcPts val="0"/>
              </a:spcAft>
            </a:pPr>
            <a:r>
              <a:rPr lang="en-US" sz="1800" dirty="0">
                <a:effectLst/>
                <a:latin typeface="Times New Roman" panose="02020603050405020304" pitchFamily="18" charset="0"/>
                <a:ea typeface="Times New Roman" panose="02020603050405020304" pitchFamily="18" charset="0"/>
              </a:rPr>
              <a:t>The extent to which privatization—de jure and particularly de facto—has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been taking place in India is grossly underestimated by the privatization of state-owned firms. </a:t>
            </a:r>
          </a:p>
          <a:p>
            <a:pPr marL="140335" marR="434975" algn="just">
              <a:lnSpc>
                <a:spcPct val="170000"/>
              </a:lnSpc>
              <a:spcBef>
                <a:spcPts val="595"/>
              </a:spcBef>
              <a:spcAft>
                <a:spcPts val="0"/>
              </a:spcAft>
            </a:pPr>
            <a:r>
              <a:rPr lang="en-US" sz="1800" dirty="0">
                <a:effectLst/>
                <a:latin typeface="Times New Roman" panose="02020603050405020304" pitchFamily="18" charset="0"/>
                <a:ea typeface="Times New Roman" panose="02020603050405020304" pitchFamily="18" charset="0"/>
              </a:rPr>
              <a:t>To be clear, India was experiencing a balance of payments crisis and turned to the IMF for support when it started implementing significant economic change in 1991</a:t>
            </a:r>
            <a:endParaRPr lang="en-US" dirty="0"/>
          </a:p>
        </p:txBody>
      </p:sp>
    </p:spTree>
    <p:extLst>
      <p:ext uri="{BB962C8B-B14F-4D97-AF65-F5344CB8AC3E}">
        <p14:creationId xmlns:p14="http://schemas.microsoft.com/office/powerpoint/2010/main" val="288016684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BF4CE-9F14-DF4E-8779-453D7AE94533}"/>
              </a:ext>
            </a:extLst>
          </p:cNvPr>
          <p:cNvSpPr>
            <a:spLocks noGrp="1"/>
          </p:cNvSpPr>
          <p:nvPr>
            <p:ph type="title"/>
          </p:nvPr>
        </p:nvSpPr>
        <p:spPr>
          <a:xfrm>
            <a:off x="1162243" y="789709"/>
            <a:ext cx="8596668" cy="942109"/>
          </a:xfrm>
        </p:spPr>
        <p:txBody>
          <a:bodyPr>
            <a:normAutofit fontScale="90000"/>
          </a:bodyPr>
          <a:lstStyle/>
          <a:p>
            <a:pPr marL="140335" marR="0" algn="ctr">
              <a:spcBef>
                <a:spcPts val="5"/>
              </a:spcBef>
              <a:spcAft>
                <a:spcPts val="0"/>
              </a:spcAft>
            </a:pPr>
            <a:r>
              <a:rPr lang="en-US" sz="4000" b="1" kern="0" dirty="0">
                <a:effectLst/>
                <a:latin typeface="Times New Roman" panose="02020603050405020304" pitchFamily="18" charset="0"/>
                <a:ea typeface="Times New Roman" panose="02020603050405020304" pitchFamily="18" charset="0"/>
              </a:rPr>
              <a:t>ESCALATING</a:t>
            </a:r>
            <a:r>
              <a:rPr lang="en-US" sz="4000" b="1" kern="0" spc="-25" dirty="0">
                <a:effectLst/>
                <a:latin typeface="Times New Roman" panose="02020603050405020304" pitchFamily="18" charset="0"/>
                <a:ea typeface="Times New Roman" panose="02020603050405020304" pitchFamily="18" charset="0"/>
              </a:rPr>
              <a:t> </a:t>
            </a:r>
            <a:r>
              <a:rPr lang="en-US" sz="4000" b="1" kern="0" spc="-10" dirty="0">
                <a:effectLst/>
                <a:latin typeface="Times New Roman" panose="02020603050405020304" pitchFamily="18" charset="0"/>
                <a:ea typeface="Times New Roman" panose="02020603050405020304" pitchFamily="18" charset="0"/>
              </a:rPr>
              <a:t>COMMITMENT</a:t>
            </a:r>
            <a:br>
              <a:rPr lang="en-US" sz="4000" b="1" kern="0" dirty="0">
                <a:effectLst/>
                <a:latin typeface="Times New Roman" panose="02020603050405020304" pitchFamily="18" charset="0"/>
                <a:ea typeface="Times New Roman" panose="02020603050405020304" pitchFamily="18" charset="0"/>
              </a:rPr>
            </a:br>
            <a:br>
              <a:rPr lang="en-US" sz="4000" b="1" kern="0" dirty="0">
                <a:effectLst/>
                <a:latin typeface="Times New Roman" panose="02020603050405020304" pitchFamily="18" charset="0"/>
                <a:ea typeface="Times New Roman" panose="02020603050405020304" pitchFamily="18" charset="0"/>
              </a:rPr>
            </a:br>
            <a:r>
              <a:rPr lang="en-US" sz="4000" b="1" dirty="0">
                <a:effectLst/>
                <a:latin typeface="Times New Roman" panose="02020603050405020304" pitchFamily="18" charset="0"/>
                <a:ea typeface="Times New Roman" panose="02020603050405020304" pitchFamily="18" charset="0"/>
              </a:rPr>
              <a:t> </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F209712-3C48-91F4-2E7B-82F6D2BB5171}"/>
              </a:ext>
            </a:extLst>
          </p:cNvPr>
          <p:cNvSpPr>
            <a:spLocks noGrp="1"/>
          </p:cNvSpPr>
          <p:nvPr>
            <p:ph idx="1"/>
          </p:nvPr>
        </p:nvSpPr>
        <p:spPr>
          <a:xfrm>
            <a:off x="588818" y="2268970"/>
            <a:ext cx="8970818" cy="3674630"/>
          </a:xfrm>
        </p:spPr>
        <p:txBody>
          <a:bodyPr>
            <a:normAutofit fontScale="70000" lnSpcReduction="20000"/>
          </a:bodyPr>
          <a:lstStyle/>
          <a:p>
            <a:pPr algn="just">
              <a:lnSpc>
                <a:spcPct val="160000"/>
              </a:lnSpc>
            </a:pPr>
            <a:r>
              <a:rPr lang="en-US" sz="1800" dirty="0">
                <a:effectLst/>
                <a:latin typeface="Times New Roman" panose="02020603050405020304" pitchFamily="18" charset="0"/>
                <a:ea typeface="Times New Roman" panose="02020603050405020304" pitchFamily="18" charset="0"/>
              </a:rPr>
              <a:t>Initially, the deregulation initiative gradually expanded the role of the private sector in the economy. The state's direct production of goods and services has decreased, partially due to intentional reductions and partially as a result of the financial strain on the state</a:t>
            </a:r>
          </a:p>
          <a:p>
            <a:pPr algn="just">
              <a:lnSpc>
                <a:spcPct val="160000"/>
              </a:lnSpc>
            </a:pPr>
            <a:r>
              <a:rPr lang="en-US" sz="1800" dirty="0">
                <a:effectLst/>
                <a:latin typeface="Times New Roman" panose="02020603050405020304" pitchFamily="18" charset="0"/>
                <a:ea typeface="Times New Roman" panose="02020603050405020304" pitchFamily="18" charset="0"/>
              </a:rPr>
              <a:t>This has started with manufacturing and progressed to services, infrastructure, and now even the social sector</a:t>
            </a:r>
            <a:endParaRPr lang="en-US" sz="1800" dirty="0">
              <a:latin typeface="Times New Roman" panose="02020603050405020304" pitchFamily="18" charset="0"/>
              <a:ea typeface="Times New Roman" panose="02020603050405020304" pitchFamily="18" charset="0"/>
            </a:endParaRPr>
          </a:p>
          <a:p>
            <a:pPr algn="just">
              <a:lnSpc>
                <a:spcPct val="160000"/>
              </a:lnSpc>
            </a:pPr>
            <a:r>
              <a:rPr lang="en-US" sz="1800" dirty="0">
                <a:effectLst/>
                <a:latin typeface="Times New Roman" panose="02020603050405020304" pitchFamily="18" charset="0"/>
                <a:ea typeface="Times New Roman" panose="02020603050405020304" pitchFamily="18" charset="0"/>
              </a:rPr>
              <a:t>Saying that the public's, and especially the elite's, opinion of the private sector is as positive today as it was forty years ago, and vice versa, may not be overly dramatic. It would not have been feasible even ten years ago to consider privatization</a:t>
            </a:r>
          </a:p>
          <a:p>
            <a:pPr marL="140335" marR="440690" algn="just">
              <a:lnSpc>
                <a:spcPct val="16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Second, and perhaps most crucially, the government's privatization initiative started out as a </a:t>
            </a:r>
            <a:r>
              <a:rPr lang="en-US" sz="1800" dirty="0" err="1">
                <a:effectLst/>
                <a:latin typeface="Times New Roman" panose="02020603050405020304" pitchFamily="18" charset="0"/>
                <a:ea typeface="Times New Roman" panose="02020603050405020304" pitchFamily="18" charset="0"/>
              </a:rPr>
              <a:t>divestmen</a:t>
            </a:r>
            <a:r>
              <a:rPr lang="en-US" sz="1800" dirty="0">
                <a:effectLst/>
                <a:latin typeface="Times New Roman" panose="02020603050405020304" pitchFamily="18" charset="0"/>
                <a:ea typeface="Times New Roman" panose="02020603050405020304" pitchFamily="18" charset="0"/>
              </a:rPr>
              <a:t> program with the sole intention</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lowering</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government</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shares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by</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up</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20%</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order</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collect</a:t>
            </a:r>
            <a:r>
              <a:rPr lang="en-US" sz="1800" spc="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money</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close</a:t>
            </a:r>
            <a:r>
              <a:rPr lang="en-US" sz="1800" spc="25" dirty="0">
                <a:effectLst/>
                <a:latin typeface="Times New Roman" panose="02020603050405020304" pitchFamily="18" charset="0"/>
                <a:ea typeface="Times New Roman" panose="02020603050405020304" pitchFamily="18" charset="0"/>
              </a:rPr>
              <a:t> </a:t>
            </a:r>
            <a:r>
              <a:rPr lang="en-US" sz="1800" spc="-25" dirty="0">
                <a:effectLst/>
                <a:latin typeface="Times New Roman" panose="02020603050405020304" pitchFamily="18" charset="0"/>
                <a:ea typeface="Times New Roman" panose="02020603050405020304" pitchFamily="18" charset="0"/>
              </a:rPr>
              <a:t>the</a:t>
            </a:r>
            <a:r>
              <a:rPr lang="en-US" sz="1800" spc="-25"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budget deficit.</a:t>
            </a:r>
          </a:p>
          <a:p>
            <a:pPr marL="140335" marR="440690" algn="just">
              <a:lnSpc>
                <a:spcPct val="16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To</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 sure, the debates on which sectors were strategic were contentious, but they ended</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with progressively narrower definitions, even though the party in power changed thrice. </a:t>
            </a:r>
          </a:p>
          <a:p>
            <a:pPr marL="140335" marR="440690" algn="just">
              <a:lnSpc>
                <a:spcPct val="160000"/>
              </a:lnSpc>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291246114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5C4C6-D864-A22A-8BA1-1C01CF3E887A}"/>
              </a:ext>
            </a:extLst>
          </p:cNvPr>
          <p:cNvSpPr>
            <a:spLocks noGrp="1"/>
          </p:cNvSpPr>
          <p:nvPr>
            <p:ph type="title"/>
          </p:nvPr>
        </p:nvSpPr>
        <p:spPr/>
        <p:txBody>
          <a:bodyPr>
            <a:noAutofit/>
          </a:bodyPr>
          <a:lstStyle/>
          <a:p>
            <a:pPr marL="140335" marR="0" algn="ctr">
              <a:spcBef>
                <a:spcPts val="0"/>
              </a:spcBef>
              <a:spcAft>
                <a:spcPts val="0"/>
              </a:spcAft>
            </a:pPr>
            <a:r>
              <a:rPr lang="en-US" sz="4000" b="1" kern="0" dirty="0">
                <a:effectLst/>
                <a:latin typeface="Times New Roman" panose="02020603050405020304" pitchFamily="18" charset="0"/>
                <a:ea typeface="Times New Roman" panose="02020603050405020304" pitchFamily="18" charset="0"/>
              </a:rPr>
              <a:t>IMPLICATIONS</a:t>
            </a:r>
            <a:r>
              <a:rPr lang="en-US" sz="4000" b="1" kern="0" spc="-40"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OF</a:t>
            </a:r>
            <a:r>
              <a:rPr lang="en-US" sz="4000" b="1" kern="0" spc="-50" dirty="0">
                <a:effectLst/>
                <a:latin typeface="Times New Roman" panose="02020603050405020304" pitchFamily="18" charset="0"/>
                <a:ea typeface="Times New Roman" panose="02020603050405020304" pitchFamily="18" charset="0"/>
              </a:rPr>
              <a:t> </a:t>
            </a:r>
            <a:r>
              <a:rPr lang="en-US" sz="4000" b="1" kern="0" spc="-10" dirty="0">
                <a:effectLst/>
                <a:latin typeface="Times New Roman" panose="02020603050405020304" pitchFamily="18" charset="0"/>
                <a:ea typeface="Times New Roman" panose="02020603050405020304" pitchFamily="18" charset="0"/>
              </a:rPr>
              <a:t>GRADUALISM</a:t>
            </a:r>
            <a:br>
              <a:rPr lang="en-US" sz="4000" b="1" kern="0" dirty="0">
                <a:effectLst/>
                <a:latin typeface="Times New Roman" panose="02020603050405020304" pitchFamily="18" charset="0"/>
                <a:ea typeface="Times New Roman" panose="02020603050405020304" pitchFamily="18" charset="0"/>
              </a:rPr>
            </a:br>
            <a:br>
              <a:rPr lang="en-US" sz="4000" b="1" kern="0" dirty="0">
                <a:effectLst/>
                <a:latin typeface="Times New Roman" panose="02020603050405020304" pitchFamily="18" charset="0"/>
                <a:ea typeface="Times New Roman" panose="02020603050405020304" pitchFamily="18" charset="0"/>
              </a:rPr>
            </a:br>
            <a:r>
              <a:rPr lang="en-US" sz="4000" b="1" dirty="0">
                <a:effectLst/>
                <a:latin typeface="Times New Roman" panose="02020603050405020304" pitchFamily="18" charset="0"/>
                <a:ea typeface="Times New Roman" panose="02020603050405020304" pitchFamily="18" charset="0"/>
              </a:rPr>
              <a:t> </a:t>
            </a:r>
            <a:br>
              <a:rPr lang="en-US" sz="400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F40430D5-A5A3-E938-7DFD-1D237781AB3D}"/>
              </a:ext>
            </a:extLst>
          </p:cNvPr>
          <p:cNvSpPr>
            <a:spLocks noGrp="1"/>
          </p:cNvSpPr>
          <p:nvPr>
            <p:ph idx="1"/>
          </p:nvPr>
        </p:nvSpPr>
        <p:spPr>
          <a:xfrm>
            <a:off x="838200" y="1825625"/>
            <a:ext cx="5756564" cy="4351338"/>
          </a:xfrm>
        </p:spPr>
        <p:txBody>
          <a:bodyPr>
            <a:normAutofit fontScale="70000" lnSpcReduction="2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Therefore, it is evident that India's methodical approach to privatization did, in fact, result in a stronger commitment to it. First, we will look at the ramifications of the gradual approach, and</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then we will address the subject of how gradual privatization might be hastened</a:t>
            </a:r>
          </a:p>
          <a:p>
            <a:pPr algn="just">
              <a:lnSpc>
                <a:spcPct val="150000"/>
              </a:lnSpc>
            </a:pPr>
            <a:r>
              <a:rPr lang="en-US" sz="1800" dirty="0">
                <a:effectLst/>
                <a:latin typeface="Times New Roman" panose="02020603050405020304" pitchFamily="18" charset="0"/>
                <a:ea typeface="Times New Roman" panose="02020603050405020304" pitchFamily="18" charset="0"/>
              </a:rPr>
              <a:t>Slow privatization has the drawback of giving program opponents more time to plan their opposition, which can cause the program to move more slowly</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This was the case in 1992 when the first block of shares in SOEs was sold to government-owned mutual funds and was involved in a major financial scandal known as the "Harshad Mehta scam," and again in the mid-1990s following the disastrous auction of telephone licenses</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It is crucial to note, though, that merely hitting goals is not that significant, as this could be </a:t>
            </a:r>
            <a:r>
              <a:rPr lang="en-US" sz="1800" dirty="0" err="1">
                <a:effectLst/>
                <a:latin typeface="Times New Roman" panose="02020603050405020304" pitchFamily="18" charset="0"/>
                <a:ea typeface="Times New Roman" panose="02020603050405020304" pitchFamily="18" charset="0"/>
              </a:rPr>
              <a:t>accomplishe</a:t>
            </a:r>
            <a:r>
              <a:rPr lang="en-US" sz="1800" dirty="0">
                <a:effectLst/>
                <a:latin typeface="Times New Roman" panose="02020603050405020304" pitchFamily="18" charset="0"/>
                <a:ea typeface="Times New Roman" panose="02020603050405020304" pitchFamily="18" charset="0"/>
              </a:rPr>
              <a:t> through distress sales and subpar hiring practices, both of which have detrimental long-term effects.</a:t>
            </a:r>
            <a:r>
              <a:rPr lang="en-US" sz="1800" spc="1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below</a:t>
            </a:r>
            <a:r>
              <a:rPr lang="en-US" sz="1800" spc="1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table</a:t>
            </a:r>
            <a:r>
              <a:rPr lang="en-US" sz="1800" spc="1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disinvestment</a:t>
            </a:r>
            <a:r>
              <a:rPr lang="en-US" sz="1800" spc="1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target</a:t>
            </a:r>
            <a:r>
              <a:rPr lang="en-US" sz="1800" spc="1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vs</a:t>
            </a:r>
            <a:r>
              <a:rPr lang="en-US" sz="1800" spc="1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receipts</a:t>
            </a:r>
            <a:r>
              <a:rPr lang="en-US" sz="1800" spc="1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given</a:t>
            </a:r>
            <a:r>
              <a:rPr lang="en-US" sz="1800" spc="1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for</a:t>
            </a:r>
            <a:r>
              <a:rPr lang="en-US" sz="1800" spc="1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following</a:t>
            </a:r>
            <a:r>
              <a:rPr lang="en-US" sz="1800" spc="170" dirty="0">
                <a:effectLst/>
                <a:latin typeface="Times New Roman" panose="02020603050405020304" pitchFamily="18" charset="0"/>
                <a:ea typeface="Times New Roman" panose="02020603050405020304" pitchFamily="18" charset="0"/>
              </a:rPr>
              <a:t> </a:t>
            </a:r>
            <a:r>
              <a:rPr lang="en-US" sz="1800" spc="-25" dirty="0">
                <a:effectLst/>
                <a:latin typeface="Times New Roman" panose="02020603050405020304" pitchFamily="18" charset="0"/>
                <a:ea typeface="Times New Roman" panose="02020603050405020304" pitchFamily="18" charset="0"/>
              </a:rPr>
              <a:t>ten </a:t>
            </a:r>
            <a:r>
              <a:rPr lang="en-US" sz="1800" spc="-10" dirty="0">
                <a:effectLst/>
                <a:latin typeface="Times New Roman" panose="02020603050405020304" pitchFamily="18" charset="0"/>
                <a:ea typeface="Times New Roman" panose="02020603050405020304" pitchFamily="18" charset="0"/>
              </a:rPr>
              <a:t>years.</a:t>
            </a:r>
            <a:endParaRPr lang="en-US" sz="1800" dirty="0">
              <a:effectLst/>
              <a:latin typeface="Times New Roman" panose="02020603050405020304" pitchFamily="18" charset="0"/>
              <a:ea typeface="Times New Roman" panose="02020603050405020304" pitchFamily="18" charset="0"/>
            </a:endParaRPr>
          </a:p>
          <a:p>
            <a:endParaRPr lang="en-US" dirty="0"/>
          </a:p>
        </p:txBody>
      </p:sp>
      <p:pic>
        <p:nvPicPr>
          <p:cNvPr id="5" name="Image 2">
            <a:extLst>
              <a:ext uri="{FF2B5EF4-FFF2-40B4-BE49-F238E27FC236}">
                <a16:creationId xmlns:a16="http://schemas.microsoft.com/office/drawing/2014/main" id="{F0E5EEE1-3812-406C-4F96-E91751CCC3B6}"/>
              </a:ext>
            </a:extLst>
          </p:cNvPr>
          <p:cNvPicPr>
            <a:picLocks/>
          </p:cNvPicPr>
          <p:nvPr/>
        </p:nvPicPr>
        <p:blipFill>
          <a:blip r:embed="rId2" cstate="print"/>
          <a:stretch>
            <a:fillRect/>
          </a:stretch>
        </p:blipFill>
        <p:spPr>
          <a:xfrm>
            <a:off x="6747163" y="2541517"/>
            <a:ext cx="4959927" cy="2773074"/>
          </a:xfrm>
          <a:prstGeom prst="rect">
            <a:avLst/>
          </a:prstGeom>
        </p:spPr>
      </p:pic>
    </p:spTree>
    <p:extLst>
      <p:ext uri="{BB962C8B-B14F-4D97-AF65-F5344CB8AC3E}">
        <p14:creationId xmlns:p14="http://schemas.microsoft.com/office/powerpoint/2010/main" val="362113149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E8704-DC95-B2EA-D5EA-4382EDFF9075}"/>
              </a:ext>
            </a:extLst>
          </p:cNvPr>
          <p:cNvSpPr>
            <a:spLocks noGrp="1"/>
          </p:cNvSpPr>
          <p:nvPr>
            <p:ph type="title"/>
          </p:nvPr>
        </p:nvSpPr>
        <p:spPr>
          <a:xfrm>
            <a:off x="677334" y="609600"/>
            <a:ext cx="8596668" cy="775855"/>
          </a:xfrm>
        </p:spPr>
        <p:txBody>
          <a:bodyPr>
            <a:noAutofit/>
          </a:bodyPr>
          <a:lstStyle/>
          <a:p>
            <a:pPr marL="140335" marR="0" algn="ctr">
              <a:spcBef>
                <a:spcPts val="0"/>
              </a:spcBef>
              <a:spcAft>
                <a:spcPts val="0"/>
              </a:spcAft>
            </a:pPr>
            <a:r>
              <a:rPr lang="en-US" sz="4000" b="1" spc="-10" dirty="0">
                <a:effectLst/>
                <a:latin typeface="Times New Roman" panose="02020603050405020304" pitchFamily="18" charset="0"/>
                <a:ea typeface="Times New Roman" panose="02020603050405020304" pitchFamily="18" charset="0"/>
              </a:rPr>
              <a:t>ADVANTAGES</a:t>
            </a:r>
            <a:br>
              <a:rPr lang="en-US" sz="4000" dirty="0">
                <a:effectLst/>
                <a:latin typeface="Times New Roman" panose="02020603050405020304" pitchFamily="18" charset="0"/>
                <a:ea typeface="Times New Roman" panose="02020603050405020304" pitchFamily="18" charset="0"/>
              </a:rPr>
            </a:br>
            <a:r>
              <a:rPr lang="en-US" sz="4000" b="1" dirty="0">
                <a:effectLst/>
                <a:latin typeface="Times New Roman" panose="02020603050405020304" pitchFamily="18" charset="0"/>
                <a:ea typeface="Times New Roman" panose="02020603050405020304" pitchFamily="18" charset="0"/>
              </a:rPr>
              <a:t> </a:t>
            </a:r>
            <a:br>
              <a:rPr lang="en-US" sz="400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AE6F4001-84FA-C205-11EC-DC550AA3A217}"/>
              </a:ext>
            </a:extLst>
          </p:cNvPr>
          <p:cNvSpPr>
            <a:spLocks noGrp="1"/>
          </p:cNvSpPr>
          <p:nvPr>
            <p:ph idx="1"/>
          </p:nvPr>
        </p:nvSpPr>
        <p:spPr>
          <a:xfrm>
            <a:off x="838200" y="1825625"/>
            <a:ext cx="8181109" cy="4076411"/>
          </a:xfrm>
        </p:spPr>
        <p:txBody>
          <a:bodyPr>
            <a:normAutofit fontScale="77500" lnSpcReduction="2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Gradualism has its advantages. It increases the likelihood that other efficiency- enhancing reforms, such as competition and deregulation, will be implemented before or alongside ownership</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changes</a:t>
            </a:r>
          </a:p>
          <a:p>
            <a:pPr algn="just">
              <a:lnSpc>
                <a:spcPct val="150000"/>
              </a:lnSpc>
            </a:pPr>
            <a:r>
              <a:rPr lang="en-US" sz="1800" dirty="0">
                <a:effectLst/>
                <a:latin typeface="Times New Roman" panose="02020603050405020304" pitchFamily="18" charset="0"/>
                <a:ea typeface="Times New Roman" panose="02020603050405020304" pitchFamily="18" charset="0"/>
              </a:rPr>
              <a:t>To be sure, none of these advantages of gradualism are automatic, in the sense that merely delaying privatization does not guarantee their realization.</a:t>
            </a:r>
          </a:p>
          <a:p>
            <a:pPr algn="just">
              <a:lnSpc>
                <a:spcPct val="150000"/>
              </a:lnSpc>
            </a:pPr>
            <a:r>
              <a:rPr lang="en-US" sz="1800" dirty="0">
                <a:effectLst/>
                <a:latin typeface="Times New Roman" panose="02020603050405020304" pitchFamily="18" charset="0"/>
                <a:ea typeface="Times New Roman" panose="02020603050405020304" pitchFamily="18" charset="0"/>
              </a:rPr>
              <a:t>The first structural factor was the government’s high budget deficit, running through the decade at 5-7 percent of GDP, which put constant pressure to raise additional resources. </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The other structural </a:t>
            </a:r>
            <a:r>
              <a:rPr lang="en-US" sz="1800" dirty="0" err="1">
                <a:effectLst/>
                <a:latin typeface="Times New Roman" panose="02020603050405020304" pitchFamily="18" charset="0"/>
                <a:ea typeface="Times New Roman" panose="02020603050405020304" pitchFamily="18" charset="0"/>
              </a:rPr>
              <a:t>factorpromoting</a:t>
            </a:r>
            <a:r>
              <a:rPr lang="en-US" sz="1800" dirty="0">
                <a:effectLst/>
                <a:latin typeface="Times New Roman" panose="02020603050405020304" pitchFamily="18" charset="0"/>
                <a:ea typeface="Times New Roman" panose="02020603050405020304" pitchFamily="18" charset="0"/>
              </a:rPr>
              <a:t> privatization was globalization. India had committed to opening up the economy, especially after the Uruguay Round, and steps had to be taken to modernize SOEs and promote private investment in</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 economy. </a:t>
            </a:r>
          </a:p>
          <a:p>
            <a:pPr algn="just">
              <a:lnSpc>
                <a:spcPct val="150000"/>
              </a:lnSpc>
            </a:pPr>
            <a:r>
              <a:rPr lang="en-US" sz="1800" dirty="0">
                <a:effectLst/>
                <a:latin typeface="Times New Roman" panose="02020603050405020304" pitchFamily="18" charset="0"/>
                <a:ea typeface="Times New Roman" panose="02020603050405020304" pitchFamily="18" charset="0"/>
              </a:rPr>
              <a:t>The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 important advantage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gradual privatization was that it afforded time </a:t>
            </a:r>
            <a:r>
              <a:rPr lang="en-US" sz="1800" dirty="0" err="1">
                <a:effectLst/>
                <a:latin typeface="Times New Roman" panose="02020603050405020304" pitchFamily="18" charset="0"/>
                <a:ea typeface="Times New Roman" panose="02020603050405020304" pitchFamily="18" charset="0"/>
              </a:rPr>
              <a:t>toimplement</a:t>
            </a:r>
            <a:r>
              <a:rPr lang="en-US" sz="1800" dirty="0">
                <a:effectLst/>
                <a:latin typeface="Times New Roman" panose="02020603050405020304" pitchFamily="18" charset="0"/>
                <a:ea typeface="Times New Roman" panose="02020603050405020304" pitchFamily="18" charset="0"/>
              </a:rPr>
              <a:t> policy reforms that complemented privatization—reforms that countries privatizing in a rush generally did not implement or implemented</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poorly</a:t>
            </a:r>
            <a:endParaRPr lang="en-US" sz="18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3325082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5E430-ADF9-83C7-7DF0-A4599A2A9BA9}"/>
              </a:ext>
            </a:extLst>
          </p:cNvPr>
          <p:cNvSpPr>
            <a:spLocks noGrp="1"/>
          </p:cNvSpPr>
          <p:nvPr>
            <p:ph type="title"/>
          </p:nvPr>
        </p:nvSpPr>
        <p:spPr/>
        <p:txBody>
          <a:bodyPr>
            <a:normAutofit/>
          </a:bodyPr>
          <a:lstStyle/>
          <a:p>
            <a:pPr algn="ctr"/>
            <a:r>
              <a:rPr lang="en-US" sz="4000" b="1" kern="0" dirty="0">
                <a:effectLst/>
                <a:latin typeface="Times New Roman" panose="02020603050405020304" pitchFamily="18" charset="0"/>
                <a:ea typeface="Times New Roman" panose="02020603050405020304" pitchFamily="18" charset="0"/>
              </a:rPr>
              <a:t>ACTORS</a:t>
            </a:r>
            <a:r>
              <a:rPr lang="en-US" sz="4000" b="1" kern="0" spc="-5"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AND</a:t>
            </a:r>
            <a:r>
              <a:rPr lang="en-US" sz="4000" b="1" kern="0" spc="-10" dirty="0">
                <a:effectLst/>
                <a:latin typeface="Times New Roman" panose="02020603050405020304" pitchFamily="18" charset="0"/>
                <a:ea typeface="Times New Roman" panose="02020603050405020304" pitchFamily="18" charset="0"/>
              </a:rPr>
              <a:t> INTERESTS</a:t>
            </a:r>
            <a:br>
              <a:rPr lang="en-US" sz="4000" b="1" kern="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432721E1-9191-FDA9-4C58-6B632F911941}"/>
              </a:ext>
            </a:extLst>
          </p:cNvPr>
          <p:cNvSpPr>
            <a:spLocks noGrp="1"/>
          </p:cNvSpPr>
          <p:nvPr>
            <p:ph idx="1"/>
          </p:nvPr>
        </p:nvSpPr>
        <p:spPr>
          <a:xfrm>
            <a:off x="677334" y="1786516"/>
            <a:ext cx="8596668" cy="3880773"/>
          </a:xfrm>
        </p:spPr>
        <p:txBody>
          <a:bodyPr>
            <a:normAutofit fontScale="85000" lnSpcReduction="2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Most analysis of the political economy of privatization puts the onus on the nexus of self- interested rent-seeking politicians, bureaucrats and labor unions. The politician- bureaucrat nexus has long been viewed as a critical actor that seeks to block reforms that undermine its rent-seeking capacity. </a:t>
            </a:r>
          </a:p>
          <a:p>
            <a:pPr algn="just">
              <a:lnSpc>
                <a:spcPct val="150000"/>
              </a:lnSpc>
            </a:pPr>
            <a:r>
              <a:rPr lang="en-US" sz="1800" dirty="0">
                <a:effectLst/>
                <a:latin typeface="Times New Roman" panose="02020603050405020304" pitchFamily="18" charset="0"/>
                <a:ea typeface="Times New Roman" panose="02020603050405020304" pitchFamily="18" charset="0"/>
              </a:rPr>
              <a:t>There is little doubt ministers, who would stand to lose the many benefits of departmental enterprises, have repeatedly tried to scuttle disinvestment of PSUs under their administrative charge and this has also been the case with the current</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government. </a:t>
            </a:r>
            <a:endParaRPr lang="en-US" sz="1800" dirty="0">
              <a:latin typeface="Times New Roman" panose="02020603050405020304" pitchFamily="18" charset="0"/>
              <a:ea typeface="Times New Roman" panose="02020603050405020304" pitchFamily="18" charset="0"/>
            </a:endParaRPr>
          </a:p>
          <a:p>
            <a:pPr algn="just">
              <a:lnSpc>
                <a:spcPct val="150000"/>
              </a:lnSpc>
            </a:pPr>
            <a:r>
              <a:rPr lang="en-US" sz="1800" dirty="0">
                <a:effectLst/>
                <a:latin typeface="Times New Roman" panose="02020603050405020304" pitchFamily="18" charset="0"/>
                <a:ea typeface="Times New Roman" panose="02020603050405020304" pitchFamily="18" charset="0"/>
              </a:rPr>
              <a:t>This despite the fact that the same ministry supervised both ONGC and IPCL and 14 months earlier the cabinet secretary had met the</a:t>
            </a:r>
            <a:r>
              <a:rPr lang="en-US" sz="1800" spc="-7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petroleum secretary and they had decided that ONGC would abide by the contract</a:t>
            </a:r>
          </a:p>
          <a:p>
            <a:pPr algn="just">
              <a:lnSpc>
                <a:spcPct val="150000"/>
              </a:lnSpc>
            </a:pPr>
            <a:r>
              <a:rPr lang="en-US" sz="1800" dirty="0">
                <a:effectLst/>
                <a:latin typeface="Times New Roman" panose="02020603050405020304" pitchFamily="18" charset="0"/>
                <a:ea typeface="Times New Roman" panose="02020603050405020304" pitchFamily="18" charset="0"/>
              </a:rPr>
              <a:t>He raised objections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claiming that Maruti would seek recourse to component imports at the expense of domestic automobile component manufacturers. </a:t>
            </a:r>
            <a:endParaRPr lang="en-US" sz="1800" dirty="0">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125866590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785D1-9880-F597-2D8B-AF1E41A01407}"/>
              </a:ext>
            </a:extLst>
          </p:cNvPr>
          <p:cNvSpPr>
            <a:spLocks noGrp="1"/>
          </p:cNvSpPr>
          <p:nvPr>
            <p:ph type="title"/>
          </p:nvPr>
        </p:nvSpPr>
        <p:spPr>
          <a:xfrm>
            <a:off x="677334" y="609600"/>
            <a:ext cx="8596668" cy="748145"/>
          </a:xfrm>
        </p:spPr>
        <p:txBody>
          <a:bodyPr>
            <a:normAutofit fontScale="90000"/>
          </a:bodyPr>
          <a:lstStyle/>
          <a:p>
            <a:pPr marL="140335" marR="0" algn="ctr">
              <a:spcBef>
                <a:spcPts val="5"/>
              </a:spcBef>
              <a:spcAft>
                <a:spcPts val="0"/>
              </a:spcAft>
            </a:pPr>
            <a:r>
              <a:rPr lang="en-US" sz="4000" b="1" kern="0" dirty="0">
                <a:effectLst/>
                <a:latin typeface="Times New Roman" panose="02020603050405020304" pitchFamily="18" charset="0"/>
                <a:ea typeface="Times New Roman" panose="02020603050405020304" pitchFamily="18" charset="0"/>
              </a:rPr>
              <a:t>INSTITUTIONAL</a:t>
            </a:r>
            <a:r>
              <a:rPr lang="en-US" sz="4000" b="1" kern="0" spc="-45" dirty="0">
                <a:effectLst/>
                <a:latin typeface="Times New Roman" panose="02020603050405020304" pitchFamily="18" charset="0"/>
                <a:ea typeface="Times New Roman" panose="02020603050405020304" pitchFamily="18" charset="0"/>
              </a:rPr>
              <a:t> </a:t>
            </a:r>
            <a:r>
              <a:rPr lang="en-US" sz="4000" b="1" kern="0" spc="-10" dirty="0">
                <a:effectLst/>
                <a:latin typeface="Times New Roman" panose="02020603050405020304" pitchFamily="18" charset="0"/>
                <a:ea typeface="Times New Roman" panose="02020603050405020304" pitchFamily="18" charset="0"/>
              </a:rPr>
              <a:t>CONSTRAINTS</a:t>
            </a:r>
            <a:br>
              <a:rPr lang="en-US" sz="4000" b="1" kern="0" dirty="0">
                <a:effectLst/>
                <a:latin typeface="Times New Roman" panose="02020603050405020304" pitchFamily="18" charset="0"/>
                <a:ea typeface="Times New Roman" panose="02020603050405020304" pitchFamily="18" charset="0"/>
              </a:rPr>
            </a:br>
            <a:br>
              <a:rPr lang="en-US" sz="4000" b="1" kern="0" dirty="0">
                <a:effectLst/>
                <a:latin typeface="Times New Roman" panose="02020603050405020304" pitchFamily="18" charset="0"/>
                <a:ea typeface="Times New Roman" panose="02020603050405020304" pitchFamily="18" charset="0"/>
              </a:rPr>
            </a:br>
            <a:br>
              <a:rPr lang="en-US" sz="4000" b="1" kern="0" dirty="0">
                <a:effectLst/>
                <a:latin typeface="Times New Roman" panose="02020603050405020304" pitchFamily="18" charset="0"/>
                <a:ea typeface="Times New Roman" panose="02020603050405020304" pitchFamily="18" charset="0"/>
              </a:rPr>
            </a:br>
            <a:r>
              <a:rPr lang="en-US" sz="4000" b="1" dirty="0">
                <a:effectLst/>
                <a:latin typeface="Times New Roman" panose="02020603050405020304" pitchFamily="18" charset="0"/>
                <a:ea typeface="Times New Roman" panose="02020603050405020304" pitchFamily="18" charset="0"/>
              </a:rPr>
              <a:t> </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596B546-8BE1-A541-475B-B86364B43275}"/>
              </a:ext>
            </a:extLst>
          </p:cNvPr>
          <p:cNvSpPr>
            <a:spLocks noGrp="1"/>
          </p:cNvSpPr>
          <p:nvPr>
            <p:ph idx="1"/>
          </p:nvPr>
        </p:nvSpPr>
        <p:spPr/>
        <p:txBody>
          <a:bodyPr>
            <a:normAutofit fontScale="77500" lnSpcReduction="20000"/>
          </a:bodyPr>
          <a:lstStyle/>
          <a:p>
            <a:pPr algn="just">
              <a:lnSpc>
                <a:spcPct val="160000"/>
              </a:lnSpc>
            </a:pPr>
            <a:r>
              <a:rPr lang="en-US" sz="1800" dirty="0">
                <a:effectLst/>
                <a:latin typeface="Times New Roman" panose="02020603050405020304" pitchFamily="18" charset="0"/>
                <a:ea typeface="Times New Roman" panose="02020603050405020304" pitchFamily="18" charset="0"/>
              </a:rPr>
              <a:t>Political compulsions, fiscal and market realities are necessary but not sufficient conditions for economic policy change to occur</a:t>
            </a:r>
          </a:p>
          <a:p>
            <a:pPr marL="140335" marR="436245" algn="just">
              <a:lnSpc>
                <a:spcPct val="16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While the gradualism that underlay India’s economic reforms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also</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characterized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privatization,</a:t>
            </a:r>
            <a:r>
              <a:rPr lang="en-US" sz="1800" spc="15" dirty="0">
                <a:effectLst/>
                <a:latin typeface="Times New Roman" panose="02020603050405020304" pitchFamily="18" charset="0"/>
                <a:ea typeface="Times New Roman" panose="02020603050405020304" pitchFamily="18" charset="0"/>
              </a:rPr>
              <a:t> </a:t>
            </a:r>
            <a:r>
              <a:rPr lang="en-US" sz="1800" spc="15"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combination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leadership</a:t>
            </a:r>
            <a:r>
              <a:rPr lang="en-US" sz="1800" spc="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institutional</a:t>
            </a:r>
            <a:r>
              <a:rPr lang="en-US" sz="1800" spc="20"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factors</a:t>
            </a:r>
            <a:r>
              <a:rPr lang="en-US" sz="1800" spc="-10"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accelerated the process. In Arun Shourie the government had a privatization minister who was not just unabashed about the case for privatization, but a strong champion</a:t>
            </a:r>
          </a:p>
          <a:p>
            <a:pPr marL="140335" marR="436245" algn="just">
              <a:lnSpc>
                <a:spcPct val="16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From the selection of advisors to the final selection of the strategic partner, open competitive bidding has been the norm. Once transactions are completed, all files are handed over to the Comptroller and Auditor General’s office.</a:t>
            </a:r>
            <a:endParaRPr lang="en-US" sz="1800" dirty="0">
              <a:latin typeface="Times New Roman" panose="02020603050405020304" pitchFamily="18" charset="0"/>
              <a:ea typeface="Times New Roman" panose="02020603050405020304" pitchFamily="18" charset="0"/>
            </a:endParaRPr>
          </a:p>
          <a:p>
            <a:pPr marL="140335" marR="436245" algn="just">
              <a:lnSpc>
                <a:spcPct val="16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The challenge was both legal and political in that a state government was </a:t>
            </a:r>
            <a:r>
              <a:rPr lang="en-US" sz="1800" dirty="0" err="1">
                <a:effectLst/>
                <a:latin typeface="Times New Roman" panose="02020603050405020304" pitchFamily="18" charset="0"/>
                <a:ea typeface="Times New Roman" panose="02020603050405020304" pitchFamily="18" charset="0"/>
              </a:rPr>
              <a:t>frontallytaking</a:t>
            </a:r>
            <a:r>
              <a:rPr lang="en-US" sz="1800" dirty="0">
                <a:effectLst/>
                <a:latin typeface="Times New Roman" panose="02020603050405020304" pitchFamily="18" charset="0"/>
                <a:ea typeface="Times New Roman" panose="02020603050405020304" pitchFamily="18" charset="0"/>
              </a:rPr>
              <a:t> on 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federal</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government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matters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that</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concerned central</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PSUs.</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Ironically, the challenge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was the best thing the opponents of privatization could have done for accelerating the program</a:t>
            </a:r>
            <a:endParaRPr lang="en-US" dirty="0"/>
          </a:p>
        </p:txBody>
      </p:sp>
    </p:spTree>
    <p:extLst>
      <p:ext uri="{BB962C8B-B14F-4D97-AF65-F5344CB8AC3E}">
        <p14:creationId xmlns:p14="http://schemas.microsoft.com/office/powerpoint/2010/main" val="4016189389"/>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25837-59C3-1ADF-794E-6FCF81AFCE92}"/>
              </a:ext>
            </a:extLst>
          </p:cNvPr>
          <p:cNvSpPr>
            <a:spLocks noGrp="1"/>
          </p:cNvSpPr>
          <p:nvPr>
            <p:ph type="title"/>
          </p:nvPr>
        </p:nvSpPr>
        <p:spPr/>
        <p:txBody>
          <a:bodyPr>
            <a:noAutofit/>
          </a:bodyPr>
          <a:lstStyle/>
          <a:p>
            <a:pPr algn="ctr"/>
            <a:r>
              <a:rPr lang="en-US" sz="4000" b="1" kern="0" dirty="0">
                <a:effectLst/>
                <a:latin typeface="Times New Roman" panose="02020603050405020304" pitchFamily="18" charset="0"/>
                <a:ea typeface="Times New Roman" panose="02020603050405020304" pitchFamily="18" charset="0"/>
              </a:rPr>
              <a:t>THE</a:t>
            </a:r>
            <a:r>
              <a:rPr lang="en-US" sz="4000" b="1" kern="0" spc="-10"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“PRIVATIZATION”</a:t>
            </a:r>
            <a:r>
              <a:rPr lang="en-US" sz="4000" b="1" kern="0" spc="-5"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OF</a:t>
            </a:r>
            <a:r>
              <a:rPr lang="en-US" sz="4000" b="1" kern="0" spc="-25"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THE</a:t>
            </a:r>
            <a:r>
              <a:rPr lang="en-US" sz="4000" b="1" kern="0" spc="-5"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INDIAN</a:t>
            </a:r>
            <a:r>
              <a:rPr lang="en-US" sz="4000" b="1" kern="0" spc="-30"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STATE</a:t>
            </a:r>
            <a:r>
              <a:rPr lang="en-US" sz="4000" b="1" kern="0" spc="-5" dirty="0">
                <a:effectLst/>
                <a:latin typeface="Times New Roman" panose="02020603050405020304" pitchFamily="18" charset="0"/>
                <a:ea typeface="Times New Roman" panose="02020603050405020304" pitchFamily="18" charset="0"/>
              </a:rPr>
              <a:t> </a:t>
            </a:r>
            <a:r>
              <a:rPr lang="en-US" sz="4000" b="1" kern="0" spc="-50" dirty="0">
                <a:effectLst/>
                <a:latin typeface="Times New Roman" panose="02020603050405020304" pitchFamily="18" charset="0"/>
                <a:ea typeface="Times New Roman" panose="02020603050405020304" pitchFamily="18" charset="0"/>
              </a:rPr>
              <a:t>?</a:t>
            </a:r>
            <a:br>
              <a:rPr lang="en-US" sz="4000" b="1" kern="0" dirty="0">
                <a:effectLst/>
                <a:latin typeface="Times New Roman" panose="02020603050405020304" pitchFamily="18" charset="0"/>
                <a:ea typeface="Times New Roman" panose="02020603050405020304" pitchFamily="18" charset="0"/>
              </a:rPr>
            </a:br>
            <a:br>
              <a:rPr lang="en-US" sz="4000" b="1" kern="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BDBE2D31-921D-ACEF-CD10-2143FDC417FB}"/>
              </a:ext>
            </a:extLst>
          </p:cNvPr>
          <p:cNvSpPr>
            <a:spLocks noGrp="1"/>
          </p:cNvSpPr>
          <p:nvPr>
            <p:ph idx="1"/>
          </p:nvPr>
        </p:nvSpPr>
        <p:spPr/>
        <p:txBody>
          <a:bodyPr>
            <a:normAutofit fontScale="85000" lnSpcReduction="10000"/>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Even while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 has only partially occurred thus far, it is increasing. But in a looser sense, the Indian context has seen a significant increase in the power of privatization</a:t>
            </a:r>
          </a:p>
          <a:p>
            <a:pPr marL="140335" marR="43688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There</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has</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been</a:t>
            </a:r>
            <a:r>
              <a:rPr lang="en-US" sz="1800" spc="20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a:t>
            </a:r>
            <a:r>
              <a:rPr lang="en-US" sz="1800" spc="2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increase</a:t>
            </a:r>
            <a:r>
              <a:rPr lang="en-US" sz="1800" spc="2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2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outsourcing</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20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government</a:t>
            </a:r>
            <a:r>
              <a:rPr lang="en-US" sz="1800" spc="2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labor</a:t>
            </a:r>
            <a:r>
              <a:rPr lang="en-US" sz="1800" spc="215" dirty="0">
                <a:effectLst/>
                <a:latin typeface="Times New Roman" panose="02020603050405020304" pitchFamily="18" charset="0"/>
                <a:ea typeface="Times New Roman" panose="02020603050405020304" pitchFamily="18" charset="0"/>
              </a:rPr>
              <a:t> </a:t>
            </a:r>
            <a:r>
              <a:rPr lang="en-US" sz="1800" spc="-25" dirty="0">
                <a:effectLst/>
                <a:latin typeface="Times New Roman" panose="02020603050405020304" pitchFamily="18" charset="0"/>
                <a:ea typeface="Times New Roman" panose="02020603050405020304" pitchFamily="18" charset="0"/>
              </a:rPr>
              <a:t>to</a:t>
            </a:r>
            <a:r>
              <a:rPr lang="en-US" sz="1800" spc="-25" dirty="0">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private organizations as the state is unable to obtain work from its own workforce. The finance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ministry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Delhi</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outperformed</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itself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when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it</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comes</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maintaining</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its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restrooms, whereas the public works department in Hyderabad and Chennai has privatized street cleaning. </a:t>
            </a:r>
          </a:p>
          <a:p>
            <a:pPr marL="140335" marR="43688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Even security is being supplied by private security companies in many of Delhi's bhavans. Local committees in Madhya Pradesh have taken control of the management of government hospitals, reportedly with substantial improvements in service</a:t>
            </a:r>
            <a:endParaRPr lang="en-US" sz="1800" dirty="0">
              <a:latin typeface="Times New Roman" panose="02020603050405020304" pitchFamily="18" charset="0"/>
              <a:ea typeface="Times New Roman" panose="02020603050405020304" pitchFamily="18" charset="0"/>
            </a:endParaRPr>
          </a:p>
          <a:p>
            <a:pPr marL="140335" marR="436880" algn="just">
              <a:lnSpc>
                <a:spcPct val="150000"/>
              </a:lnSpc>
              <a:spcBef>
                <a:spcPts val="0"/>
              </a:spcBef>
              <a:spcAft>
                <a:spcPts val="0"/>
              </a:spcAft>
            </a:pPr>
            <a:r>
              <a:rPr lang="en-US" sz="1800" dirty="0">
                <a:effectLst/>
                <a:latin typeface="Times New Roman" panose="02020603050405020304" pitchFamily="18" charset="0"/>
                <a:ea typeface="Times New Roman" panose="02020603050405020304" pitchFamily="18" charset="0"/>
              </a:rPr>
              <a:t>They are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advantageous in that they take up less of the limited public resources. Negative in that the state is even less motivated to perform when the powerful go.</a:t>
            </a:r>
            <a:endParaRPr lang="en-US" dirty="0"/>
          </a:p>
        </p:txBody>
      </p:sp>
    </p:spTree>
    <p:extLst>
      <p:ext uri="{BB962C8B-B14F-4D97-AF65-F5344CB8AC3E}">
        <p14:creationId xmlns:p14="http://schemas.microsoft.com/office/powerpoint/2010/main" val="2330613399"/>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5F8560-E211-8444-504B-F9396212FEF1}"/>
              </a:ext>
            </a:extLst>
          </p:cNvPr>
          <p:cNvSpPr>
            <a:spLocks noGrp="1"/>
          </p:cNvSpPr>
          <p:nvPr>
            <p:ph type="title"/>
          </p:nvPr>
        </p:nvSpPr>
        <p:spPr/>
        <p:txBody>
          <a:bodyPr>
            <a:normAutofit/>
          </a:bodyPr>
          <a:lstStyle/>
          <a:p>
            <a:pPr algn="ctr"/>
            <a:r>
              <a:rPr lang="en-US" sz="4000" b="1" spc="-10" dirty="0">
                <a:effectLst/>
                <a:latin typeface="Times New Roman" panose="02020603050405020304" pitchFamily="18" charset="0"/>
                <a:ea typeface="Times New Roman" panose="02020603050405020304" pitchFamily="18" charset="0"/>
              </a:rPr>
              <a:t>CONCLUSION</a:t>
            </a:r>
            <a:br>
              <a:rPr lang="en-US" sz="400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19BBB069-40D4-E47A-909D-6B55A03FF4C8}"/>
              </a:ext>
            </a:extLst>
          </p:cNvPr>
          <p:cNvSpPr>
            <a:spLocks noGrp="1"/>
          </p:cNvSpPr>
          <p:nvPr>
            <p:ph idx="1"/>
          </p:nvPr>
        </p:nvSpPr>
        <p:spPr/>
        <p:txBody>
          <a:bodyPr>
            <a:normAutofit fontScale="70000" lnSpcReduction="20000"/>
          </a:bodyPr>
          <a:lstStyle/>
          <a:p>
            <a:pPr algn="just">
              <a:lnSpc>
                <a:spcPct val="160000"/>
              </a:lnSpc>
            </a:pPr>
            <a:r>
              <a:rPr lang="en-US" sz="1800" dirty="0">
                <a:effectLst/>
                <a:latin typeface="Times New Roman" panose="02020603050405020304" pitchFamily="18" charset="0"/>
                <a:ea typeface="Times New Roman" panose="02020603050405020304" pitchFamily="18" charset="0"/>
              </a:rPr>
              <a:t>In conclusion, the journey of privatization in India has been marked by a cautious and gradualist approach, driven by a combination of imperatives and constrained by various factors</a:t>
            </a:r>
          </a:p>
          <a:p>
            <a:pPr algn="just">
              <a:lnSpc>
                <a:spcPct val="160000"/>
              </a:lnSpc>
            </a:pPr>
            <a:r>
              <a:rPr lang="en-US" sz="1800" dirty="0">
                <a:effectLst/>
                <a:latin typeface="Times New Roman" panose="02020603050405020304" pitchFamily="18" charset="0"/>
                <a:ea typeface="Times New Roman" panose="02020603050405020304" pitchFamily="18" charset="0"/>
              </a:rPr>
              <a:t>The imperatives behind this strategy include the need to balance economic efficiency with social</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equity, address concerns about unemployment and inequality, and navigate political sensitivities. </a:t>
            </a:r>
            <a:endParaRPr lang="en-US" sz="1800" dirty="0">
              <a:latin typeface="Times New Roman" panose="02020603050405020304" pitchFamily="18" charset="0"/>
              <a:ea typeface="Times New Roman" panose="02020603050405020304" pitchFamily="18" charset="0"/>
            </a:endParaRPr>
          </a:p>
          <a:p>
            <a:pPr algn="just">
              <a:lnSpc>
                <a:spcPct val="160000"/>
              </a:lnSpc>
            </a:pPr>
            <a:r>
              <a:rPr lang="en-US" sz="1800" dirty="0">
                <a:effectLst/>
                <a:latin typeface="Times New Roman" panose="02020603050405020304" pitchFamily="18" charset="0"/>
                <a:ea typeface="Times New Roman" panose="02020603050405020304" pitchFamily="18" charset="0"/>
              </a:rPr>
              <a:t>Despite these challenges, privatization in India has yielded both advantages and disadvantages. On the positive side, it has led to increased efficiency, productivity, and innovation in sectors such as telecommunications, aviation, and banking.</a:t>
            </a:r>
          </a:p>
          <a:p>
            <a:pPr algn="just">
              <a:lnSpc>
                <a:spcPct val="160000"/>
              </a:lnSpc>
            </a:pPr>
            <a:r>
              <a:rPr lang="en-US" sz="1800" dirty="0">
                <a:effectLst/>
                <a:latin typeface="Times New Roman" panose="02020603050405020304" pitchFamily="18" charset="0"/>
                <a:ea typeface="Times New Roman" panose="02020603050405020304" pitchFamily="18" charset="0"/>
              </a:rPr>
              <a:t>It has also generated significant revenues for the government, which can be utilized for developmental purposes. However, privatization has also raised concerns about job losses, inequality, and the concentration of wealth, highlighting the importance of addressing social implications alongside economic gains.</a:t>
            </a:r>
          </a:p>
          <a:p>
            <a:pPr algn="just">
              <a:lnSpc>
                <a:spcPct val="160000"/>
              </a:lnSpc>
            </a:pPr>
            <a:r>
              <a:rPr lang="en-US" sz="1800" dirty="0">
                <a:effectLst/>
                <a:latin typeface="Times New Roman" panose="02020603050405020304" pitchFamily="18" charset="0"/>
                <a:ea typeface="Times New Roman" panose="02020603050405020304" pitchFamily="18" charset="0"/>
              </a:rPr>
              <a:t>It encompasses the privatization of public space, provision of social services, security services, and even public jobs, reflecting a larger transformation in the Indian landscape. </a:t>
            </a:r>
          </a:p>
          <a:p>
            <a:endParaRPr lang="en-US" dirty="0"/>
          </a:p>
        </p:txBody>
      </p:sp>
    </p:spTree>
    <p:extLst>
      <p:ext uri="{BB962C8B-B14F-4D97-AF65-F5344CB8AC3E}">
        <p14:creationId xmlns:p14="http://schemas.microsoft.com/office/powerpoint/2010/main" val="334178429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79090-AE65-6BED-E33D-245D3C897EA8}"/>
              </a:ext>
            </a:extLst>
          </p:cNvPr>
          <p:cNvSpPr>
            <a:spLocks noGrp="1"/>
          </p:cNvSpPr>
          <p:nvPr>
            <p:ph type="title"/>
          </p:nvPr>
        </p:nvSpPr>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REFERENCES</a:t>
            </a:r>
            <a:br>
              <a:rPr lang="en-US" sz="4000" b="1" kern="0" dirty="0">
                <a:effectLst/>
                <a:latin typeface="Times New Roman" panose="02020603050405020304" pitchFamily="18" charset="0"/>
                <a:ea typeface="Times New Roman" panose="02020603050405020304" pitchFamily="18" charset="0"/>
              </a:rPr>
            </a:br>
            <a:endParaRPr lang="en-US" sz="4000" dirty="0"/>
          </a:p>
        </p:txBody>
      </p:sp>
      <p:sp>
        <p:nvSpPr>
          <p:cNvPr id="3" name="Content Placeholder 2">
            <a:extLst>
              <a:ext uri="{FF2B5EF4-FFF2-40B4-BE49-F238E27FC236}">
                <a16:creationId xmlns:a16="http://schemas.microsoft.com/office/drawing/2014/main" id="{E16FCE71-6788-D24A-97AE-BEAC2DA0DE1A}"/>
              </a:ext>
            </a:extLst>
          </p:cNvPr>
          <p:cNvSpPr>
            <a:spLocks noGrp="1"/>
          </p:cNvSpPr>
          <p:nvPr>
            <p:ph idx="1"/>
          </p:nvPr>
        </p:nvSpPr>
        <p:spPr/>
        <p:txBody>
          <a:bodyPr>
            <a:normAutofit fontScale="92500" lnSpcReduction="20000"/>
          </a:bodyPr>
          <a:lstStyle/>
          <a:p>
            <a:pPr marL="342900" marR="440055" lvl="0" indent="-342900" algn="just">
              <a:lnSpc>
                <a:spcPct val="150000"/>
              </a:lnSpc>
              <a:spcBef>
                <a:spcPts val="1365"/>
              </a:spcBef>
              <a:spcAft>
                <a:spcPts val="0"/>
              </a:spcAft>
              <a:buFont typeface="+mj-lt"/>
              <a:buAutoNum type="arabicPeriod"/>
              <a:tabLst>
                <a:tab pos="597535" algn="l"/>
              </a:tabLst>
            </a:pPr>
            <a:r>
              <a:rPr lang="en-US" sz="1800" spc="0" dirty="0">
                <a:effectLst/>
                <a:latin typeface="Times New Roman" panose="02020603050405020304" pitchFamily="18" charset="0"/>
                <a:ea typeface="Times New Roman" panose="02020603050405020304" pitchFamily="18" charset="0"/>
              </a:rPr>
              <a:t>Acharya,</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Shankar.</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2002.</a:t>
            </a:r>
            <a:r>
              <a:rPr lang="en-US" sz="1800" spc="-5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“Macroeconomic</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Management</a:t>
            </a:r>
            <a:r>
              <a:rPr lang="en-US" sz="1800" spc="-6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in</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the</a:t>
            </a:r>
            <a:r>
              <a:rPr lang="en-US" sz="1800" spc="-6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1990s,”</a:t>
            </a:r>
            <a:r>
              <a:rPr lang="en-US" sz="1800" spc="-65" dirty="0">
                <a:effectLst/>
                <a:latin typeface="Times New Roman" panose="02020603050405020304" pitchFamily="18" charset="0"/>
                <a:ea typeface="Times New Roman" panose="02020603050405020304" pitchFamily="18" charset="0"/>
              </a:rPr>
              <a:t> </a:t>
            </a:r>
            <a:r>
              <a:rPr lang="en-US" sz="1800" i="1" spc="0" dirty="0">
                <a:effectLst/>
                <a:latin typeface="Times New Roman" panose="02020603050405020304" pitchFamily="18" charset="0"/>
                <a:ea typeface="Times New Roman" panose="02020603050405020304" pitchFamily="18" charset="0"/>
              </a:rPr>
              <a:t>Economic</a:t>
            </a:r>
            <a:r>
              <a:rPr lang="en-US" sz="1800" i="1" spc="-80" dirty="0">
                <a:effectLst/>
                <a:latin typeface="Times New Roman" panose="02020603050405020304" pitchFamily="18" charset="0"/>
                <a:ea typeface="Times New Roman" panose="02020603050405020304" pitchFamily="18" charset="0"/>
              </a:rPr>
              <a:t> </a:t>
            </a:r>
            <a:r>
              <a:rPr lang="en-US" sz="1800" i="1" spc="0" dirty="0">
                <a:effectLst/>
                <a:latin typeface="Times New Roman" panose="02020603050405020304" pitchFamily="18" charset="0"/>
                <a:ea typeface="Times New Roman" panose="02020603050405020304" pitchFamily="18" charset="0"/>
              </a:rPr>
              <a:t>and Political Weekly </a:t>
            </a:r>
            <a:r>
              <a:rPr lang="en-US" sz="1800" spc="0" dirty="0">
                <a:effectLst/>
                <a:latin typeface="Times New Roman" panose="02020603050405020304" pitchFamily="18" charset="0"/>
                <a:ea typeface="Times New Roman" panose="02020603050405020304" pitchFamily="18" charset="0"/>
              </a:rPr>
              <a:t>April 20, 2002, pp. 1515-1538.</a:t>
            </a:r>
          </a:p>
          <a:p>
            <a:pPr marL="342900" marR="440690" lvl="0" indent="-342900" algn="just">
              <a:lnSpc>
                <a:spcPct val="150000"/>
              </a:lnSpc>
              <a:spcBef>
                <a:spcPts val="0"/>
              </a:spcBef>
              <a:spcAft>
                <a:spcPts val="0"/>
              </a:spcAft>
              <a:buFont typeface="+mj-lt"/>
              <a:buAutoNum type="arabicPeriod"/>
              <a:tabLst>
                <a:tab pos="597535" algn="l"/>
              </a:tabLst>
            </a:pPr>
            <a:r>
              <a:rPr lang="en-US" sz="1800" spc="0" dirty="0" err="1">
                <a:effectLst/>
                <a:latin typeface="Times New Roman" panose="02020603050405020304" pitchFamily="18" charset="0"/>
                <a:ea typeface="Times New Roman" panose="02020603050405020304" pitchFamily="18" charset="0"/>
              </a:rPr>
              <a:t>Altunbus</a:t>
            </a:r>
            <a:r>
              <a:rPr lang="en-US" sz="1800" spc="0" dirty="0">
                <a:effectLst/>
                <a:latin typeface="Times New Roman" panose="02020603050405020304" pitchFamily="18" charset="0"/>
                <a:ea typeface="Times New Roman" panose="02020603050405020304" pitchFamily="18" charset="0"/>
              </a:rPr>
              <a:t>, Y, Evans, L and Molyneux, P (2000). “Bank Ownership and Efficiency,” Journal of Money, Credit and Banking, 33(4), 926-954.</a:t>
            </a:r>
          </a:p>
          <a:p>
            <a:pPr marL="342900" marR="0" lvl="0" indent="-342900" algn="just">
              <a:lnSpc>
                <a:spcPct val="150000"/>
              </a:lnSpc>
              <a:spcBef>
                <a:spcPts val="0"/>
              </a:spcBef>
              <a:spcAft>
                <a:spcPts val="0"/>
              </a:spcAft>
              <a:buFont typeface="+mj-lt"/>
              <a:buAutoNum type="arabicPeriod"/>
              <a:tabLst>
                <a:tab pos="596900" algn="l"/>
              </a:tabLst>
            </a:pPr>
            <a:r>
              <a:rPr lang="en-US" sz="1800" spc="0" dirty="0">
                <a:effectLst/>
                <a:latin typeface="Times New Roman" panose="02020603050405020304" pitchFamily="18" charset="0"/>
                <a:ea typeface="Times New Roman" panose="02020603050405020304" pitchFamily="18" charset="0"/>
              </a:rPr>
              <a:t>Annual</a:t>
            </a:r>
            <a:r>
              <a:rPr lang="en-US" sz="1800" spc="-10"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Report</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(2003).</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Reserve</a:t>
            </a:r>
            <a:r>
              <a:rPr lang="en-US" sz="1800" spc="-1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Bank</a:t>
            </a:r>
            <a:r>
              <a:rPr lang="en-US" sz="1800" spc="-5" dirty="0">
                <a:effectLst/>
                <a:latin typeface="Times New Roman" panose="02020603050405020304" pitchFamily="18" charset="0"/>
                <a:ea typeface="Times New Roman" panose="02020603050405020304" pitchFamily="18" charset="0"/>
              </a:rPr>
              <a:t> </a:t>
            </a:r>
            <a:r>
              <a:rPr lang="en-US" sz="1800" spc="0" dirty="0">
                <a:effectLst/>
                <a:latin typeface="Times New Roman" panose="02020603050405020304" pitchFamily="18" charset="0"/>
                <a:ea typeface="Times New Roman" panose="02020603050405020304" pitchFamily="18" charset="0"/>
              </a:rPr>
              <a:t>of India,</a:t>
            </a:r>
            <a:r>
              <a:rPr lang="en-US" sz="1800" spc="-5" dirty="0">
                <a:effectLst/>
                <a:latin typeface="Times New Roman" panose="02020603050405020304" pitchFamily="18" charset="0"/>
                <a:ea typeface="Times New Roman" panose="02020603050405020304" pitchFamily="18" charset="0"/>
              </a:rPr>
              <a:t> </a:t>
            </a:r>
            <a:r>
              <a:rPr lang="en-US" sz="1800" spc="-10" dirty="0">
                <a:effectLst/>
                <a:latin typeface="Times New Roman" panose="02020603050405020304" pitchFamily="18" charset="0"/>
                <a:ea typeface="Times New Roman" panose="02020603050405020304" pitchFamily="18" charset="0"/>
              </a:rPr>
              <a:t>Mumbai.</a:t>
            </a:r>
            <a:endParaRPr lang="en-US" sz="1800" spc="0" dirty="0">
              <a:effectLst/>
              <a:latin typeface="Times New Roman" panose="02020603050405020304" pitchFamily="18" charset="0"/>
              <a:ea typeface="Times New Roman" panose="02020603050405020304" pitchFamily="18" charset="0"/>
            </a:endParaRPr>
          </a:p>
          <a:p>
            <a:pPr marL="342900" marR="439420" lvl="0" indent="-342900" algn="just">
              <a:lnSpc>
                <a:spcPct val="150000"/>
              </a:lnSpc>
              <a:spcBef>
                <a:spcPts val="5"/>
              </a:spcBef>
              <a:spcAft>
                <a:spcPts val="0"/>
              </a:spcAft>
              <a:buFont typeface="+mj-lt"/>
              <a:buAutoNum type="arabicPeriod"/>
              <a:tabLst>
                <a:tab pos="597535" algn="l"/>
              </a:tabLst>
            </a:pPr>
            <a:r>
              <a:rPr lang="en-US" sz="1800" spc="0" dirty="0">
                <a:effectLst/>
                <a:latin typeface="Times New Roman" panose="02020603050405020304" pitchFamily="18" charset="0"/>
                <a:ea typeface="Times New Roman" panose="02020603050405020304" pitchFamily="18" charset="0"/>
              </a:rPr>
              <a:t>Berry, S K (1994). “India: Commercial Bank Reform,” in Faruqi, S, (ed.) Financial Sector Reforms, Economic Growth and Stability: Experience in Selected Asian and Latin American Countries, EDI seminar series, </a:t>
            </a:r>
            <a:r>
              <a:rPr lang="en-US" sz="1800" spc="0" dirty="0" err="1">
                <a:effectLst/>
                <a:latin typeface="Times New Roman" panose="02020603050405020304" pitchFamily="18" charset="0"/>
                <a:ea typeface="Times New Roman" panose="02020603050405020304" pitchFamily="18" charset="0"/>
              </a:rPr>
              <a:t>Washigton</a:t>
            </a:r>
            <a:r>
              <a:rPr lang="en-US" sz="1800" spc="0" dirty="0">
                <a:effectLst/>
                <a:latin typeface="Times New Roman" panose="02020603050405020304" pitchFamily="18" charset="0"/>
                <a:ea typeface="Times New Roman" panose="02020603050405020304" pitchFamily="18" charset="0"/>
              </a:rPr>
              <a:t>, DC: World Bank.</a:t>
            </a:r>
          </a:p>
          <a:p>
            <a:pPr marL="342900" marR="441960" lvl="0" indent="-342900" algn="just">
              <a:lnSpc>
                <a:spcPct val="150000"/>
              </a:lnSpc>
              <a:spcBef>
                <a:spcPts val="0"/>
              </a:spcBef>
              <a:spcAft>
                <a:spcPts val="0"/>
              </a:spcAft>
              <a:buFont typeface="+mj-lt"/>
              <a:buAutoNum type="arabicPeriod"/>
              <a:tabLst>
                <a:tab pos="597535" algn="l"/>
              </a:tabLst>
            </a:pPr>
            <a:r>
              <a:rPr lang="en-US" sz="1800" spc="0" dirty="0">
                <a:effectLst/>
                <a:latin typeface="Times New Roman" panose="02020603050405020304" pitchFamily="18" charset="0"/>
                <a:ea typeface="Times New Roman" panose="02020603050405020304" pitchFamily="18" charset="0"/>
              </a:rPr>
              <a:t>Bhattacharya, A, Lovell, C A K and Sahay, P (1997). “The Impact of Liberalization on the Productive Efficiency of Indian Commercial Banks,” European Journal of Operational Research, 98(2), 332-345.</a:t>
            </a:r>
          </a:p>
          <a:p>
            <a:endParaRPr lang="en-US" dirty="0"/>
          </a:p>
        </p:txBody>
      </p:sp>
    </p:spTree>
    <p:extLst>
      <p:ext uri="{BB962C8B-B14F-4D97-AF65-F5344CB8AC3E}">
        <p14:creationId xmlns:p14="http://schemas.microsoft.com/office/powerpoint/2010/main" val="251114090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5485E-BAD1-7F78-29BB-9E4D2247A24E}"/>
              </a:ext>
            </a:extLst>
          </p:cNvPr>
          <p:cNvSpPr>
            <a:spLocks noGrp="1"/>
          </p:cNvSpPr>
          <p:nvPr>
            <p:ph type="title"/>
          </p:nvPr>
        </p:nvSpPr>
        <p:spPr>
          <a:xfrm>
            <a:off x="4190999" y="2554145"/>
            <a:ext cx="3304309" cy="1089602"/>
          </a:xfrm>
        </p:spPr>
        <p:txBody>
          <a:bodyPr/>
          <a:lstStyle/>
          <a:p>
            <a:r>
              <a:rPr lang="en-US"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3841280218"/>
      </p:ext>
    </p:extLst>
  </p:cSld>
  <p:clrMapOvr>
    <a:masterClrMapping/>
  </p:clrMapOvr>
  <p:transition spd="slow">
    <p:push dir="u"/>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22</TotalTime>
  <Words>1565</Words>
  <Application>Microsoft Office PowerPoint</Application>
  <PresentationFormat>Widescreen</PresentationFormat>
  <Paragraphs>57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Times New Roman</vt:lpstr>
      <vt:lpstr>Trebuchet MS</vt:lpstr>
      <vt:lpstr>Wingdings 3</vt:lpstr>
      <vt:lpstr>Facet</vt:lpstr>
      <vt:lpstr>   EXPLORING THE CONSEQUENCES OF GRADUAL PRIVATIZATION IN SPECIFIC SECTORS SUCH AS TELECOMMUNICATIONS, AVIATION, BANKING, AND POWER </vt:lpstr>
      <vt:lpstr>INTRODUCTION </vt:lpstr>
      <vt:lpstr>ESCALATING COMMITMENT    </vt:lpstr>
      <vt:lpstr>IMPLICATIONS OF GRADUALISM    </vt:lpstr>
      <vt:lpstr>ADVANTAGES   </vt:lpstr>
      <vt:lpstr>ACTORS AND INTERESTS </vt:lpstr>
      <vt:lpstr>INSTITUTIONAL CONSTRAINTS     </vt:lpstr>
      <vt:lpstr>THE “PRIVATIZATION” OF THE INDIAN STATE ?  </vt:lpstr>
      <vt:lpstr>CONCLUSION </vt:lpstr>
      <vt:lpstr>REFERENCES </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56</cp:revision>
  <dcterms:created xsi:type="dcterms:W3CDTF">2024-08-24T08:26:28Z</dcterms:created>
  <dcterms:modified xsi:type="dcterms:W3CDTF">2024-08-24T08:49:17Z</dcterms:modified>
</cp:coreProperties>
</file>