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15" autoAdjust="0"/>
    <p:restoredTop sz="94660"/>
  </p:normalViewPr>
  <p:slideViewPr>
    <p:cSldViewPr snapToGrid="0">
      <p:cViewPr varScale="1">
        <p:scale>
          <a:sx n="85" d="100"/>
          <a:sy n="85" d="100"/>
        </p:scale>
        <p:origin x="28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41C08E0B-8276-46CE-A77A-503D8EEF6B0F}" type="datetimeFigureOut">
              <a:rPr lang="en-US" smtClean="0"/>
              <a:t>10/15/2024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987B93A-7117-478E-B8C4-7698220E245C}" type="slidenum">
              <a:rPr lang="en-US" smtClean="0"/>
              <a:t>‹#›</a:t>
            </a:fld>
            <a:endParaRPr lang="en-US"/>
          </a:p>
        </p:txBody>
      </p:sp>
    </p:spTree>
    <p:extLst>
      <p:ext uri="{BB962C8B-B14F-4D97-AF65-F5344CB8AC3E}">
        <p14:creationId xmlns:p14="http://schemas.microsoft.com/office/powerpoint/2010/main" val="35768011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C08E0B-8276-46CE-A77A-503D8EEF6B0F}" type="datetimeFigureOut">
              <a:rPr lang="en-US" smtClean="0"/>
              <a:t>10/15/2024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987B93A-7117-478E-B8C4-7698220E245C}" type="slidenum">
              <a:rPr lang="en-US" smtClean="0"/>
              <a:t>‹#›</a:t>
            </a:fld>
            <a:endParaRPr lang="en-US"/>
          </a:p>
        </p:txBody>
      </p:sp>
    </p:spTree>
    <p:extLst>
      <p:ext uri="{BB962C8B-B14F-4D97-AF65-F5344CB8AC3E}">
        <p14:creationId xmlns:p14="http://schemas.microsoft.com/office/powerpoint/2010/main" val="38581459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41C08E0B-8276-46CE-A77A-503D8EEF6B0F}" type="datetimeFigureOut">
              <a:rPr lang="en-US" smtClean="0"/>
              <a:t>10/15/2024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987B93A-7117-478E-B8C4-7698220E245C}" type="slidenum">
              <a:rPr lang="en-US" smtClean="0"/>
              <a:t>‹#›</a:t>
            </a:fld>
            <a:endParaRPr lang="en-US"/>
          </a:p>
        </p:txBody>
      </p:sp>
    </p:spTree>
    <p:extLst>
      <p:ext uri="{BB962C8B-B14F-4D97-AF65-F5344CB8AC3E}">
        <p14:creationId xmlns:p14="http://schemas.microsoft.com/office/powerpoint/2010/main" val="319449407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41C08E0B-8276-46CE-A77A-503D8EEF6B0F}" type="datetimeFigureOut">
              <a:rPr lang="en-US" smtClean="0"/>
              <a:t>10/15/2024</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1987B93A-7117-478E-B8C4-7698220E245C}" type="slidenum">
              <a:rPr lang="en-US" smtClean="0"/>
              <a:t>‹#›</a:t>
            </a:fld>
            <a:endParaRPr lang="en-US"/>
          </a:p>
        </p:txBody>
      </p:sp>
    </p:spTree>
    <p:extLst>
      <p:ext uri="{BB962C8B-B14F-4D97-AF65-F5344CB8AC3E}">
        <p14:creationId xmlns:p14="http://schemas.microsoft.com/office/powerpoint/2010/main" val="8730158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41C08E0B-8276-46CE-A77A-503D8EEF6B0F}" type="datetimeFigureOut">
              <a:rPr lang="en-US" smtClean="0"/>
              <a:t>10/15/2024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987B93A-7117-478E-B8C4-7698220E245C}" type="slidenum">
              <a:rPr lang="en-US" smtClean="0"/>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28594411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C08E0B-8276-46CE-A77A-503D8EEF6B0F}" type="datetimeFigureOut">
              <a:rPr lang="en-US" smtClean="0"/>
              <a:t>10/15/2024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987B93A-7117-478E-B8C4-7698220E245C}" type="slidenum">
              <a:rPr lang="en-US" smtClean="0"/>
              <a:t>‹#›</a:t>
            </a:fld>
            <a:endParaRPr lang="en-US"/>
          </a:p>
        </p:txBody>
      </p:sp>
    </p:spTree>
    <p:extLst>
      <p:ext uri="{BB962C8B-B14F-4D97-AF65-F5344CB8AC3E}">
        <p14:creationId xmlns:p14="http://schemas.microsoft.com/office/powerpoint/2010/main" val="1734955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C08E0B-8276-46CE-A77A-503D8EEF6B0F}" type="datetimeFigureOut">
              <a:rPr lang="en-US" smtClean="0"/>
              <a:t>10/15/2024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987B93A-7117-478E-B8C4-7698220E245C}" type="slidenum">
              <a:rPr lang="en-US" smtClean="0"/>
              <a:t>‹#›</a:t>
            </a:fld>
            <a:endParaRPr lang="en-US"/>
          </a:p>
        </p:txBody>
      </p:sp>
    </p:spTree>
    <p:extLst>
      <p:ext uri="{BB962C8B-B14F-4D97-AF65-F5344CB8AC3E}">
        <p14:creationId xmlns:p14="http://schemas.microsoft.com/office/powerpoint/2010/main" val="555989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41C08E0B-8276-46CE-A77A-503D8EEF6B0F}" type="datetimeFigureOut">
              <a:rPr lang="en-US" smtClean="0"/>
              <a:t>10/15/2024</a:t>
            </a:fld>
            <a:endParaRPr lang="en-US"/>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1" name="Slide Number Placeholder 10"/>
          <p:cNvSpPr>
            <a:spLocks noGrp="1"/>
          </p:cNvSpPr>
          <p:nvPr>
            <p:ph type="sldNum" sz="quarter" idx="12"/>
          </p:nvPr>
        </p:nvSpPr>
        <p:spPr/>
        <p:txBody>
          <a:bodyPr/>
          <a:lstStyle/>
          <a:p>
            <a:fld id="{1987B93A-7117-478E-B8C4-7698220E245C}" type="slidenum">
              <a:rPr lang="en-US" smtClean="0"/>
              <a:t>‹#›</a:t>
            </a:fld>
            <a:endParaRPr lang="en-US"/>
          </a:p>
        </p:txBody>
      </p:sp>
    </p:spTree>
    <p:extLst>
      <p:ext uri="{BB962C8B-B14F-4D97-AF65-F5344CB8AC3E}">
        <p14:creationId xmlns:p14="http://schemas.microsoft.com/office/powerpoint/2010/main" val="35612797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41C08E0B-8276-46CE-A77A-503D8EEF6B0F}" type="datetimeFigureOut">
              <a:rPr lang="en-US" smtClean="0"/>
              <a:t>10/15/2024</a:t>
            </a:fld>
            <a:endParaRPr lang="en-US"/>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0" name="Slide Number Placeholder 9"/>
          <p:cNvSpPr>
            <a:spLocks noGrp="1"/>
          </p:cNvSpPr>
          <p:nvPr>
            <p:ph type="sldNum" sz="quarter" idx="12"/>
          </p:nvPr>
        </p:nvSpPr>
        <p:spPr/>
        <p:txBody>
          <a:bodyPr/>
          <a:lstStyle/>
          <a:p>
            <a:fld id="{1987B93A-7117-478E-B8C4-7698220E245C}" type="slidenum">
              <a:rPr lang="en-US" smtClean="0"/>
              <a:t>‹#›</a:t>
            </a:fld>
            <a:endParaRPr lang="en-US"/>
          </a:p>
        </p:txBody>
      </p:sp>
    </p:spTree>
    <p:extLst>
      <p:ext uri="{BB962C8B-B14F-4D97-AF65-F5344CB8AC3E}">
        <p14:creationId xmlns:p14="http://schemas.microsoft.com/office/powerpoint/2010/main" val="4243480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C08E0B-8276-46CE-A77A-503D8EEF6B0F}"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87B93A-7117-478E-B8C4-7698220E245C}" type="slidenum">
              <a:rPr lang="en-US" smtClean="0"/>
              <a:t>‹#›</a:t>
            </a:fld>
            <a:endParaRPr lang="en-US"/>
          </a:p>
        </p:txBody>
      </p:sp>
    </p:spTree>
    <p:extLst>
      <p:ext uri="{BB962C8B-B14F-4D97-AF65-F5344CB8AC3E}">
        <p14:creationId xmlns:p14="http://schemas.microsoft.com/office/powerpoint/2010/main" val="3208321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C08E0B-8276-46CE-A77A-503D8EEF6B0F}"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87B93A-7117-478E-B8C4-7698220E245C}" type="slidenum">
              <a:rPr lang="en-US" smtClean="0"/>
              <a:t>‹#›</a:t>
            </a:fld>
            <a:endParaRPr lang="en-US"/>
          </a:p>
        </p:txBody>
      </p:sp>
    </p:spTree>
    <p:extLst>
      <p:ext uri="{BB962C8B-B14F-4D97-AF65-F5344CB8AC3E}">
        <p14:creationId xmlns:p14="http://schemas.microsoft.com/office/powerpoint/2010/main" val="26364599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41C08E0B-8276-46CE-A77A-503D8EEF6B0F}" type="datetimeFigureOut">
              <a:rPr lang="en-US" smtClean="0"/>
              <a:t>10/15/2024</a:t>
            </a:fld>
            <a:endParaRPr 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1987B93A-7117-478E-B8C4-7698220E245C}" type="slidenum">
              <a:rPr lang="en-US" smtClean="0"/>
              <a:t>‹#›</a:t>
            </a:fld>
            <a:endParaRPr lang="en-US"/>
          </a:p>
        </p:txBody>
      </p:sp>
    </p:spTree>
    <p:extLst>
      <p:ext uri="{BB962C8B-B14F-4D97-AF65-F5344CB8AC3E}">
        <p14:creationId xmlns:p14="http://schemas.microsoft.com/office/powerpoint/2010/main" val="1549748091"/>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CCA9A-2B7B-974C-EDFC-0FF68968648D}"/>
              </a:ext>
            </a:extLst>
          </p:cNvPr>
          <p:cNvSpPr>
            <a:spLocks noGrp="1"/>
          </p:cNvSpPr>
          <p:nvPr>
            <p:ph type="ctrTitle"/>
          </p:nvPr>
        </p:nvSpPr>
        <p:spPr/>
        <p:txBody>
          <a:bodyPr>
            <a:normAutofit fontScale="90000"/>
          </a:bodyPr>
          <a:lstStyle/>
          <a:p>
            <a:r>
              <a:rPr lang="en-US" sz="2400" b="1" dirty="0">
                <a:effectLst/>
                <a:latin typeface="Times New Roman" panose="02020603050405020304" pitchFamily="18" charset="0"/>
                <a:ea typeface="Calibri" panose="020F0502020204030204" pitchFamily="34" charset="0"/>
              </a:rPr>
              <a:t>A CASE STUDY OF STUDENTS WITH DYSCALCULIA AND THEIR MATHEMATICAL ABILITIES OF CALCULATION AT A PRIMARY SCHOOL IN ITANAGAR</a:t>
            </a:r>
            <a:endParaRPr lang="en-US" sz="4400" dirty="0"/>
          </a:p>
        </p:txBody>
      </p:sp>
      <p:sp>
        <p:nvSpPr>
          <p:cNvPr id="3" name="Subtitle 2">
            <a:extLst>
              <a:ext uri="{FF2B5EF4-FFF2-40B4-BE49-F238E27FC236}">
                <a16:creationId xmlns:a16="http://schemas.microsoft.com/office/drawing/2014/main" id="{9599F539-9F28-E219-7D77-17DCB19F8F25}"/>
              </a:ext>
            </a:extLst>
          </p:cNvPr>
          <p:cNvSpPr>
            <a:spLocks noGrp="1"/>
          </p:cNvSpPr>
          <p:nvPr>
            <p:ph type="subTitle" idx="1"/>
          </p:nvPr>
        </p:nvSpPr>
        <p:spPr>
          <a:xfrm>
            <a:off x="5881510" y="4758944"/>
            <a:ext cx="5297339" cy="1239894"/>
          </a:xfrm>
        </p:spPr>
        <p:txBody>
          <a:bodyPr>
            <a:normAutofit fontScale="70000" lnSpcReduction="20000"/>
          </a:bodyPr>
          <a:lstStyle/>
          <a:p>
            <a:pPr marL="228600" marR="0" algn="ctr">
              <a:lnSpc>
                <a:spcPct val="115000"/>
              </a:lnSpc>
              <a:spcBef>
                <a:spcPts val="0"/>
              </a:spcBef>
              <a:spcAft>
                <a:spcPts val="0"/>
              </a:spcAft>
            </a:pPr>
            <a:r>
              <a:rPr lang="en-US" sz="1800" b="1" dirty="0">
                <a:solidFill>
                  <a:schemeClr val="bg1"/>
                </a:solidFill>
                <a:effectLst/>
                <a:latin typeface="Times New Roman" panose="02020603050405020304" pitchFamily="18" charset="0"/>
                <a:ea typeface="Calibri" panose="020F0502020204030204" pitchFamily="34" charset="0"/>
              </a:rPr>
              <a:t>Mohd </a:t>
            </a:r>
            <a:r>
              <a:rPr lang="en-US" sz="1800" b="1" dirty="0" err="1">
                <a:solidFill>
                  <a:schemeClr val="bg1"/>
                </a:solidFill>
                <a:effectLst/>
                <a:latin typeface="Times New Roman" panose="02020603050405020304" pitchFamily="18" charset="0"/>
                <a:ea typeface="Calibri" panose="020F0502020204030204" pitchFamily="34" charset="0"/>
              </a:rPr>
              <a:t>Ibraheem</a:t>
            </a:r>
            <a:r>
              <a:rPr lang="en-US" sz="1800" b="1" dirty="0">
                <a:solidFill>
                  <a:schemeClr val="bg1"/>
                </a:solidFill>
                <a:effectLst/>
                <a:latin typeface="Times New Roman" panose="02020603050405020304" pitchFamily="18" charset="0"/>
                <a:ea typeface="Calibri" panose="020F0502020204030204" pitchFamily="34" charset="0"/>
              </a:rPr>
              <a:t> Khan</a:t>
            </a:r>
            <a:r>
              <a:rPr lang="en-US" sz="1800" b="1" baseline="30000" dirty="0">
                <a:solidFill>
                  <a:schemeClr val="bg1"/>
                </a:solidFill>
                <a:effectLst/>
                <a:latin typeface="Times New Roman" panose="02020603050405020304" pitchFamily="18" charset="0"/>
                <a:ea typeface="Calibri" panose="020F0502020204030204" pitchFamily="34" charset="0"/>
              </a:rPr>
              <a:t>1</a:t>
            </a:r>
            <a:endParaRPr lang="en-US" sz="1800" dirty="0">
              <a:solidFill>
                <a:schemeClr val="bg1"/>
              </a:solidFill>
              <a:effectLst/>
              <a:latin typeface="Times New Roman" panose="02020603050405020304" pitchFamily="18" charset="0"/>
              <a:ea typeface="Calibri" panose="020F0502020204030204" pitchFamily="34" charset="0"/>
            </a:endParaRPr>
          </a:p>
          <a:p>
            <a:pPr marL="228600" marR="0" algn="ctr">
              <a:lnSpc>
                <a:spcPct val="115000"/>
              </a:lnSpc>
              <a:spcBef>
                <a:spcPts val="0"/>
              </a:spcBef>
              <a:spcAft>
                <a:spcPts val="0"/>
              </a:spcAft>
            </a:pPr>
            <a:r>
              <a:rPr lang="en-US" sz="1800" dirty="0">
                <a:solidFill>
                  <a:schemeClr val="bg1"/>
                </a:solidFill>
                <a:effectLst/>
                <a:latin typeface="Times New Roman" panose="02020603050405020304" pitchFamily="18" charset="0"/>
                <a:ea typeface="Calibri" panose="020F0502020204030204" pitchFamily="34" charset="0"/>
              </a:rPr>
              <a:t>Assistant Professor, Department of Special Education, Himalayan University, Itanagar, India, Email: irikhan707@gmail.com</a:t>
            </a:r>
          </a:p>
          <a:p>
            <a:pPr marL="228600" marR="0" algn="ctr">
              <a:lnSpc>
                <a:spcPct val="115000"/>
              </a:lnSpc>
              <a:spcBef>
                <a:spcPts val="0"/>
              </a:spcBef>
              <a:spcAft>
                <a:spcPts val="0"/>
              </a:spcAft>
            </a:pPr>
            <a:r>
              <a:rPr lang="en-US" sz="1800" b="1" dirty="0">
                <a:solidFill>
                  <a:schemeClr val="bg1"/>
                </a:solidFill>
                <a:effectLst/>
                <a:latin typeface="Times New Roman" panose="02020603050405020304" pitchFamily="18" charset="0"/>
                <a:ea typeface="Calibri" panose="020F0502020204030204" pitchFamily="34" charset="0"/>
              </a:rPr>
              <a:t> Mohammad Imran Khan</a:t>
            </a:r>
            <a:r>
              <a:rPr lang="en-US" sz="1800" b="1" baseline="30000" dirty="0">
                <a:solidFill>
                  <a:schemeClr val="bg1"/>
                </a:solidFill>
                <a:effectLst/>
                <a:latin typeface="Times New Roman" panose="02020603050405020304" pitchFamily="18" charset="0"/>
                <a:ea typeface="Calibri" panose="020F0502020204030204" pitchFamily="34" charset="0"/>
              </a:rPr>
              <a:t>2</a:t>
            </a:r>
            <a:endParaRPr lang="en-US" sz="1800" dirty="0">
              <a:solidFill>
                <a:schemeClr val="bg1"/>
              </a:solidFill>
              <a:effectLst/>
              <a:latin typeface="Times New Roman" panose="02020603050405020304" pitchFamily="18" charset="0"/>
              <a:ea typeface="Calibri" panose="020F0502020204030204" pitchFamily="34" charset="0"/>
            </a:endParaRPr>
          </a:p>
          <a:p>
            <a:pPr marL="228600" marR="0" algn="ctr">
              <a:lnSpc>
                <a:spcPct val="115000"/>
              </a:lnSpc>
              <a:spcBef>
                <a:spcPts val="0"/>
              </a:spcBef>
              <a:spcAft>
                <a:spcPts val="0"/>
              </a:spcAft>
            </a:pPr>
            <a:r>
              <a:rPr lang="en-US" sz="1800" dirty="0">
                <a:solidFill>
                  <a:schemeClr val="bg1"/>
                </a:solidFill>
                <a:effectLst/>
                <a:latin typeface="Times New Roman" panose="02020603050405020304" pitchFamily="18" charset="0"/>
                <a:ea typeface="Calibri" panose="020F0502020204030204" pitchFamily="34" charset="0"/>
              </a:rPr>
              <a:t>Assistant Professor, Department of Special Education, Himalayan University, Itanagar, India, Email: immykhan70@gmail.com</a:t>
            </a:r>
          </a:p>
          <a:p>
            <a:endParaRPr lang="en-US" dirty="0"/>
          </a:p>
        </p:txBody>
      </p:sp>
    </p:spTree>
    <p:extLst>
      <p:ext uri="{BB962C8B-B14F-4D97-AF65-F5344CB8AC3E}">
        <p14:creationId xmlns:p14="http://schemas.microsoft.com/office/powerpoint/2010/main" val="24950178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EFFD5-A7F5-F794-C9A7-B5AB80AE6CB9}"/>
              </a:ext>
            </a:extLst>
          </p:cNvPr>
          <p:cNvSpPr>
            <a:spLocks noGrp="1"/>
          </p:cNvSpPr>
          <p:nvPr>
            <p:ph type="title"/>
          </p:nvPr>
        </p:nvSpPr>
        <p:spPr/>
        <p:txBody>
          <a:bodyPr/>
          <a:lstStyle/>
          <a:p>
            <a:r>
              <a:rPr lang="en-US" sz="3600" b="1" dirty="0">
                <a:latin typeface="Times New Roman" panose="02020603050405020304" pitchFamily="18" charset="0"/>
                <a:cs typeface="Times New Roman" panose="02020603050405020304" pitchFamily="18" charset="0"/>
              </a:rPr>
              <a:t>Introduction</a:t>
            </a:r>
            <a:endParaRPr lang="en-US"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3169ACD-4F12-C141-0082-AAFE91917C10}"/>
              </a:ext>
            </a:extLst>
          </p:cNvPr>
          <p:cNvSpPr>
            <a:spLocks noGrp="1"/>
          </p:cNvSpPr>
          <p:nvPr>
            <p:ph idx="1"/>
          </p:nvPr>
        </p:nvSpPr>
        <p:spPr>
          <a:xfrm>
            <a:off x="180621" y="2257778"/>
            <a:ext cx="11796889" cy="4334933"/>
          </a:xfrm>
        </p:spPr>
        <p:txBody>
          <a:bodyPr>
            <a:normAutofit lnSpcReduction="10000"/>
          </a:bodyPr>
          <a:lstStyle/>
          <a:p>
            <a:pPr algn="just">
              <a:lnSpc>
                <a:spcPct val="150000"/>
              </a:lnSpc>
            </a:pPr>
            <a:r>
              <a:rPr lang="en-US" sz="1800" dirty="0">
                <a:effectLst/>
                <a:latin typeface="Times New Roman" panose="02020603050405020304" pitchFamily="18" charset="0"/>
                <a:ea typeface="Calibri" panose="020F0502020204030204" pitchFamily="34" charset="0"/>
              </a:rPr>
              <a:t>Dyscalculia is a specific learning disability that primarily affects an individual's ability to understand and work with numbers. Characterized by difficulties in arithmetic, number sense, and mathematical reasoning, it is often compared to dyslexia but remains less recognized and addressed in educational systems.</a:t>
            </a:r>
          </a:p>
          <a:p>
            <a:pPr algn="just">
              <a:lnSpc>
                <a:spcPct val="150000"/>
              </a:lnSpc>
            </a:pPr>
            <a:r>
              <a:rPr lang="en-US" sz="1800" dirty="0">
                <a:effectLst/>
                <a:latin typeface="Times New Roman" panose="02020603050405020304" pitchFamily="18" charset="0"/>
                <a:ea typeface="Calibri" panose="020F0502020204030204" pitchFamily="34" charset="0"/>
              </a:rPr>
              <a:t>Learning disabilities such as dyscalculia are often under-researched and underreported, especially in less urbanized regions. This is particularly evident in the Northeastern state of Arunachal Pradesh, where access to specialized resources, including diagnostic tools and trained professionals, is often limited</a:t>
            </a:r>
            <a:r>
              <a:rPr lang="en-US" dirty="0">
                <a:latin typeface="Times New Roman" panose="02020603050405020304" pitchFamily="18" charset="0"/>
                <a:ea typeface="Calibri" panose="020F0502020204030204" pitchFamily="34" charset="0"/>
              </a:rPr>
              <a:t>.</a:t>
            </a:r>
          </a:p>
          <a:p>
            <a:pPr algn="just">
              <a:lnSpc>
                <a:spcPct val="150000"/>
              </a:lnSpc>
            </a:pPr>
            <a:r>
              <a:rPr lang="en-US" sz="1800" dirty="0">
                <a:effectLst/>
                <a:latin typeface="Times New Roman" panose="02020603050405020304" pitchFamily="18" charset="0"/>
                <a:ea typeface="Calibri" panose="020F0502020204030204" pitchFamily="34" charset="0"/>
              </a:rPr>
              <a:t>The research aims to explore the specific difficulties these students encounter, the strategies employed by teachers to address these challenges, and the overall support systems in place for inclusive education. </a:t>
            </a:r>
          </a:p>
          <a:p>
            <a:pPr algn="just">
              <a:lnSpc>
                <a:spcPct val="150000"/>
              </a:lnSpc>
            </a:pPr>
            <a:r>
              <a:rPr lang="en-US" sz="1800" dirty="0">
                <a:effectLst/>
                <a:latin typeface="Times New Roman" panose="02020603050405020304" pitchFamily="18" charset="0"/>
                <a:ea typeface="Calibri" panose="020F0502020204030204" pitchFamily="34" charset="0"/>
              </a:rPr>
              <a:t>This case study in Itanagar, the research contributes to the growing body of knowledge on dyscalculia and highlights the need for improved awareness, training, and resources in India’s education system</a:t>
            </a:r>
            <a:r>
              <a:rPr lang="en-US" dirty="0">
                <a:latin typeface="Times New Roman" panose="02020603050405020304" pitchFamily="18" charset="0"/>
                <a:ea typeface="Calibri" panose="020F0502020204030204" pitchFamily="34" charset="0"/>
              </a:rPr>
              <a:t>.</a:t>
            </a:r>
            <a:endParaRPr lang="en-US" dirty="0"/>
          </a:p>
        </p:txBody>
      </p:sp>
    </p:spTree>
    <p:extLst>
      <p:ext uri="{BB962C8B-B14F-4D97-AF65-F5344CB8AC3E}">
        <p14:creationId xmlns:p14="http://schemas.microsoft.com/office/powerpoint/2010/main" val="33348211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C1097-8E69-D73F-9DBB-F1C99F96B00E}"/>
              </a:ext>
            </a:extLst>
          </p:cNvPr>
          <p:cNvSpPr>
            <a:spLocks noGrp="1"/>
          </p:cNvSpPr>
          <p:nvPr>
            <p:ph type="title"/>
          </p:nvPr>
        </p:nvSpPr>
        <p:spPr/>
        <p:txBody>
          <a:bodyPr>
            <a:normAutofit fontScale="90000"/>
          </a:bodyPr>
          <a:lstStyle/>
          <a:p>
            <a:r>
              <a:rPr lang="en-US" sz="3200" b="1" dirty="0">
                <a:latin typeface="Times New Roman" panose="02020603050405020304" pitchFamily="18" charset="0"/>
                <a:cs typeface="Times New Roman" panose="02020603050405020304" pitchFamily="18" charset="0"/>
              </a:rPr>
              <a:t>Specific Learning Disability</a:t>
            </a:r>
          </a:p>
        </p:txBody>
      </p:sp>
      <p:sp>
        <p:nvSpPr>
          <p:cNvPr id="3" name="Content Placeholder 2">
            <a:extLst>
              <a:ext uri="{FF2B5EF4-FFF2-40B4-BE49-F238E27FC236}">
                <a16:creationId xmlns:a16="http://schemas.microsoft.com/office/drawing/2014/main" id="{777E2463-FD2E-1F95-F1EE-C52EEDAB45C7}"/>
              </a:ext>
            </a:extLst>
          </p:cNvPr>
          <p:cNvSpPr>
            <a:spLocks noGrp="1"/>
          </p:cNvSpPr>
          <p:nvPr>
            <p:ph idx="1"/>
          </p:nvPr>
        </p:nvSpPr>
        <p:spPr>
          <a:xfrm>
            <a:off x="158043" y="2246490"/>
            <a:ext cx="11796889" cy="4391378"/>
          </a:xfrm>
        </p:spPr>
        <p:txBody>
          <a:bodyPr>
            <a:normAutofit fontScale="92500"/>
          </a:bodyPr>
          <a:lstStyle/>
          <a:p>
            <a:pPr algn="just">
              <a:lnSpc>
                <a:spcPct val="150000"/>
              </a:lnSpc>
            </a:pPr>
            <a:r>
              <a:rPr lang="en-US" dirty="0">
                <a:latin typeface="Times New Roman" panose="02020603050405020304" pitchFamily="18" charset="0"/>
                <a:cs typeface="Times New Roman" panose="02020603050405020304" pitchFamily="18" charset="0"/>
              </a:rPr>
              <a:t>A learning disability is a neurological disorder that affects an individual's ability to acquire, process, or express information.</a:t>
            </a:r>
          </a:p>
          <a:p>
            <a:pPr algn="just">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It can impact skills such as reading, writing, mathematics, or communication, despite normal intelligence and sensory abilities. Common learning disabilities include dyslexia (difficulty with reading), dyscalculia (difficulty with math), and dysgraphia (difficulty with writing). </a:t>
            </a:r>
          </a:p>
          <a:p>
            <a:pPr algn="just">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Learning disabilities are characterized by specific challenges in processing information, despite average or above-average intelligence. Individuals with learning disabilities may struggle with skills such as reading (dyslexia), writing (dysgraphia), or math (dyscalculia). </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Common characteristics include difficulty organizing thoughts, trouble remembering new information, and inconsistent performance in school. Learning disabilities are lifelong and vary in severity, but with proper support and intervention, individuals can develop strategies to overcome these challenges and succeed academically and socially (Lerner &amp; Johns, 2012). </a:t>
            </a:r>
          </a:p>
          <a:p>
            <a:pPr marL="0" indent="0" algn="just">
              <a:buNone/>
            </a:pPr>
            <a:endParaRPr lang="en-US" dirty="0"/>
          </a:p>
          <a:p>
            <a:endParaRPr lang="en-US" dirty="0"/>
          </a:p>
        </p:txBody>
      </p:sp>
    </p:spTree>
    <p:extLst>
      <p:ext uri="{BB962C8B-B14F-4D97-AF65-F5344CB8AC3E}">
        <p14:creationId xmlns:p14="http://schemas.microsoft.com/office/powerpoint/2010/main" val="35000648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ABFA0-5472-DF80-6B3A-B7089E1BFA99}"/>
              </a:ext>
            </a:extLst>
          </p:cNvPr>
          <p:cNvSpPr>
            <a:spLocks noGrp="1"/>
          </p:cNvSpPr>
          <p:nvPr>
            <p:ph type="title"/>
          </p:nvPr>
        </p:nvSpPr>
        <p:spPr/>
        <p:txBody>
          <a:bodyPr>
            <a:normAutofit fontScale="90000"/>
          </a:bodyPr>
          <a:lstStyle/>
          <a:p>
            <a:r>
              <a:rPr lang="en-US" sz="3200" b="1" dirty="0">
                <a:latin typeface="Times New Roman" panose="02020603050405020304" pitchFamily="18" charset="0"/>
                <a:cs typeface="Times New Roman" panose="02020603050405020304" pitchFamily="18" charset="0"/>
              </a:rPr>
              <a:t>Characteristics of Dyscalculia</a:t>
            </a:r>
          </a:p>
        </p:txBody>
      </p:sp>
      <p:sp>
        <p:nvSpPr>
          <p:cNvPr id="3" name="Content Placeholder 2">
            <a:extLst>
              <a:ext uri="{FF2B5EF4-FFF2-40B4-BE49-F238E27FC236}">
                <a16:creationId xmlns:a16="http://schemas.microsoft.com/office/drawing/2014/main" id="{D551B2B0-2D2C-E3F2-C90B-5E96D785E1EC}"/>
              </a:ext>
            </a:extLst>
          </p:cNvPr>
          <p:cNvSpPr>
            <a:spLocks noGrp="1"/>
          </p:cNvSpPr>
          <p:nvPr>
            <p:ph idx="1"/>
          </p:nvPr>
        </p:nvSpPr>
        <p:spPr>
          <a:xfrm>
            <a:off x="372533" y="2381956"/>
            <a:ext cx="11593689" cy="4176888"/>
          </a:xfrm>
        </p:spPr>
        <p:txBody>
          <a:bodyPr>
            <a:normAutofit fontScale="77500" lnSpcReduction="20000"/>
          </a:bodyPr>
          <a:lstStyle/>
          <a:p>
            <a:pPr marL="342900" marR="0" lvl="0" indent="-342900" algn="just">
              <a:lnSpc>
                <a:spcPct val="150000"/>
              </a:lnSpc>
              <a:buFont typeface="Wingdings" panose="05000000000000000000" pitchFamily="2" charset="2"/>
              <a:buChar char=""/>
            </a:pPr>
            <a:r>
              <a:rPr lang="en-US" sz="2200" dirty="0">
                <a:effectLst/>
                <a:latin typeface="Times New Roman" panose="02020603050405020304" pitchFamily="18" charset="0"/>
                <a:ea typeface="Calibri" panose="020F0502020204030204" pitchFamily="34" charset="0"/>
              </a:rPr>
              <a:t>Struggles with basic number sense, such as recognizing the value of numbers or counting accurately.</a:t>
            </a:r>
          </a:p>
          <a:p>
            <a:pPr marL="342900" marR="0" lvl="0" indent="-342900" algn="just">
              <a:lnSpc>
                <a:spcPct val="150000"/>
              </a:lnSpc>
              <a:buFont typeface="Wingdings" panose="05000000000000000000" pitchFamily="2" charset="2"/>
              <a:buChar char=""/>
            </a:pPr>
            <a:r>
              <a:rPr lang="en-US" sz="2200" dirty="0">
                <a:effectLst/>
                <a:latin typeface="Times New Roman" panose="02020603050405020304" pitchFamily="18" charset="0"/>
                <a:ea typeface="Calibri" panose="020F0502020204030204" pitchFamily="34" charset="0"/>
              </a:rPr>
              <a:t>Difficulty performing basic calculations, such as addition, subtraction, multiplication, and division.</a:t>
            </a:r>
          </a:p>
          <a:p>
            <a:pPr marL="342900" marR="0" lvl="0" indent="-342900" algn="just">
              <a:lnSpc>
                <a:spcPct val="150000"/>
              </a:lnSpc>
              <a:buFont typeface="Wingdings" panose="05000000000000000000" pitchFamily="2" charset="2"/>
              <a:buChar char=""/>
            </a:pPr>
            <a:r>
              <a:rPr lang="en-US" sz="2200" dirty="0">
                <a:effectLst/>
                <a:latin typeface="Times New Roman" panose="02020603050405020304" pitchFamily="18" charset="0"/>
                <a:ea typeface="Calibri" panose="020F0502020204030204" pitchFamily="34" charset="0"/>
              </a:rPr>
              <a:t>Trouble recalling basic math facts, like times tables or number sequences, even after repeated practice.</a:t>
            </a:r>
          </a:p>
          <a:p>
            <a:pPr marL="342900" marR="0" lvl="0" indent="-342900" algn="just">
              <a:lnSpc>
                <a:spcPct val="150000"/>
              </a:lnSpc>
              <a:buFont typeface="Wingdings" panose="05000000000000000000" pitchFamily="2" charset="2"/>
              <a:buChar char=""/>
            </a:pPr>
            <a:r>
              <a:rPr lang="en-US" sz="2200" dirty="0">
                <a:effectLst/>
                <a:latin typeface="Times New Roman" panose="02020603050405020304" pitchFamily="18" charset="0"/>
                <a:ea typeface="Calibri" panose="020F0502020204030204" pitchFamily="34" charset="0"/>
              </a:rPr>
              <a:t>Struggles with telling time, understanding time-related concepts, or following sequences of directions.</a:t>
            </a:r>
          </a:p>
          <a:p>
            <a:pPr marL="342900" marR="0" lvl="0" indent="-342900" algn="just">
              <a:lnSpc>
                <a:spcPct val="150000"/>
              </a:lnSpc>
              <a:buFont typeface="Wingdings" panose="05000000000000000000" pitchFamily="2" charset="2"/>
              <a:buChar char=""/>
            </a:pPr>
            <a:r>
              <a:rPr lang="en-US" sz="2200" dirty="0">
                <a:effectLst/>
                <a:latin typeface="Times New Roman" panose="02020603050405020304" pitchFamily="18" charset="0"/>
                <a:ea typeface="Calibri" panose="020F0502020204030204" pitchFamily="34" charset="0"/>
              </a:rPr>
              <a:t>Difficulty understanding mathematical symbols, such as +, −, ×, ÷, and their application in calculations.</a:t>
            </a:r>
          </a:p>
          <a:p>
            <a:pPr marL="342900" marR="0" lvl="0" indent="-342900" algn="just">
              <a:lnSpc>
                <a:spcPct val="150000"/>
              </a:lnSpc>
              <a:buFont typeface="Wingdings" panose="05000000000000000000" pitchFamily="2" charset="2"/>
              <a:buChar char=""/>
            </a:pPr>
            <a:r>
              <a:rPr lang="en-US" sz="2200" dirty="0">
                <a:effectLst/>
                <a:latin typeface="Times New Roman" panose="02020603050405020304" pitchFamily="18" charset="0"/>
                <a:ea typeface="Calibri" panose="020F0502020204030204" pitchFamily="34" charset="0"/>
              </a:rPr>
              <a:t>Inability to estimate quantities or distances accurately.</a:t>
            </a:r>
          </a:p>
          <a:p>
            <a:pPr marL="342900" marR="0" lvl="0" indent="-342900" algn="just">
              <a:lnSpc>
                <a:spcPct val="150000"/>
              </a:lnSpc>
              <a:buFont typeface="Wingdings" panose="05000000000000000000" pitchFamily="2" charset="2"/>
              <a:buChar char=""/>
            </a:pPr>
            <a:r>
              <a:rPr lang="en-US" sz="2200" dirty="0">
                <a:effectLst/>
                <a:latin typeface="Times New Roman" panose="02020603050405020304" pitchFamily="18" charset="0"/>
                <a:ea typeface="Calibri" panose="020F0502020204030204" pitchFamily="34" charset="0"/>
              </a:rPr>
              <a:t>Problems with understanding spatial relationships, such as difficulty recognizing patterns or understanding geometry.</a:t>
            </a:r>
          </a:p>
          <a:p>
            <a:pPr marL="342900" marR="0" lvl="0" indent="-342900" algn="just">
              <a:lnSpc>
                <a:spcPct val="150000"/>
              </a:lnSpc>
              <a:buFont typeface="Wingdings" panose="05000000000000000000" pitchFamily="2" charset="2"/>
              <a:buChar char=""/>
            </a:pPr>
            <a:r>
              <a:rPr lang="en-US" sz="2200" dirty="0">
                <a:effectLst/>
                <a:latin typeface="Times New Roman" panose="02020603050405020304" pitchFamily="18" charset="0"/>
                <a:ea typeface="Calibri" panose="020F0502020204030204" pitchFamily="34" charset="0"/>
              </a:rPr>
              <a:t>Increased anxiety or frustration when dealing with numbers or mathematical tasks, which can further hinder learning.</a:t>
            </a:r>
          </a:p>
          <a:p>
            <a:endParaRPr lang="en-US" dirty="0"/>
          </a:p>
        </p:txBody>
      </p:sp>
    </p:spTree>
    <p:extLst>
      <p:ext uri="{BB962C8B-B14F-4D97-AF65-F5344CB8AC3E}">
        <p14:creationId xmlns:p14="http://schemas.microsoft.com/office/powerpoint/2010/main" val="23586048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14C2E-E90C-10C9-876D-49FADDAFF3EE}"/>
              </a:ext>
            </a:extLst>
          </p:cNvPr>
          <p:cNvSpPr>
            <a:spLocks noGrp="1"/>
          </p:cNvSpPr>
          <p:nvPr>
            <p:ph type="title"/>
          </p:nvPr>
        </p:nvSpPr>
        <p:spPr/>
        <p:txBody>
          <a:bodyPr>
            <a:normAutofit/>
          </a:bodyPr>
          <a:lstStyle/>
          <a:p>
            <a:r>
              <a:rPr lang="en-US" sz="3600" b="1" dirty="0">
                <a:latin typeface="Times New Roman" panose="02020603050405020304" pitchFamily="18" charset="0"/>
                <a:cs typeface="Times New Roman" panose="02020603050405020304" pitchFamily="18" charset="0"/>
              </a:rPr>
              <a:t>Objectives of the study</a:t>
            </a:r>
          </a:p>
        </p:txBody>
      </p:sp>
      <p:sp>
        <p:nvSpPr>
          <p:cNvPr id="3" name="Content Placeholder 2">
            <a:extLst>
              <a:ext uri="{FF2B5EF4-FFF2-40B4-BE49-F238E27FC236}">
                <a16:creationId xmlns:a16="http://schemas.microsoft.com/office/drawing/2014/main" id="{101E2413-96A0-F66E-727F-B8CD6919BF4F}"/>
              </a:ext>
            </a:extLst>
          </p:cNvPr>
          <p:cNvSpPr>
            <a:spLocks noGrp="1"/>
          </p:cNvSpPr>
          <p:nvPr>
            <p:ph idx="1"/>
          </p:nvPr>
        </p:nvSpPr>
        <p:spPr>
          <a:xfrm>
            <a:off x="440267" y="2540000"/>
            <a:ext cx="11503377" cy="3200027"/>
          </a:xfrm>
        </p:spPr>
        <p:txBody>
          <a:bodyPr/>
          <a:lstStyle/>
          <a:p>
            <a:pPr marL="342900" marR="0" lvl="0" indent="-342900" algn="just">
              <a:lnSpc>
                <a:spcPct val="150000"/>
              </a:lnSpc>
              <a:buFont typeface="+mj-lt"/>
              <a:buAutoNum type="arabicPeriod"/>
            </a:pPr>
            <a:r>
              <a:rPr lang="en-US" sz="1800" dirty="0">
                <a:effectLst/>
                <a:latin typeface="Times New Roman" panose="02020603050405020304" pitchFamily="18" charset="0"/>
                <a:ea typeface="Calibri" panose="020F0502020204030204" pitchFamily="34" charset="0"/>
              </a:rPr>
              <a:t>To find out prevalence of students with dyscalculia in primary school.</a:t>
            </a:r>
          </a:p>
          <a:p>
            <a:pPr marL="342900" marR="0" lvl="0" indent="-342900" algn="just">
              <a:lnSpc>
                <a:spcPct val="150000"/>
              </a:lnSpc>
              <a:buFont typeface="+mj-lt"/>
              <a:buAutoNum type="arabicPeriod"/>
            </a:pPr>
            <a:r>
              <a:rPr lang="en-US" sz="1800" dirty="0">
                <a:effectLst/>
                <a:latin typeface="Times New Roman" panose="02020603050405020304" pitchFamily="18" charset="0"/>
                <a:ea typeface="Calibri" panose="020F0502020204030204" pitchFamily="34" charset="0"/>
              </a:rPr>
              <a:t>To find out significant difference in mathematical abilities of calculation between male and female students with dyscalculia in primary school.</a:t>
            </a:r>
          </a:p>
          <a:p>
            <a:pPr marL="0" indent="0">
              <a:buNone/>
            </a:pPr>
            <a:endParaRPr lang="en-US" dirty="0"/>
          </a:p>
        </p:txBody>
      </p:sp>
    </p:spTree>
    <p:extLst>
      <p:ext uri="{BB962C8B-B14F-4D97-AF65-F5344CB8AC3E}">
        <p14:creationId xmlns:p14="http://schemas.microsoft.com/office/powerpoint/2010/main" val="40903615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97399-4DE1-7D7B-8A77-D63375419EE4}"/>
              </a:ext>
            </a:extLst>
          </p:cNvPr>
          <p:cNvSpPr>
            <a:spLocks noGrp="1"/>
          </p:cNvSpPr>
          <p:nvPr>
            <p:ph type="title"/>
          </p:nvPr>
        </p:nvSpPr>
        <p:spPr/>
        <p:txBody>
          <a:bodyPr>
            <a:normAutofit/>
          </a:bodyPr>
          <a:lstStyle/>
          <a:p>
            <a:r>
              <a:rPr lang="en-US" sz="3600" b="1" dirty="0">
                <a:latin typeface="Times New Roman" panose="02020603050405020304" pitchFamily="18" charset="0"/>
                <a:cs typeface="Times New Roman" panose="02020603050405020304" pitchFamily="18" charset="0"/>
              </a:rPr>
              <a:t>Hypothesis of the study</a:t>
            </a:r>
          </a:p>
        </p:txBody>
      </p:sp>
      <p:sp>
        <p:nvSpPr>
          <p:cNvPr id="3" name="Content Placeholder 2">
            <a:extLst>
              <a:ext uri="{FF2B5EF4-FFF2-40B4-BE49-F238E27FC236}">
                <a16:creationId xmlns:a16="http://schemas.microsoft.com/office/drawing/2014/main" id="{41EF6945-019A-F8B2-0077-71230D962E63}"/>
              </a:ext>
            </a:extLst>
          </p:cNvPr>
          <p:cNvSpPr>
            <a:spLocks noGrp="1"/>
          </p:cNvSpPr>
          <p:nvPr>
            <p:ph idx="1"/>
          </p:nvPr>
        </p:nvSpPr>
        <p:spPr>
          <a:xfrm>
            <a:off x="358815" y="2511706"/>
            <a:ext cx="11296891" cy="3228321"/>
          </a:xfrm>
        </p:spPr>
        <p:txBody>
          <a:bodyPr/>
          <a:lstStyle/>
          <a:p>
            <a:pPr marL="342900" marR="0" lvl="0" indent="-342900" algn="just">
              <a:lnSpc>
                <a:spcPct val="150000"/>
              </a:lnSpc>
              <a:buFont typeface="+mj-lt"/>
              <a:buAutoNum type="arabicPeriod"/>
            </a:pPr>
            <a:r>
              <a:rPr lang="en-US" sz="1800" dirty="0">
                <a:effectLst/>
                <a:latin typeface="Times New Roman" panose="02020603050405020304" pitchFamily="18" charset="0"/>
                <a:ea typeface="Calibri" panose="020F0502020204030204" pitchFamily="34" charset="0"/>
              </a:rPr>
              <a:t>There is a significant proportion of students in the primary school who exhibit characteristics of dyscalculia, as determined by diagnostic assessments. </a:t>
            </a:r>
          </a:p>
          <a:p>
            <a:pPr marL="342900" marR="0" lvl="0" indent="-342900" algn="just">
              <a:lnSpc>
                <a:spcPct val="150000"/>
              </a:lnSpc>
              <a:buFont typeface="+mj-lt"/>
              <a:buAutoNum type="arabicPeriod"/>
            </a:pPr>
            <a:r>
              <a:rPr lang="en-US" sz="1800" dirty="0">
                <a:effectLst/>
                <a:latin typeface="Times New Roman" panose="02020603050405020304" pitchFamily="18" charset="0"/>
                <a:ea typeface="Calibri" panose="020F0502020204030204" pitchFamily="34" charset="0"/>
              </a:rPr>
              <a:t>There is a significant difference in mathematical abilities of calculation between male and female students with dyscalculia in primary school.</a:t>
            </a:r>
          </a:p>
          <a:p>
            <a:pPr marL="0" indent="0">
              <a:buNone/>
            </a:pPr>
            <a:endParaRPr lang="en-US" dirty="0"/>
          </a:p>
        </p:txBody>
      </p:sp>
    </p:spTree>
    <p:extLst>
      <p:ext uri="{BB962C8B-B14F-4D97-AF65-F5344CB8AC3E}">
        <p14:creationId xmlns:p14="http://schemas.microsoft.com/office/powerpoint/2010/main" val="4151873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A15D5-F00A-D041-F7FB-1FDD72D10B33}"/>
              </a:ext>
            </a:extLst>
          </p:cNvPr>
          <p:cNvSpPr>
            <a:spLocks noGrp="1"/>
          </p:cNvSpPr>
          <p:nvPr>
            <p:ph type="title"/>
          </p:nvPr>
        </p:nvSpPr>
        <p:spPr/>
        <p:txBody>
          <a:bodyPr>
            <a:normAutofit/>
          </a:bodyPr>
          <a:lstStyle/>
          <a:p>
            <a:r>
              <a:rPr lang="en-US" sz="3600" b="1" dirty="0">
                <a:effectLst/>
                <a:latin typeface="Times New Roman" panose="02020603050405020304" pitchFamily="18" charset="0"/>
                <a:ea typeface="Calibri" panose="020F0502020204030204" pitchFamily="34" charset="0"/>
              </a:rPr>
              <a:t>Method of the study</a:t>
            </a:r>
            <a:endParaRPr lang="en-US" sz="3200" dirty="0"/>
          </a:p>
        </p:txBody>
      </p:sp>
      <p:sp>
        <p:nvSpPr>
          <p:cNvPr id="3" name="Content Placeholder 2">
            <a:extLst>
              <a:ext uri="{FF2B5EF4-FFF2-40B4-BE49-F238E27FC236}">
                <a16:creationId xmlns:a16="http://schemas.microsoft.com/office/drawing/2014/main" id="{862E103E-E410-7C42-C664-83B049D0C141}"/>
              </a:ext>
            </a:extLst>
          </p:cNvPr>
          <p:cNvSpPr>
            <a:spLocks noGrp="1"/>
          </p:cNvSpPr>
          <p:nvPr>
            <p:ph idx="1"/>
          </p:nvPr>
        </p:nvSpPr>
        <p:spPr>
          <a:xfrm>
            <a:off x="248356" y="2302934"/>
            <a:ext cx="11650133" cy="4368799"/>
          </a:xfrm>
        </p:spPr>
        <p:txBody>
          <a:bodyPr>
            <a:normAutofit fontScale="85000" lnSpcReduction="20000"/>
          </a:bodyPr>
          <a:lstStyle/>
          <a:p>
            <a:pPr marL="0" marR="0" indent="0" algn="just">
              <a:lnSpc>
                <a:spcPct val="150000"/>
              </a:lnSpc>
              <a:buNone/>
            </a:pPr>
            <a:r>
              <a:rPr lang="en-US" sz="1800" dirty="0">
                <a:effectLst/>
                <a:latin typeface="Times New Roman" panose="02020603050405020304" pitchFamily="18" charset="0"/>
                <a:ea typeface="Calibri" panose="020F0502020204030204" pitchFamily="34" charset="0"/>
              </a:rPr>
              <a:t>The researcher was used survey method for the study. The researcher had used Mean, Standard Deviation, t-Test and percentage for data analysis.</a:t>
            </a:r>
          </a:p>
          <a:p>
            <a:pPr marL="0" marR="0" algn="just">
              <a:lnSpc>
                <a:spcPct val="150000"/>
              </a:lnSpc>
            </a:pPr>
            <a:r>
              <a:rPr lang="en-US" sz="1800" b="1" dirty="0">
                <a:effectLst/>
                <a:latin typeface="Times New Roman" panose="02020603050405020304" pitchFamily="18" charset="0"/>
                <a:ea typeface="Calibri" panose="020F0502020204030204" pitchFamily="34" charset="0"/>
              </a:rPr>
              <a:t>Population of the study</a:t>
            </a:r>
            <a:endParaRPr lang="en-US" sz="1800" dirty="0">
              <a:effectLst/>
              <a:latin typeface="Times New Roman" panose="02020603050405020304" pitchFamily="18" charset="0"/>
              <a:ea typeface="Calibri" panose="020F0502020204030204" pitchFamily="34" charset="0"/>
            </a:endParaRPr>
          </a:p>
          <a:p>
            <a:pPr marL="0" marR="0" indent="0" algn="just">
              <a:lnSpc>
                <a:spcPct val="150000"/>
              </a:lnSpc>
              <a:buNone/>
            </a:pPr>
            <a:r>
              <a:rPr lang="en-US" sz="1800" dirty="0">
                <a:effectLst/>
                <a:latin typeface="Times New Roman" panose="02020603050405020304" pitchFamily="18" charset="0"/>
                <a:ea typeface="Calibri" panose="020F0502020204030204" pitchFamily="34" charset="0"/>
              </a:rPr>
              <a:t>This case study has population of primary school students of Eklavya Public School, Itanagar</a:t>
            </a:r>
          </a:p>
          <a:p>
            <a:pPr marL="0" marR="0" algn="just">
              <a:lnSpc>
                <a:spcPct val="150000"/>
              </a:lnSpc>
            </a:pPr>
            <a:r>
              <a:rPr lang="en-US" sz="1800" b="1" dirty="0">
                <a:effectLst/>
                <a:latin typeface="Times New Roman" panose="02020603050405020304" pitchFamily="18" charset="0"/>
                <a:ea typeface="Calibri" panose="020F0502020204030204" pitchFamily="34" charset="0"/>
              </a:rPr>
              <a:t>Sample Size of the study</a:t>
            </a:r>
            <a:endParaRPr lang="en-US" sz="1800" dirty="0">
              <a:effectLst/>
              <a:latin typeface="Times New Roman" panose="02020603050405020304" pitchFamily="18" charset="0"/>
              <a:ea typeface="Calibri" panose="020F0502020204030204" pitchFamily="34" charset="0"/>
            </a:endParaRPr>
          </a:p>
          <a:p>
            <a:pPr marL="0" marR="0" indent="0" algn="just">
              <a:lnSpc>
                <a:spcPct val="150000"/>
              </a:lnSpc>
              <a:buNone/>
            </a:pPr>
            <a:r>
              <a:rPr lang="en-US" sz="1800" dirty="0">
                <a:effectLst/>
                <a:latin typeface="Times New Roman" panose="02020603050405020304" pitchFamily="18" charset="0"/>
                <a:ea typeface="Calibri" panose="020F0502020204030204" pitchFamily="34" charset="0"/>
              </a:rPr>
              <a:t>Sample size for this case study has 60 students of primary education.</a:t>
            </a:r>
          </a:p>
          <a:p>
            <a:pPr marL="0" marR="0" algn="just">
              <a:lnSpc>
                <a:spcPct val="150000"/>
              </a:lnSpc>
            </a:pPr>
            <a:r>
              <a:rPr lang="en-US" sz="1800" b="1" dirty="0">
                <a:effectLst/>
                <a:latin typeface="Times New Roman" panose="02020603050405020304" pitchFamily="18" charset="0"/>
                <a:ea typeface="Calibri" panose="020F0502020204030204" pitchFamily="34" charset="0"/>
              </a:rPr>
              <a:t>Tools of Research</a:t>
            </a:r>
            <a:endParaRPr lang="en-US" sz="1800" dirty="0">
              <a:effectLst/>
              <a:latin typeface="Times New Roman" panose="02020603050405020304" pitchFamily="18" charset="0"/>
              <a:ea typeface="Calibri" panose="020F0502020204030204" pitchFamily="34" charset="0"/>
            </a:endParaRPr>
          </a:p>
          <a:p>
            <a:pPr marL="0" marR="0" indent="0" algn="just">
              <a:lnSpc>
                <a:spcPct val="150000"/>
              </a:lnSpc>
              <a:buNone/>
            </a:pPr>
            <a:r>
              <a:rPr lang="en-US" sz="1800" dirty="0">
                <a:effectLst/>
                <a:latin typeface="Times New Roman" panose="02020603050405020304" pitchFamily="18" charset="0"/>
                <a:ea typeface="Calibri" panose="020F0502020204030204" pitchFamily="34" charset="0"/>
              </a:rPr>
              <a:t>In this case study the researcher had adopted DTLD developed by Dr. Smirti Swarup and Dr. D. H. Mehta.</a:t>
            </a:r>
          </a:p>
          <a:p>
            <a:pPr marL="342900" marR="0" lvl="0" indent="-342900" algn="just">
              <a:lnSpc>
                <a:spcPct val="150000"/>
              </a:lnSpc>
              <a:buFont typeface="+mj-lt"/>
              <a:buAutoNum type="arabicPeriod"/>
            </a:pPr>
            <a:r>
              <a:rPr lang="en-US" sz="1800" dirty="0">
                <a:effectLst/>
                <a:latin typeface="Times New Roman" panose="02020603050405020304" pitchFamily="18" charset="0"/>
                <a:ea typeface="Calibri" panose="020F0502020204030204" pitchFamily="34" charset="0"/>
              </a:rPr>
              <a:t>Test of Eye Hand Coordination</a:t>
            </a:r>
          </a:p>
          <a:p>
            <a:pPr marL="342900" marR="0" lvl="0" indent="-342900" algn="just">
              <a:lnSpc>
                <a:spcPct val="150000"/>
              </a:lnSpc>
              <a:buFont typeface="+mj-lt"/>
              <a:buAutoNum type="arabicPeriod"/>
            </a:pPr>
            <a:r>
              <a:rPr lang="en-US" sz="1800" dirty="0">
                <a:effectLst/>
                <a:latin typeface="Times New Roman" panose="02020603050405020304" pitchFamily="18" charset="0"/>
                <a:ea typeface="Calibri" panose="020F0502020204030204" pitchFamily="34" charset="0"/>
              </a:rPr>
              <a:t>Test of Number Concept</a:t>
            </a:r>
          </a:p>
          <a:p>
            <a:pPr marL="342900" marR="0" lvl="0" indent="-342900" algn="just">
              <a:lnSpc>
                <a:spcPct val="150000"/>
              </a:lnSpc>
              <a:buFont typeface="+mj-lt"/>
              <a:buAutoNum type="arabicPeriod"/>
            </a:pPr>
            <a:r>
              <a:rPr lang="en-US" sz="1800" dirty="0">
                <a:effectLst/>
                <a:latin typeface="Times New Roman" panose="02020603050405020304" pitchFamily="18" charset="0"/>
                <a:ea typeface="Calibri" panose="020F0502020204030204" pitchFamily="34" charset="0"/>
              </a:rPr>
              <a:t>Test Cognitive Functioning</a:t>
            </a:r>
          </a:p>
          <a:p>
            <a:endParaRPr lang="en-US" dirty="0"/>
          </a:p>
        </p:txBody>
      </p:sp>
    </p:spTree>
    <p:extLst>
      <p:ext uri="{BB962C8B-B14F-4D97-AF65-F5344CB8AC3E}">
        <p14:creationId xmlns:p14="http://schemas.microsoft.com/office/powerpoint/2010/main" val="22403151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B066DA-2BB1-D718-069E-B6C16E85067E}"/>
              </a:ext>
            </a:extLst>
          </p:cNvPr>
          <p:cNvSpPr>
            <a:spLocks noGrp="1"/>
          </p:cNvSpPr>
          <p:nvPr>
            <p:ph type="title"/>
          </p:nvPr>
        </p:nvSpPr>
        <p:spPr/>
        <p:txBody>
          <a:bodyPr>
            <a:normAutofit/>
          </a:bodyPr>
          <a:lstStyle/>
          <a:p>
            <a:r>
              <a:rPr lang="en-US" sz="3600" b="1" dirty="0">
                <a:latin typeface="Times New Roman" panose="02020603050405020304" pitchFamily="18" charset="0"/>
                <a:cs typeface="Times New Roman" panose="02020603050405020304" pitchFamily="18" charset="0"/>
              </a:rPr>
              <a:t>Data Analysis</a:t>
            </a:r>
          </a:p>
        </p:txBody>
      </p:sp>
      <p:graphicFrame>
        <p:nvGraphicFramePr>
          <p:cNvPr id="5" name="Content Placeholder 4">
            <a:extLst>
              <a:ext uri="{FF2B5EF4-FFF2-40B4-BE49-F238E27FC236}">
                <a16:creationId xmlns:a16="http://schemas.microsoft.com/office/drawing/2014/main" id="{50ECD56B-4B58-D4FD-05D3-67BF2C05C214}"/>
              </a:ext>
            </a:extLst>
          </p:cNvPr>
          <p:cNvGraphicFramePr>
            <a:graphicFrameLocks noGrp="1"/>
          </p:cNvGraphicFramePr>
          <p:nvPr>
            <p:ph sz="half" idx="1"/>
            <p:extLst>
              <p:ext uri="{D42A27DB-BD31-4B8C-83A1-F6EECF244321}">
                <p14:modId xmlns:p14="http://schemas.microsoft.com/office/powerpoint/2010/main" val="3930574352"/>
              </p:ext>
            </p:extLst>
          </p:nvPr>
        </p:nvGraphicFramePr>
        <p:xfrm>
          <a:off x="565150" y="3033372"/>
          <a:ext cx="4271963" cy="2176528"/>
        </p:xfrm>
        <a:graphic>
          <a:graphicData uri="http://schemas.openxmlformats.org/drawingml/2006/table">
            <a:tbl>
              <a:tblPr firstRow="1" firstCol="1" bandRow="1">
                <a:tableStyleId>{5C22544A-7EE6-4342-B048-85BDC9FD1C3A}</a:tableStyleId>
              </a:tblPr>
              <a:tblGrid>
                <a:gridCol w="2216054">
                  <a:extLst>
                    <a:ext uri="{9D8B030D-6E8A-4147-A177-3AD203B41FA5}">
                      <a16:colId xmlns:a16="http://schemas.microsoft.com/office/drawing/2014/main" val="3277429446"/>
                    </a:ext>
                  </a:extLst>
                </a:gridCol>
                <a:gridCol w="735799">
                  <a:extLst>
                    <a:ext uri="{9D8B030D-6E8A-4147-A177-3AD203B41FA5}">
                      <a16:colId xmlns:a16="http://schemas.microsoft.com/office/drawing/2014/main" val="4040760653"/>
                    </a:ext>
                  </a:extLst>
                </a:gridCol>
                <a:gridCol w="735799">
                  <a:extLst>
                    <a:ext uri="{9D8B030D-6E8A-4147-A177-3AD203B41FA5}">
                      <a16:colId xmlns:a16="http://schemas.microsoft.com/office/drawing/2014/main" val="3877702622"/>
                    </a:ext>
                  </a:extLst>
                </a:gridCol>
                <a:gridCol w="584311">
                  <a:extLst>
                    <a:ext uri="{9D8B030D-6E8A-4147-A177-3AD203B41FA5}">
                      <a16:colId xmlns:a16="http://schemas.microsoft.com/office/drawing/2014/main" val="428311680"/>
                    </a:ext>
                  </a:extLst>
                </a:gridCol>
              </a:tblGrid>
              <a:tr h="182844">
                <a:tc>
                  <a:txBody>
                    <a:bodyPr/>
                    <a:lstStyle/>
                    <a:p>
                      <a:pPr marL="0" marR="0" algn="just">
                        <a:lnSpc>
                          <a:spcPct val="150000"/>
                        </a:lnSpc>
                      </a:pPr>
                      <a:r>
                        <a:rPr lang="en-US" sz="1000" b="1">
                          <a:effectLst/>
                          <a:latin typeface="Times New Roman" panose="02020603050405020304" pitchFamily="18" charset="0"/>
                          <a:cs typeface="Times New Roman" panose="02020603050405020304" pitchFamily="18" charset="0"/>
                        </a:rPr>
                        <a:t>Themes</a:t>
                      </a:r>
                      <a:endParaRPr lang="en-US" sz="1000" b="1">
                        <a:effectLst/>
                        <a:latin typeface="Times New Roman" panose="02020603050405020304" pitchFamily="18" charset="0"/>
                        <a:ea typeface="Calibri" panose="020F0502020204030204" pitchFamily="34" charset="0"/>
                        <a:cs typeface="Times New Roman" panose="02020603050405020304" pitchFamily="18" charset="0"/>
                      </a:endParaRPr>
                    </a:p>
                  </a:txBody>
                  <a:tcPr marL="51939" marR="51939" marT="0" marB="0"/>
                </a:tc>
                <a:tc>
                  <a:txBody>
                    <a:bodyPr/>
                    <a:lstStyle/>
                    <a:p>
                      <a:pPr marL="0" marR="0" algn="just">
                        <a:lnSpc>
                          <a:spcPct val="150000"/>
                        </a:lnSpc>
                      </a:pPr>
                      <a:r>
                        <a:rPr lang="en-US" sz="1000" b="1">
                          <a:effectLst/>
                          <a:latin typeface="Times New Roman" panose="02020603050405020304" pitchFamily="18" charset="0"/>
                          <a:cs typeface="Times New Roman" panose="02020603050405020304" pitchFamily="18" charset="0"/>
                        </a:rPr>
                        <a:t>High</a:t>
                      </a:r>
                      <a:endParaRPr lang="en-US" sz="1000" b="1">
                        <a:effectLst/>
                        <a:latin typeface="Times New Roman" panose="02020603050405020304" pitchFamily="18" charset="0"/>
                        <a:ea typeface="Calibri" panose="020F0502020204030204" pitchFamily="34" charset="0"/>
                        <a:cs typeface="Times New Roman" panose="02020603050405020304" pitchFamily="18" charset="0"/>
                      </a:endParaRPr>
                    </a:p>
                  </a:txBody>
                  <a:tcPr marL="51939" marR="51939" marT="0" marB="0"/>
                </a:tc>
                <a:tc>
                  <a:txBody>
                    <a:bodyPr/>
                    <a:lstStyle/>
                    <a:p>
                      <a:pPr marL="0" marR="0" algn="just">
                        <a:lnSpc>
                          <a:spcPct val="150000"/>
                        </a:lnSpc>
                      </a:pPr>
                      <a:r>
                        <a:rPr lang="en-US" sz="1000" b="1">
                          <a:effectLst/>
                          <a:latin typeface="Times New Roman" panose="02020603050405020304" pitchFamily="18" charset="0"/>
                          <a:cs typeface="Times New Roman" panose="02020603050405020304" pitchFamily="18" charset="0"/>
                        </a:rPr>
                        <a:t>Medium</a:t>
                      </a:r>
                      <a:endParaRPr lang="en-US" sz="1000" b="1">
                        <a:effectLst/>
                        <a:latin typeface="Times New Roman" panose="02020603050405020304" pitchFamily="18" charset="0"/>
                        <a:ea typeface="Calibri" panose="020F0502020204030204" pitchFamily="34" charset="0"/>
                        <a:cs typeface="Times New Roman" panose="02020603050405020304" pitchFamily="18" charset="0"/>
                      </a:endParaRPr>
                    </a:p>
                  </a:txBody>
                  <a:tcPr marL="51939" marR="51939" marT="0" marB="0"/>
                </a:tc>
                <a:tc>
                  <a:txBody>
                    <a:bodyPr/>
                    <a:lstStyle/>
                    <a:p>
                      <a:pPr marL="0" marR="0" algn="just">
                        <a:lnSpc>
                          <a:spcPct val="150000"/>
                        </a:lnSpc>
                      </a:pPr>
                      <a:r>
                        <a:rPr lang="en-US" sz="1000" b="1">
                          <a:effectLst/>
                          <a:latin typeface="Times New Roman" panose="02020603050405020304" pitchFamily="18" charset="0"/>
                          <a:cs typeface="Times New Roman" panose="02020603050405020304" pitchFamily="18" charset="0"/>
                        </a:rPr>
                        <a:t>Low</a:t>
                      </a:r>
                      <a:endParaRPr lang="en-US" sz="1000" b="1">
                        <a:effectLst/>
                        <a:latin typeface="Times New Roman" panose="02020603050405020304" pitchFamily="18" charset="0"/>
                        <a:ea typeface="Calibri" panose="020F0502020204030204" pitchFamily="34" charset="0"/>
                        <a:cs typeface="Times New Roman" panose="02020603050405020304" pitchFamily="18" charset="0"/>
                      </a:endParaRPr>
                    </a:p>
                  </a:txBody>
                  <a:tcPr marL="51939" marR="51939" marT="0" marB="0"/>
                </a:tc>
                <a:extLst>
                  <a:ext uri="{0D108BD9-81ED-4DB2-BD59-A6C34878D82A}">
                    <a16:rowId xmlns:a16="http://schemas.microsoft.com/office/drawing/2014/main" val="3479932547"/>
                  </a:ext>
                </a:extLst>
              </a:tr>
              <a:tr h="598354">
                <a:tc>
                  <a:txBody>
                    <a:bodyPr/>
                    <a:lstStyle/>
                    <a:p>
                      <a:pPr marL="0" marR="0" algn="just">
                        <a:lnSpc>
                          <a:spcPct val="150000"/>
                        </a:lnSpc>
                      </a:pPr>
                      <a:r>
                        <a:rPr lang="en-US" sz="1000" b="1">
                          <a:effectLst/>
                          <a:latin typeface="Times New Roman" panose="02020603050405020304" pitchFamily="18" charset="0"/>
                          <a:cs typeface="Times New Roman" panose="02020603050405020304" pitchFamily="18" charset="0"/>
                        </a:rPr>
                        <a:t> </a:t>
                      </a:r>
                    </a:p>
                    <a:p>
                      <a:pPr marL="0" marR="0" algn="just">
                        <a:lnSpc>
                          <a:spcPct val="150000"/>
                        </a:lnSpc>
                      </a:pPr>
                      <a:r>
                        <a:rPr lang="en-US" sz="1000" b="1">
                          <a:effectLst/>
                          <a:latin typeface="Times New Roman" panose="02020603050405020304" pitchFamily="18" charset="0"/>
                          <a:cs typeface="Times New Roman" panose="02020603050405020304" pitchFamily="18" charset="0"/>
                        </a:rPr>
                        <a:t>Test of Eye Hand Coordination (EHC)</a:t>
                      </a:r>
                    </a:p>
                    <a:p>
                      <a:pPr marL="0" marR="0" algn="just">
                        <a:lnSpc>
                          <a:spcPct val="150000"/>
                        </a:lnSpc>
                      </a:pPr>
                      <a:r>
                        <a:rPr lang="en-US" sz="1000" b="1">
                          <a:effectLst/>
                          <a:latin typeface="Times New Roman" panose="02020603050405020304" pitchFamily="18" charset="0"/>
                          <a:cs typeface="Times New Roman" panose="02020603050405020304" pitchFamily="18" charset="0"/>
                        </a:rPr>
                        <a:t> </a:t>
                      </a:r>
                      <a:endParaRPr lang="en-US" sz="1000" b="1">
                        <a:effectLst/>
                        <a:latin typeface="Times New Roman" panose="02020603050405020304" pitchFamily="18" charset="0"/>
                        <a:ea typeface="Calibri" panose="020F0502020204030204" pitchFamily="34" charset="0"/>
                        <a:cs typeface="Times New Roman" panose="02020603050405020304" pitchFamily="18" charset="0"/>
                      </a:endParaRPr>
                    </a:p>
                  </a:txBody>
                  <a:tcPr marL="51939" marR="51939" marT="0" marB="0"/>
                </a:tc>
                <a:tc>
                  <a:txBody>
                    <a:bodyPr/>
                    <a:lstStyle/>
                    <a:p>
                      <a:pPr marL="0" marR="0" algn="just">
                        <a:lnSpc>
                          <a:spcPct val="150000"/>
                        </a:lnSpc>
                      </a:pPr>
                      <a:r>
                        <a:rPr lang="en-US" sz="1000" b="1">
                          <a:effectLst/>
                          <a:latin typeface="Times New Roman" panose="02020603050405020304" pitchFamily="18" charset="0"/>
                          <a:cs typeface="Times New Roman" panose="02020603050405020304" pitchFamily="18" charset="0"/>
                        </a:rPr>
                        <a:t> </a:t>
                      </a:r>
                    </a:p>
                    <a:p>
                      <a:pPr marL="0" marR="0" algn="just">
                        <a:lnSpc>
                          <a:spcPct val="150000"/>
                        </a:lnSpc>
                      </a:pPr>
                      <a:r>
                        <a:rPr lang="en-US" sz="1000" b="1">
                          <a:effectLst/>
                          <a:latin typeface="Times New Roman" panose="02020603050405020304" pitchFamily="18" charset="0"/>
                          <a:cs typeface="Times New Roman" panose="02020603050405020304" pitchFamily="18" charset="0"/>
                        </a:rPr>
                        <a:t>     35%</a:t>
                      </a:r>
                      <a:endParaRPr lang="en-US" sz="1000" b="1">
                        <a:effectLst/>
                        <a:latin typeface="Times New Roman" panose="02020603050405020304" pitchFamily="18" charset="0"/>
                        <a:ea typeface="Calibri" panose="020F0502020204030204" pitchFamily="34" charset="0"/>
                        <a:cs typeface="Times New Roman" panose="02020603050405020304" pitchFamily="18" charset="0"/>
                      </a:endParaRPr>
                    </a:p>
                  </a:txBody>
                  <a:tcPr marL="51939" marR="51939" marT="0" marB="0"/>
                </a:tc>
                <a:tc>
                  <a:txBody>
                    <a:bodyPr/>
                    <a:lstStyle/>
                    <a:p>
                      <a:pPr marL="0" marR="0" algn="just">
                        <a:lnSpc>
                          <a:spcPct val="150000"/>
                        </a:lnSpc>
                      </a:pPr>
                      <a:r>
                        <a:rPr lang="en-US" sz="1000" b="1">
                          <a:effectLst/>
                          <a:latin typeface="Times New Roman" panose="02020603050405020304" pitchFamily="18" charset="0"/>
                          <a:cs typeface="Times New Roman" panose="02020603050405020304" pitchFamily="18" charset="0"/>
                        </a:rPr>
                        <a:t> </a:t>
                      </a:r>
                    </a:p>
                    <a:p>
                      <a:pPr marL="0" marR="0" algn="just">
                        <a:lnSpc>
                          <a:spcPct val="150000"/>
                        </a:lnSpc>
                      </a:pPr>
                      <a:r>
                        <a:rPr lang="en-US" sz="1000" b="1">
                          <a:effectLst/>
                          <a:latin typeface="Times New Roman" panose="02020603050405020304" pitchFamily="18" charset="0"/>
                          <a:cs typeface="Times New Roman" panose="02020603050405020304" pitchFamily="18" charset="0"/>
                        </a:rPr>
                        <a:t>     40%</a:t>
                      </a:r>
                      <a:endParaRPr lang="en-US" sz="1000" b="1">
                        <a:effectLst/>
                        <a:latin typeface="Times New Roman" panose="02020603050405020304" pitchFamily="18" charset="0"/>
                        <a:ea typeface="Calibri" panose="020F0502020204030204" pitchFamily="34" charset="0"/>
                        <a:cs typeface="Times New Roman" panose="02020603050405020304" pitchFamily="18" charset="0"/>
                      </a:endParaRPr>
                    </a:p>
                  </a:txBody>
                  <a:tcPr marL="51939" marR="51939" marT="0" marB="0"/>
                </a:tc>
                <a:tc>
                  <a:txBody>
                    <a:bodyPr/>
                    <a:lstStyle/>
                    <a:p>
                      <a:pPr marL="0" marR="0" algn="just">
                        <a:lnSpc>
                          <a:spcPct val="150000"/>
                        </a:lnSpc>
                      </a:pPr>
                      <a:r>
                        <a:rPr lang="en-US" sz="1000" b="1" dirty="0">
                          <a:effectLst/>
                          <a:latin typeface="Times New Roman" panose="02020603050405020304" pitchFamily="18" charset="0"/>
                          <a:cs typeface="Times New Roman" panose="02020603050405020304" pitchFamily="18" charset="0"/>
                        </a:rPr>
                        <a:t> </a:t>
                      </a:r>
                    </a:p>
                    <a:p>
                      <a:pPr marL="0" marR="0" algn="just">
                        <a:lnSpc>
                          <a:spcPct val="150000"/>
                        </a:lnSpc>
                      </a:pPr>
                      <a:r>
                        <a:rPr lang="en-US" sz="1000" b="1" dirty="0">
                          <a:effectLst/>
                          <a:latin typeface="Times New Roman" panose="02020603050405020304" pitchFamily="18" charset="0"/>
                          <a:cs typeface="Times New Roman" panose="02020603050405020304" pitchFamily="18" charset="0"/>
                        </a:rPr>
                        <a:t>   25%</a:t>
                      </a:r>
                      <a:endParaRPr lang="en-US" sz="1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939" marR="51939" marT="0" marB="0"/>
                </a:tc>
                <a:extLst>
                  <a:ext uri="{0D108BD9-81ED-4DB2-BD59-A6C34878D82A}">
                    <a16:rowId xmlns:a16="http://schemas.microsoft.com/office/drawing/2014/main" val="3471194888"/>
                  </a:ext>
                </a:extLst>
              </a:tr>
              <a:tr h="598354">
                <a:tc>
                  <a:txBody>
                    <a:bodyPr/>
                    <a:lstStyle/>
                    <a:p>
                      <a:pPr marL="457200" marR="0" algn="just">
                        <a:lnSpc>
                          <a:spcPct val="150000"/>
                        </a:lnSpc>
                      </a:pPr>
                      <a:r>
                        <a:rPr lang="en-US" sz="1000" b="1" dirty="0">
                          <a:effectLst/>
                          <a:latin typeface="Times New Roman" panose="02020603050405020304" pitchFamily="18" charset="0"/>
                          <a:cs typeface="Times New Roman" panose="02020603050405020304" pitchFamily="18" charset="0"/>
                        </a:rPr>
                        <a:t> </a:t>
                      </a:r>
                    </a:p>
                    <a:p>
                      <a:pPr marL="0" marR="0" algn="just">
                        <a:lnSpc>
                          <a:spcPct val="150000"/>
                        </a:lnSpc>
                      </a:pPr>
                      <a:r>
                        <a:rPr lang="en-US" sz="1000" b="1" dirty="0">
                          <a:effectLst/>
                          <a:latin typeface="Times New Roman" panose="02020603050405020304" pitchFamily="18" charset="0"/>
                          <a:cs typeface="Times New Roman" panose="02020603050405020304" pitchFamily="18" charset="0"/>
                        </a:rPr>
                        <a:t>Test of Number Concept(NC)</a:t>
                      </a:r>
                    </a:p>
                    <a:p>
                      <a:pPr marL="0" marR="0" algn="just">
                        <a:lnSpc>
                          <a:spcPct val="150000"/>
                        </a:lnSpc>
                      </a:pPr>
                      <a:r>
                        <a:rPr lang="en-US" sz="1000" b="1" dirty="0">
                          <a:effectLst/>
                          <a:latin typeface="Times New Roman" panose="02020603050405020304" pitchFamily="18" charset="0"/>
                          <a:cs typeface="Times New Roman" panose="02020603050405020304" pitchFamily="18" charset="0"/>
                        </a:rPr>
                        <a:t> </a:t>
                      </a:r>
                      <a:endParaRPr lang="en-US" sz="1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939" marR="51939" marT="0" marB="0"/>
                </a:tc>
                <a:tc>
                  <a:txBody>
                    <a:bodyPr/>
                    <a:lstStyle/>
                    <a:p>
                      <a:pPr marL="0" marR="0" algn="just">
                        <a:lnSpc>
                          <a:spcPct val="150000"/>
                        </a:lnSpc>
                      </a:pPr>
                      <a:r>
                        <a:rPr lang="en-US" sz="1000" b="1">
                          <a:effectLst/>
                          <a:latin typeface="Times New Roman" panose="02020603050405020304" pitchFamily="18" charset="0"/>
                          <a:cs typeface="Times New Roman" panose="02020603050405020304" pitchFamily="18" charset="0"/>
                        </a:rPr>
                        <a:t> </a:t>
                      </a:r>
                    </a:p>
                    <a:p>
                      <a:pPr marL="0" marR="0" algn="just">
                        <a:lnSpc>
                          <a:spcPct val="150000"/>
                        </a:lnSpc>
                      </a:pPr>
                      <a:r>
                        <a:rPr lang="en-US" sz="1000" b="1">
                          <a:effectLst/>
                          <a:latin typeface="Times New Roman" panose="02020603050405020304" pitchFamily="18" charset="0"/>
                          <a:cs typeface="Times New Roman" panose="02020603050405020304" pitchFamily="18" charset="0"/>
                        </a:rPr>
                        <a:t>     71%</a:t>
                      </a:r>
                      <a:endParaRPr lang="en-US" sz="1000" b="1">
                        <a:effectLst/>
                        <a:latin typeface="Times New Roman" panose="02020603050405020304" pitchFamily="18" charset="0"/>
                        <a:ea typeface="Calibri" panose="020F0502020204030204" pitchFamily="34" charset="0"/>
                        <a:cs typeface="Times New Roman" panose="02020603050405020304" pitchFamily="18" charset="0"/>
                      </a:endParaRPr>
                    </a:p>
                  </a:txBody>
                  <a:tcPr marL="51939" marR="51939" marT="0" marB="0"/>
                </a:tc>
                <a:tc>
                  <a:txBody>
                    <a:bodyPr/>
                    <a:lstStyle/>
                    <a:p>
                      <a:pPr marL="0" marR="0" algn="just">
                        <a:lnSpc>
                          <a:spcPct val="150000"/>
                        </a:lnSpc>
                      </a:pPr>
                      <a:r>
                        <a:rPr lang="en-US" sz="1000" b="1">
                          <a:effectLst/>
                          <a:latin typeface="Times New Roman" panose="02020603050405020304" pitchFamily="18" charset="0"/>
                          <a:cs typeface="Times New Roman" panose="02020603050405020304" pitchFamily="18" charset="0"/>
                        </a:rPr>
                        <a:t> </a:t>
                      </a:r>
                    </a:p>
                    <a:p>
                      <a:pPr marL="0" marR="0" algn="just">
                        <a:lnSpc>
                          <a:spcPct val="150000"/>
                        </a:lnSpc>
                      </a:pPr>
                      <a:r>
                        <a:rPr lang="en-US" sz="1000" b="1">
                          <a:effectLst/>
                          <a:latin typeface="Times New Roman" panose="02020603050405020304" pitchFamily="18" charset="0"/>
                          <a:cs typeface="Times New Roman" panose="02020603050405020304" pitchFamily="18" charset="0"/>
                        </a:rPr>
                        <a:t>        -</a:t>
                      </a:r>
                      <a:endParaRPr lang="en-US" sz="1000" b="1">
                        <a:effectLst/>
                        <a:latin typeface="Times New Roman" panose="02020603050405020304" pitchFamily="18" charset="0"/>
                        <a:ea typeface="Calibri" panose="020F0502020204030204" pitchFamily="34" charset="0"/>
                        <a:cs typeface="Times New Roman" panose="02020603050405020304" pitchFamily="18" charset="0"/>
                      </a:endParaRPr>
                    </a:p>
                  </a:txBody>
                  <a:tcPr marL="51939" marR="51939" marT="0" marB="0"/>
                </a:tc>
                <a:tc>
                  <a:txBody>
                    <a:bodyPr/>
                    <a:lstStyle/>
                    <a:p>
                      <a:pPr marL="0" marR="0" algn="just">
                        <a:lnSpc>
                          <a:spcPct val="150000"/>
                        </a:lnSpc>
                      </a:pPr>
                      <a:r>
                        <a:rPr lang="en-US" sz="1000" b="1">
                          <a:effectLst/>
                          <a:latin typeface="Times New Roman" panose="02020603050405020304" pitchFamily="18" charset="0"/>
                          <a:cs typeface="Times New Roman" panose="02020603050405020304" pitchFamily="18" charset="0"/>
                        </a:rPr>
                        <a:t> </a:t>
                      </a:r>
                    </a:p>
                    <a:p>
                      <a:pPr marL="0" marR="0" algn="just">
                        <a:lnSpc>
                          <a:spcPct val="150000"/>
                        </a:lnSpc>
                      </a:pPr>
                      <a:r>
                        <a:rPr lang="en-US" sz="1000" b="1">
                          <a:effectLst/>
                          <a:latin typeface="Times New Roman" panose="02020603050405020304" pitchFamily="18" charset="0"/>
                          <a:cs typeface="Times New Roman" panose="02020603050405020304" pitchFamily="18" charset="0"/>
                        </a:rPr>
                        <a:t>   29%</a:t>
                      </a:r>
                      <a:endParaRPr lang="en-US" sz="1000" b="1">
                        <a:effectLst/>
                        <a:latin typeface="Times New Roman" panose="02020603050405020304" pitchFamily="18" charset="0"/>
                        <a:ea typeface="Calibri" panose="020F0502020204030204" pitchFamily="34" charset="0"/>
                        <a:cs typeface="Times New Roman" panose="02020603050405020304" pitchFamily="18" charset="0"/>
                      </a:endParaRPr>
                    </a:p>
                  </a:txBody>
                  <a:tcPr marL="51939" marR="51939" marT="0" marB="0"/>
                </a:tc>
                <a:extLst>
                  <a:ext uri="{0D108BD9-81ED-4DB2-BD59-A6C34878D82A}">
                    <a16:rowId xmlns:a16="http://schemas.microsoft.com/office/drawing/2014/main" val="2955167074"/>
                  </a:ext>
                </a:extLst>
              </a:tr>
              <a:tr h="622784">
                <a:tc>
                  <a:txBody>
                    <a:bodyPr/>
                    <a:lstStyle/>
                    <a:p>
                      <a:pPr marL="0" marR="0" algn="just">
                        <a:lnSpc>
                          <a:spcPct val="150000"/>
                        </a:lnSpc>
                      </a:pPr>
                      <a:r>
                        <a:rPr lang="en-US" sz="1000" b="1">
                          <a:effectLst/>
                          <a:latin typeface="Times New Roman" panose="02020603050405020304" pitchFamily="18" charset="0"/>
                          <a:cs typeface="Times New Roman" panose="02020603050405020304" pitchFamily="18" charset="0"/>
                        </a:rPr>
                        <a:t> </a:t>
                      </a:r>
                    </a:p>
                    <a:p>
                      <a:pPr marL="0" marR="0" algn="just">
                        <a:lnSpc>
                          <a:spcPct val="150000"/>
                        </a:lnSpc>
                      </a:pPr>
                      <a:r>
                        <a:rPr lang="en-US" sz="1000" b="1">
                          <a:effectLst/>
                          <a:latin typeface="Times New Roman" panose="02020603050405020304" pitchFamily="18" charset="0"/>
                          <a:cs typeface="Times New Roman" panose="02020603050405020304" pitchFamily="18" charset="0"/>
                        </a:rPr>
                        <a:t>Test of Cognitive Functioning (CF)</a:t>
                      </a:r>
                    </a:p>
                    <a:p>
                      <a:pPr marL="0" marR="0" algn="just">
                        <a:lnSpc>
                          <a:spcPct val="150000"/>
                        </a:lnSpc>
                      </a:pPr>
                      <a:r>
                        <a:rPr lang="en-US" sz="1000" b="1">
                          <a:effectLst/>
                          <a:latin typeface="Times New Roman" panose="02020603050405020304" pitchFamily="18" charset="0"/>
                          <a:cs typeface="Times New Roman" panose="02020603050405020304" pitchFamily="18" charset="0"/>
                        </a:rPr>
                        <a:t> </a:t>
                      </a:r>
                      <a:endParaRPr lang="en-US" sz="1000" b="1">
                        <a:effectLst/>
                        <a:latin typeface="Times New Roman" panose="02020603050405020304" pitchFamily="18" charset="0"/>
                        <a:ea typeface="Calibri" panose="020F0502020204030204" pitchFamily="34" charset="0"/>
                        <a:cs typeface="Times New Roman" panose="02020603050405020304" pitchFamily="18" charset="0"/>
                      </a:endParaRPr>
                    </a:p>
                  </a:txBody>
                  <a:tcPr marL="51939" marR="51939" marT="0" marB="0"/>
                </a:tc>
                <a:tc>
                  <a:txBody>
                    <a:bodyPr/>
                    <a:lstStyle/>
                    <a:p>
                      <a:pPr marL="0" marR="0" algn="just">
                        <a:lnSpc>
                          <a:spcPct val="150000"/>
                        </a:lnSpc>
                      </a:pPr>
                      <a:r>
                        <a:rPr lang="en-US" sz="1000" b="1">
                          <a:effectLst/>
                          <a:latin typeface="Times New Roman" panose="02020603050405020304" pitchFamily="18" charset="0"/>
                          <a:cs typeface="Times New Roman" panose="02020603050405020304" pitchFamily="18" charset="0"/>
                        </a:rPr>
                        <a:t> </a:t>
                      </a:r>
                    </a:p>
                    <a:p>
                      <a:pPr marL="0" marR="0" algn="just">
                        <a:lnSpc>
                          <a:spcPct val="150000"/>
                        </a:lnSpc>
                      </a:pPr>
                      <a:r>
                        <a:rPr lang="en-US" sz="1000" b="1">
                          <a:effectLst/>
                          <a:latin typeface="Times New Roman" panose="02020603050405020304" pitchFamily="18" charset="0"/>
                          <a:cs typeface="Times New Roman" panose="02020603050405020304" pitchFamily="18" charset="0"/>
                        </a:rPr>
                        <a:t>      56%</a:t>
                      </a:r>
                      <a:endParaRPr lang="en-US" sz="1000" b="1">
                        <a:effectLst/>
                        <a:latin typeface="Times New Roman" panose="02020603050405020304" pitchFamily="18" charset="0"/>
                        <a:ea typeface="Calibri" panose="020F0502020204030204" pitchFamily="34" charset="0"/>
                        <a:cs typeface="Times New Roman" panose="02020603050405020304" pitchFamily="18" charset="0"/>
                      </a:endParaRPr>
                    </a:p>
                  </a:txBody>
                  <a:tcPr marL="51939" marR="51939" marT="0" marB="0"/>
                </a:tc>
                <a:tc>
                  <a:txBody>
                    <a:bodyPr/>
                    <a:lstStyle/>
                    <a:p>
                      <a:pPr marL="0" marR="0" algn="just">
                        <a:lnSpc>
                          <a:spcPct val="150000"/>
                        </a:lnSpc>
                      </a:pPr>
                      <a:r>
                        <a:rPr lang="en-US" sz="1000" b="1">
                          <a:effectLst/>
                          <a:latin typeface="Times New Roman" panose="02020603050405020304" pitchFamily="18" charset="0"/>
                          <a:cs typeface="Times New Roman" panose="02020603050405020304" pitchFamily="18" charset="0"/>
                        </a:rPr>
                        <a:t> </a:t>
                      </a:r>
                    </a:p>
                    <a:p>
                      <a:pPr marL="0" marR="0" algn="just">
                        <a:lnSpc>
                          <a:spcPct val="150000"/>
                        </a:lnSpc>
                      </a:pPr>
                      <a:r>
                        <a:rPr lang="en-US" sz="1000" b="1">
                          <a:effectLst/>
                          <a:latin typeface="Times New Roman" panose="02020603050405020304" pitchFamily="18" charset="0"/>
                          <a:cs typeface="Times New Roman" panose="02020603050405020304" pitchFamily="18" charset="0"/>
                        </a:rPr>
                        <a:t>       12%</a:t>
                      </a:r>
                      <a:endParaRPr lang="en-US" sz="1000" b="1">
                        <a:effectLst/>
                        <a:latin typeface="Times New Roman" panose="02020603050405020304" pitchFamily="18" charset="0"/>
                        <a:ea typeface="Calibri" panose="020F0502020204030204" pitchFamily="34" charset="0"/>
                        <a:cs typeface="Times New Roman" panose="02020603050405020304" pitchFamily="18" charset="0"/>
                      </a:endParaRPr>
                    </a:p>
                  </a:txBody>
                  <a:tcPr marL="51939" marR="51939" marT="0" marB="0"/>
                </a:tc>
                <a:tc>
                  <a:txBody>
                    <a:bodyPr/>
                    <a:lstStyle/>
                    <a:p>
                      <a:pPr marL="0" marR="0" algn="just">
                        <a:lnSpc>
                          <a:spcPct val="150000"/>
                        </a:lnSpc>
                      </a:pPr>
                      <a:r>
                        <a:rPr lang="en-US" sz="1000" b="1" dirty="0">
                          <a:effectLst/>
                          <a:latin typeface="Times New Roman" panose="02020603050405020304" pitchFamily="18" charset="0"/>
                          <a:cs typeface="Times New Roman" panose="02020603050405020304" pitchFamily="18" charset="0"/>
                        </a:rPr>
                        <a:t> </a:t>
                      </a:r>
                    </a:p>
                    <a:p>
                      <a:pPr marL="0" marR="0" algn="just">
                        <a:lnSpc>
                          <a:spcPct val="150000"/>
                        </a:lnSpc>
                      </a:pPr>
                      <a:r>
                        <a:rPr lang="en-US" sz="1000" b="1" dirty="0">
                          <a:effectLst/>
                          <a:latin typeface="Times New Roman" panose="02020603050405020304" pitchFamily="18" charset="0"/>
                          <a:cs typeface="Times New Roman" panose="02020603050405020304" pitchFamily="18" charset="0"/>
                        </a:rPr>
                        <a:t>    32%</a:t>
                      </a:r>
                      <a:endParaRPr lang="en-US" sz="1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939" marR="51939" marT="0" marB="0"/>
                </a:tc>
                <a:extLst>
                  <a:ext uri="{0D108BD9-81ED-4DB2-BD59-A6C34878D82A}">
                    <a16:rowId xmlns:a16="http://schemas.microsoft.com/office/drawing/2014/main" val="1746521278"/>
                  </a:ext>
                </a:extLst>
              </a:tr>
            </a:tbl>
          </a:graphicData>
        </a:graphic>
      </p:graphicFrame>
      <p:graphicFrame>
        <p:nvGraphicFramePr>
          <p:cNvPr id="6" name="Content Placeholder 5">
            <a:extLst>
              <a:ext uri="{FF2B5EF4-FFF2-40B4-BE49-F238E27FC236}">
                <a16:creationId xmlns:a16="http://schemas.microsoft.com/office/drawing/2014/main" id="{C3E31DE3-C07C-4FCB-9247-4C68B6573497}"/>
              </a:ext>
            </a:extLst>
          </p:cNvPr>
          <p:cNvGraphicFramePr>
            <a:graphicFrameLocks noGrp="1"/>
          </p:cNvGraphicFramePr>
          <p:nvPr>
            <p:ph sz="half" idx="2"/>
            <p:extLst>
              <p:ext uri="{D42A27DB-BD31-4B8C-83A1-F6EECF244321}">
                <p14:modId xmlns:p14="http://schemas.microsoft.com/office/powerpoint/2010/main" val="2208045665"/>
              </p:ext>
            </p:extLst>
          </p:nvPr>
        </p:nvGraphicFramePr>
        <p:xfrm>
          <a:off x="6355644" y="2969642"/>
          <a:ext cx="5372806" cy="724281"/>
        </p:xfrm>
        <a:graphic>
          <a:graphicData uri="http://schemas.openxmlformats.org/drawingml/2006/table">
            <a:tbl>
              <a:tblPr firstRow="1" firstCol="1" bandRow="1">
                <a:tableStyleId>{5C22544A-7EE6-4342-B048-85BDC9FD1C3A}</a:tableStyleId>
              </a:tblPr>
              <a:tblGrid>
                <a:gridCol w="1085086">
                  <a:extLst>
                    <a:ext uri="{9D8B030D-6E8A-4147-A177-3AD203B41FA5}">
                      <a16:colId xmlns:a16="http://schemas.microsoft.com/office/drawing/2014/main" val="1521452994"/>
                    </a:ext>
                  </a:extLst>
                </a:gridCol>
                <a:gridCol w="1085086">
                  <a:extLst>
                    <a:ext uri="{9D8B030D-6E8A-4147-A177-3AD203B41FA5}">
                      <a16:colId xmlns:a16="http://schemas.microsoft.com/office/drawing/2014/main" val="2284600143"/>
                    </a:ext>
                  </a:extLst>
                </a:gridCol>
                <a:gridCol w="1072383">
                  <a:extLst>
                    <a:ext uri="{9D8B030D-6E8A-4147-A177-3AD203B41FA5}">
                      <a16:colId xmlns:a16="http://schemas.microsoft.com/office/drawing/2014/main" val="1692623431"/>
                    </a:ext>
                  </a:extLst>
                </a:gridCol>
                <a:gridCol w="1064521">
                  <a:extLst>
                    <a:ext uri="{9D8B030D-6E8A-4147-A177-3AD203B41FA5}">
                      <a16:colId xmlns:a16="http://schemas.microsoft.com/office/drawing/2014/main" val="2087810681"/>
                    </a:ext>
                  </a:extLst>
                </a:gridCol>
                <a:gridCol w="1065730">
                  <a:extLst>
                    <a:ext uri="{9D8B030D-6E8A-4147-A177-3AD203B41FA5}">
                      <a16:colId xmlns:a16="http://schemas.microsoft.com/office/drawing/2014/main" val="2507835409"/>
                    </a:ext>
                  </a:extLst>
                </a:gridCol>
              </a:tblGrid>
              <a:tr h="208004">
                <a:tc>
                  <a:txBody>
                    <a:bodyPr/>
                    <a:lstStyle/>
                    <a:p>
                      <a:pPr marL="0" marR="0" algn="just">
                        <a:lnSpc>
                          <a:spcPct val="150000"/>
                        </a:lnSpc>
                      </a:pPr>
                      <a:r>
                        <a:rPr lang="en-US" sz="1200" dirty="0">
                          <a:effectLst/>
                          <a:latin typeface="Times New Roman" panose="02020603050405020304" pitchFamily="18" charset="0"/>
                          <a:cs typeface="Times New Roman" panose="02020603050405020304" pitchFamily="18" charset="0"/>
                        </a:rPr>
                        <a:t>Students</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919" marR="51919" marT="0" marB="0"/>
                </a:tc>
                <a:tc>
                  <a:txBody>
                    <a:bodyPr/>
                    <a:lstStyle/>
                    <a:p>
                      <a:pPr marL="0" marR="0" algn="just">
                        <a:lnSpc>
                          <a:spcPct val="150000"/>
                        </a:lnSpc>
                      </a:pPr>
                      <a:r>
                        <a:rPr lang="en-US" sz="1200">
                          <a:effectLst/>
                          <a:latin typeface="Times New Roman" panose="02020603050405020304" pitchFamily="18" charset="0"/>
                          <a:cs typeface="Times New Roman" panose="02020603050405020304" pitchFamily="18" charset="0"/>
                        </a:rPr>
                        <a:t>Strength</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51919" marR="51919" marT="0" marB="0"/>
                </a:tc>
                <a:tc>
                  <a:txBody>
                    <a:bodyPr/>
                    <a:lstStyle/>
                    <a:p>
                      <a:pPr marL="0" marR="0" algn="just">
                        <a:lnSpc>
                          <a:spcPct val="150000"/>
                        </a:lnSpc>
                      </a:pPr>
                      <a:r>
                        <a:rPr lang="en-US" sz="1200">
                          <a:effectLst/>
                          <a:latin typeface="Times New Roman" panose="02020603050405020304" pitchFamily="18" charset="0"/>
                          <a:cs typeface="Times New Roman" panose="02020603050405020304" pitchFamily="18" charset="0"/>
                        </a:rPr>
                        <a:t>Mean</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51919" marR="51919" marT="0" marB="0"/>
                </a:tc>
                <a:tc>
                  <a:txBody>
                    <a:bodyPr/>
                    <a:lstStyle/>
                    <a:p>
                      <a:pPr marL="0" marR="0" algn="just">
                        <a:lnSpc>
                          <a:spcPct val="150000"/>
                        </a:lnSpc>
                      </a:pPr>
                      <a:r>
                        <a:rPr lang="en-US" sz="1200">
                          <a:effectLst/>
                          <a:latin typeface="Times New Roman" panose="02020603050405020304" pitchFamily="18" charset="0"/>
                          <a:cs typeface="Times New Roman" panose="02020603050405020304" pitchFamily="18" charset="0"/>
                        </a:rPr>
                        <a:t>SD</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51919" marR="51919" marT="0" marB="0"/>
                </a:tc>
                <a:tc>
                  <a:txBody>
                    <a:bodyPr/>
                    <a:lstStyle/>
                    <a:p>
                      <a:pPr marL="0" marR="0" algn="just">
                        <a:lnSpc>
                          <a:spcPct val="150000"/>
                        </a:lnSpc>
                      </a:pPr>
                      <a:r>
                        <a:rPr lang="en-US" sz="1200">
                          <a:effectLst/>
                          <a:latin typeface="Times New Roman" panose="02020603050405020304" pitchFamily="18" charset="0"/>
                          <a:cs typeface="Times New Roman" panose="02020603050405020304" pitchFamily="18" charset="0"/>
                        </a:rPr>
                        <a:t>T-Test</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51919" marR="51919" marT="0" marB="0"/>
                </a:tc>
                <a:extLst>
                  <a:ext uri="{0D108BD9-81ED-4DB2-BD59-A6C34878D82A}">
                    <a16:rowId xmlns:a16="http://schemas.microsoft.com/office/drawing/2014/main" val="2190115237"/>
                  </a:ext>
                </a:extLst>
              </a:tr>
              <a:tr h="208004">
                <a:tc>
                  <a:txBody>
                    <a:bodyPr/>
                    <a:lstStyle/>
                    <a:p>
                      <a:pPr marL="0" marR="0" algn="just">
                        <a:lnSpc>
                          <a:spcPct val="150000"/>
                        </a:lnSpc>
                      </a:pPr>
                      <a:r>
                        <a:rPr lang="en-US" sz="1200" dirty="0">
                          <a:effectLst/>
                          <a:latin typeface="Times New Roman" panose="02020603050405020304" pitchFamily="18" charset="0"/>
                          <a:cs typeface="Times New Roman" panose="02020603050405020304" pitchFamily="18" charset="0"/>
                        </a:rPr>
                        <a:t>Female</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919" marR="51919" marT="0" marB="0"/>
                </a:tc>
                <a:tc>
                  <a:txBody>
                    <a:bodyPr/>
                    <a:lstStyle/>
                    <a:p>
                      <a:pPr marL="0" marR="0" algn="just">
                        <a:lnSpc>
                          <a:spcPct val="150000"/>
                        </a:lnSpc>
                      </a:pPr>
                      <a:r>
                        <a:rPr lang="en-US" sz="1200" dirty="0">
                          <a:effectLst/>
                          <a:latin typeface="Times New Roman" panose="02020603050405020304" pitchFamily="18" charset="0"/>
                          <a:cs typeface="Times New Roman" panose="02020603050405020304" pitchFamily="18" charset="0"/>
                        </a:rPr>
                        <a:t>24</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919" marR="51919" marT="0" marB="0"/>
                </a:tc>
                <a:tc>
                  <a:txBody>
                    <a:bodyPr/>
                    <a:lstStyle/>
                    <a:p>
                      <a:pPr marL="0" marR="0" algn="just">
                        <a:lnSpc>
                          <a:spcPct val="150000"/>
                        </a:lnSpc>
                      </a:pPr>
                      <a:r>
                        <a:rPr lang="en-US" sz="1200">
                          <a:effectLst/>
                          <a:latin typeface="Times New Roman" panose="02020603050405020304" pitchFamily="18" charset="0"/>
                          <a:cs typeface="Times New Roman" panose="02020603050405020304" pitchFamily="18" charset="0"/>
                        </a:rPr>
                        <a:t>8.41</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51919" marR="51919" marT="0" marB="0"/>
                </a:tc>
                <a:tc>
                  <a:txBody>
                    <a:bodyPr/>
                    <a:lstStyle/>
                    <a:p>
                      <a:pPr marL="0" marR="0" algn="just">
                        <a:lnSpc>
                          <a:spcPct val="150000"/>
                        </a:lnSpc>
                      </a:pPr>
                      <a:r>
                        <a:rPr lang="en-US" sz="1200">
                          <a:effectLst/>
                          <a:latin typeface="Times New Roman" panose="02020603050405020304" pitchFamily="18" charset="0"/>
                          <a:cs typeface="Times New Roman" panose="02020603050405020304" pitchFamily="18" charset="0"/>
                        </a:rPr>
                        <a:t>1.52</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51919" marR="51919" marT="0" marB="0"/>
                </a:tc>
                <a:tc rowSpan="2">
                  <a:txBody>
                    <a:bodyPr/>
                    <a:lstStyle/>
                    <a:p>
                      <a:pPr marL="0" marR="0" algn="just">
                        <a:lnSpc>
                          <a:spcPct val="150000"/>
                        </a:lnSpc>
                      </a:pPr>
                      <a:r>
                        <a:rPr lang="en-US" sz="1200">
                          <a:effectLst/>
                          <a:latin typeface="Times New Roman" panose="02020603050405020304" pitchFamily="18" charset="0"/>
                          <a:cs typeface="Times New Roman" panose="02020603050405020304" pitchFamily="18" charset="0"/>
                        </a:rPr>
                        <a:t>       0.43</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51919" marR="51919" marT="0" marB="0"/>
                </a:tc>
                <a:extLst>
                  <a:ext uri="{0D108BD9-81ED-4DB2-BD59-A6C34878D82A}">
                    <a16:rowId xmlns:a16="http://schemas.microsoft.com/office/drawing/2014/main" val="3561915933"/>
                  </a:ext>
                </a:extLst>
              </a:tr>
              <a:tr h="208004">
                <a:tc>
                  <a:txBody>
                    <a:bodyPr/>
                    <a:lstStyle/>
                    <a:p>
                      <a:pPr marL="0" marR="0" algn="just">
                        <a:lnSpc>
                          <a:spcPct val="150000"/>
                        </a:lnSpc>
                      </a:pPr>
                      <a:r>
                        <a:rPr lang="en-US" sz="1200" dirty="0">
                          <a:effectLst/>
                          <a:latin typeface="Times New Roman" panose="02020603050405020304" pitchFamily="18" charset="0"/>
                          <a:cs typeface="Times New Roman" panose="02020603050405020304" pitchFamily="18" charset="0"/>
                        </a:rPr>
                        <a:t>Male</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919" marR="51919" marT="0" marB="0"/>
                </a:tc>
                <a:tc>
                  <a:txBody>
                    <a:bodyPr/>
                    <a:lstStyle/>
                    <a:p>
                      <a:pPr marL="0" marR="0" algn="just">
                        <a:lnSpc>
                          <a:spcPct val="150000"/>
                        </a:lnSpc>
                      </a:pPr>
                      <a:r>
                        <a:rPr lang="en-US" sz="1200">
                          <a:effectLst/>
                          <a:latin typeface="Times New Roman" panose="02020603050405020304" pitchFamily="18" charset="0"/>
                          <a:cs typeface="Times New Roman" panose="02020603050405020304" pitchFamily="18" charset="0"/>
                        </a:rPr>
                        <a:t>36</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51919" marR="51919" marT="0" marB="0"/>
                </a:tc>
                <a:tc>
                  <a:txBody>
                    <a:bodyPr/>
                    <a:lstStyle/>
                    <a:p>
                      <a:pPr marL="0" marR="0" algn="just">
                        <a:lnSpc>
                          <a:spcPct val="150000"/>
                        </a:lnSpc>
                      </a:pPr>
                      <a:r>
                        <a:rPr lang="en-US" sz="1200" dirty="0">
                          <a:effectLst/>
                          <a:latin typeface="Times New Roman" panose="02020603050405020304" pitchFamily="18" charset="0"/>
                          <a:cs typeface="Times New Roman" panose="02020603050405020304" pitchFamily="18" charset="0"/>
                        </a:rPr>
                        <a:t>8.52</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919" marR="51919" marT="0" marB="0"/>
                </a:tc>
                <a:tc>
                  <a:txBody>
                    <a:bodyPr/>
                    <a:lstStyle/>
                    <a:p>
                      <a:pPr marL="0" marR="0" algn="just">
                        <a:lnSpc>
                          <a:spcPct val="150000"/>
                        </a:lnSpc>
                      </a:pPr>
                      <a:r>
                        <a:rPr lang="en-US" sz="1200" dirty="0">
                          <a:effectLst/>
                          <a:latin typeface="Times New Roman" panose="02020603050405020304" pitchFamily="18" charset="0"/>
                          <a:cs typeface="Times New Roman" panose="02020603050405020304" pitchFamily="18" charset="0"/>
                        </a:rPr>
                        <a:t>1.23</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919" marR="51919" marT="0" marB="0"/>
                </a:tc>
                <a:tc vMerge="1">
                  <a:txBody>
                    <a:bodyPr/>
                    <a:lstStyle/>
                    <a:p>
                      <a:endParaRPr lang="en-US"/>
                    </a:p>
                  </a:txBody>
                  <a:tcPr/>
                </a:tc>
                <a:extLst>
                  <a:ext uri="{0D108BD9-81ED-4DB2-BD59-A6C34878D82A}">
                    <a16:rowId xmlns:a16="http://schemas.microsoft.com/office/drawing/2014/main" val="3281870750"/>
                  </a:ext>
                </a:extLst>
              </a:tr>
            </a:tbl>
          </a:graphicData>
        </a:graphic>
      </p:graphicFrame>
      <p:graphicFrame>
        <p:nvGraphicFramePr>
          <p:cNvPr id="7" name="Table 6">
            <a:extLst>
              <a:ext uri="{FF2B5EF4-FFF2-40B4-BE49-F238E27FC236}">
                <a16:creationId xmlns:a16="http://schemas.microsoft.com/office/drawing/2014/main" id="{4B6BF7A7-45DE-13C8-99FE-C45D145C8E06}"/>
              </a:ext>
            </a:extLst>
          </p:cNvPr>
          <p:cNvGraphicFramePr>
            <a:graphicFrameLocks noGrp="1"/>
          </p:cNvGraphicFramePr>
          <p:nvPr>
            <p:extLst>
              <p:ext uri="{D42A27DB-BD31-4B8C-83A1-F6EECF244321}">
                <p14:modId xmlns:p14="http://schemas.microsoft.com/office/powerpoint/2010/main" val="1160262710"/>
              </p:ext>
            </p:extLst>
          </p:nvPr>
        </p:nvGraphicFramePr>
        <p:xfrm>
          <a:off x="6175023" y="4406055"/>
          <a:ext cx="5640705" cy="724281"/>
        </p:xfrm>
        <a:graphic>
          <a:graphicData uri="http://schemas.openxmlformats.org/drawingml/2006/table">
            <a:tbl>
              <a:tblPr firstRow="1" firstCol="1" bandRow="1">
                <a:tableStyleId>{5C22544A-7EE6-4342-B048-85BDC9FD1C3A}</a:tableStyleId>
              </a:tblPr>
              <a:tblGrid>
                <a:gridCol w="1139190">
                  <a:extLst>
                    <a:ext uri="{9D8B030D-6E8A-4147-A177-3AD203B41FA5}">
                      <a16:colId xmlns:a16="http://schemas.microsoft.com/office/drawing/2014/main" val="4073536339"/>
                    </a:ext>
                  </a:extLst>
                </a:gridCol>
                <a:gridCol w="1139190">
                  <a:extLst>
                    <a:ext uri="{9D8B030D-6E8A-4147-A177-3AD203B41FA5}">
                      <a16:colId xmlns:a16="http://schemas.microsoft.com/office/drawing/2014/main" val="2668979399"/>
                    </a:ext>
                  </a:extLst>
                </a:gridCol>
                <a:gridCol w="1125855">
                  <a:extLst>
                    <a:ext uri="{9D8B030D-6E8A-4147-A177-3AD203B41FA5}">
                      <a16:colId xmlns:a16="http://schemas.microsoft.com/office/drawing/2014/main" val="1156577438"/>
                    </a:ext>
                  </a:extLst>
                </a:gridCol>
                <a:gridCol w="1117600">
                  <a:extLst>
                    <a:ext uri="{9D8B030D-6E8A-4147-A177-3AD203B41FA5}">
                      <a16:colId xmlns:a16="http://schemas.microsoft.com/office/drawing/2014/main" val="369588110"/>
                    </a:ext>
                  </a:extLst>
                </a:gridCol>
                <a:gridCol w="1118870">
                  <a:extLst>
                    <a:ext uri="{9D8B030D-6E8A-4147-A177-3AD203B41FA5}">
                      <a16:colId xmlns:a16="http://schemas.microsoft.com/office/drawing/2014/main" val="1299311240"/>
                    </a:ext>
                  </a:extLst>
                </a:gridCol>
              </a:tblGrid>
              <a:tr h="0">
                <a:tc>
                  <a:txBody>
                    <a:bodyPr/>
                    <a:lstStyle/>
                    <a:p>
                      <a:pPr marL="0" marR="0" algn="just">
                        <a:lnSpc>
                          <a:spcPct val="150000"/>
                        </a:lnSpc>
                      </a:pPr>
                      <a:r>
                        <a:rPr lang="en-US" sz="1200">
                          <a:effectLst/>
                          <a:latin typeface="Times New Roman" panose="02020603050405020304" pitchFamily="18" charset="0"/>
                          <a:cs typeface="Times New Roman" panose="02020603050405020304" pitchFamily="18" charset="0"/>
                        </a:rPr>
                        <a:t>Students</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pPr>
                      <a:r>
                        <a:rPr lang="en-US" sz="1200">
                          <a:effectLst/>
                          <a:latin typeface="Times New Roman" panose="02020603050405020304" pitchFamily="18" charset="0"/>
                          <a:cs typeface="Times New Roman" panose="02020603050405020304" pitchFamily="18" charset="0"/>
                        </a:rPr>
                        <a:t>Strength</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pPr>
                      <a:r>
                        <a:rPr lang="en-US" sz="1200">
                          <a:effectLst/>
                          <a:latin typeface="Times New Roman" panose="02020603050405020304" pitchFamily="18" charset="0"/>
                          <a:cs typeface="Times New Roman" panose="02020603050405020304" pitchFamily="18" charset="0"/>
                        </a:rPr>
                        <a:t>Mean</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pPr>
                      <a:r>
                        <a:rPr lang="en-US" sz="1200">
                          <a:effectLst/>
                          <a:latin typeface="Times New Roman" panose="02020603050405020304" pitchFamily="18" charset="0"/>
                          <a:cs typeface="Times New Roman" panose="02020603050405020304" pitchFamily="18" charset="0"/>
                        </a:rPr>
                        <a:t>SD</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pPr>
                      <a:r>
                        <a:rPr lang="en-US" sz="1200">
                          <a:effectLst/>
                          <a:latin typeface="Times New Roman" panose="02020603050405020304" pitchFamily="18" charset="0"/>
                          <a:cs typeface="Times New Roman" panose="02020603050405020304" pitchFamily="18" charset="0"/>
                        </a:rPr>
                        <a:t>T-Test</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79015198"/>
                  </a:ext>
                </a:extLst>
              </a:tr>
              <a:tr h="0">
                <a:tc>
                  <a:txBody>
                    <a:bodyPr/>
                    <a:lstStyle/>
                    <a:p>
                      <a:pPr marL="0" marR="0" algn="just">
                        <a:lnSpc>
                          <a:spcPct val="150000"/>
                        </a:lnSpc>
                      </a:pPr>
                      <a:r>
                        <a:rPr lang="en-US" sz="1200" dirty="0">
                          <a:effectLst/>
                          <a:latin typeface="Times New Roman" panose="02020603050405020304" pitchFamily="18" charset="0"/>
                          <a:cs typeface="Times New Roman" panose="02020603050405020304" pitchFamily="18" charset="0"/>
                        </a:rPr>
                        <a:t>Female</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pPr>
                      <a:r>
                        <a:rPr lang="en-US" sz="1200">
                          <a:effectLst/>
                          <a:latin typeface="Times New Roman" panose="02020603050405020304" pitchFamily="18" charset="0"/>
                          <a:cs typeface="Times New Roman" panose="02020603050405020304" pitchFamily="18" charset="0"/>
                        </a:rPr>
                        <a:t>24</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pPr>
                      <a:r>
                        <a:rPr lang="en-US" sz="1200">
                          <a:effectLst/>
                          <a:latin typeface="Times New Roman" panose="02020603050405020304" pitchFamily="18" charset="0"/>
                          <a:cs typeface="Times New Roman" panose="02020603050405020304" pitchFamily="18" charset="0"/>
                        </a:rPr>
                        <a:t>7.76</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pPr>
                      <a:r>
                        <a:rPr lang="en-US" sz="1200">
                          <a:effectLst/>
                          <a:latin typeface="Times New Roman" panose="02020603050405020304" pitchFamily="18" charset="0"/>
                          <a:cs typeface="Times New Roman" panose="02020603050405020304" pitchFamily="18" charset="0"/>
                        </a:rPr>
                        <a:t>2.21</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rowSpan="2">
                  <a:txBody>
                    <a:bodyPr/>
                    <a:lstStyle/>
                    <a:p>
                      <a:pPr marL="0" marR="0" algn="just">
                        <a:lnSpc>
                          <a:spcPct val="150000"/>
                        </a:lnSpc>
                      </a:pPr>
                      <a:r>
                        <a:rPr lang="en-US" sz="1200">
                          <a:effectLst/>
                          <a:latin typeface="Times New Roman" panose="02020603050405020304" pitchFamily="18" charset="0"/>
                          <a:cs typeface="Times New Roman" panose="02020603050405020304" pitchFamily="18" charset="0"/>
                        </a:rPr>
                        <a:t>       0.41</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66141240"/>
                  </a:ext>
                </a:extLst>
              </a:tr>
              <a:tr h="0">
                <a:tc>
                  <a:txBody>
                    <a:bodyPr/>
                    <a:lstStyle/>
                    <a:p>
                      <a:pPr marL="0" marR="0" algn="just">
                        <a:lnSpc>
                          <a:spcPct val="150000"/>
                        </a:lnSpc>
                      </a:pPr>
                      <a:r>
                        <a:rPr lang="en-US" sz="1200">
                          <a:effectLst/>
                          <a:latin typeface="Times New Roman" panose="02020603050405020304" pitchFamily="18" charset="0"/>
                          <a:cs typeface="Times New Roman" panose="02020603050405020304" pitchFamily="18" charset="0"/>
                        </a:rPr>
                        <a:t>Male</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pPr>
                      <a:r>
                        <a:rPr lang="en-US" sz="1200" dirty="0">
                          <a:effectLst/>
                          <a:latin typeface="Times New Roman" panose="02020603050405020304" pitchFamily="18" charset="0"/>
                          <a:cs typeface="Times New Roman" panose="02020603050405020304" pitchFamily="18" charset="0"/>
                        </a:rPr>
                        <a:t>36</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pPr>
                      <a:r>
                        <a:rPr lang="en-US" sz="1200" dirty="0">
                          <a:effectLst/>
                          <a:latin typeface="Times New Roman" panose="02020603050405020304" pitchFamily="18" charset="0"/>
                          <a:cs typeface="Times New Roman" panose="02020603050405020304" pitchFamily="18" charset="0"/>
                        </a:rPr>
                        <a:t>7.69</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50000"/>
                        </a:lnSpc>
                      </a:pPr>
                      <a:r>
                        <a:rPr lang="en-US" sz="1200" dirty="0">
                          <a:effectLst/>
                          <a:latin typeface="Times New Roman" panose="02020603050405020304" pitchFamily="18" charset="0"/>
                          <a:cs typeface="Times New Roman" panose="02020603050405020304" pitchFamily="18" charset="0"/>
                        </a:rPr>
                        <a:t>2.20</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en-US"/>
                    </a:p>
                  </a:txBody>
                  <a:tcPr/>
                </a:tc>
                <a:extLst>
                  <a:ext uri="{0D108BD9-81ED-4DB2-BD59-A6C34878D82A}">
                    <a16:rowId xmlns:a16="http://schemas.microsoft.com/office/drawing/2014/main" val="1120144641"/>
                  </a:ext>
                </a:extLst>
              </a:tr>
            </a:tbl>
          </a:graphicData>
        </a:graphic>
      </p:graphicFrame>
      <p:sp>
        <p:nvSpPr>
          <p:cNvPr id="9" name="TextBox 8">
            <a:extLst>
              <a:ext uri="{FF2B5EF4-FFF2-40B4-BE49-F238E27FC236}">
                <a16:creationId xmlns:a16="http://schemas.microsoft.com/office/drawing/2014/main" id="{C13098C7-FE81-AC5F-29DE-4C8CEF12A246}"/>
              </a:ext>
            </a:extLst>
          </p:cNvPr>
          <p:cNvSpPr txBox="1"/>
          <p:nvPr/>
        </p:nvSpPr>
        <p:spPr>
          <a:xfrm>
            <a:off x="60324" y="5416254"/>
            <a:ext cx="5723467" cy="954107"/>
          </a:xfrm>
          <a:prstGeom prst="rect">
            <a:avLst/>
          </a:prstGeom>
          <a:noFill/>
        </p:spPr>
        <p:txBody>
          <a:bodyPr wrap="square">
            <a:spAutoFit/>
          </a:bodyPr>
          <a:lstStyle/>
          <a:p>
            <a:pPr algn="just"/>
            <a:r>
              <a:rPr lang="en-US" sz="1400" dirty="0">
                <a:effectLst/>
                <a:latin typeface="Times New Roman" panose="02020603050405020304" pitchFamily="18" charset="0"/>
                <a:ea typeface="Calibri" panose="020F0502020204030204" pitchFamily="34" charset="0"/>
              </a:rPr>
              <a:t>The analysis explores the difference in mathematical calculation abilities between male and female primary school students in the area of EHC. The mean score for female students (M = 8.41, SD = 1.52) is slightly lower than the mean score for male students (M = 8.52, SD = 1.23).</a:t>
            </a:r>
            <a:endParaRPr lang="en-US" sz="1400" dirty="0"/>
          </a:p>
        </p:txBody>
      </p:sp>
      <p:sp>
        <p:nvSpPr>
          <p:cNvPr id="11" name="TextBox 10">
            <a:extLst>
              <a:ext uri="{FF2B5EF4-FFF2-40B4-BE49-F238E27FC236}">
                <a16:creationId xmlns:a16="http://schemas.microsoft.com/office/drawing/2014/main" id="{FB5CCEF1-4711-6C50-1D4C-B83BB3466DDD}"/>
              </a:ext>
            </a:extLst>
          </p:cNvPr>
          <p:cNvSpPr txBox="1"/>
          <p:nvPr/>
        </p:nvSpPr>
        <p:spPr>
          <a:xfrm>
            <a:off x="6035676" y="5374489"/>
            <a:ext cx="6096000" cy="1169551"/>
          </a:xfrm>
          <a:prstGeom prst="rect">
            <a:avLst/>
          </a:prstGeom>
          <a:noFill/>
        </p:spPr>
        <p:txBody>
          <a:bodyPr wrap="square">
            <a:spAutoFit/>
          </a:bodyPr>
          <a:lstStyle/>
          <a:p>
            <a:pPr algn="just"/>
            <a:r>
              <a:rPr lang="en-US" sz="1400" dirty="0">
                <a:effectLst/>
                <a:latin typeface="Times New Roman" panose="02020603050405020304" pitchFamily="18" charset="0"/>
                <a:ea typeface="Calibri" panose="020F0502020204030204" pitchFamily="34" charset="0"/>
              </a:rPr>
              <a:t>The analysis explores the difference in mathematical calculation abilities between male and female primary school students in the area of EHC. The mean score for female students (M = 7.76, SD = 2.21) is slightly higher than the mean score for male students (M = 7.69, SD = 2.20). But on the other hand, the t-test value (t = 0.41) indicates that this difference is not statistically significant. </a:t>
            </a:r>
            <a:endParaRPr lang="en-US" sz="1400" dirty="0"/>
          </a:p>
        </p:txBody>
      </p:sp>
      <p:sp>
        <p:nvSpPr>
          <p:cNvPr id="13" name="TextBox 12">
            <a:extLst>
              <a:ext uri="{FF2B5EF4-FFF2-40B4-BE49-F238E27FC236}">
                <a16:creationId xmlns:a16="http://schemas.microsoft.com/office/drawing/2014/main" id="{6E92A253-BF01-E0E5-F236-64868E631B3E}"/>
              </a:ext>
            </a:extLst>
          </p:cNvPr>
          <p:cNvSpPr txBox="1"/>
          <p:nvPr/>
        </p:nvSpPr>
        <p:spPr>
          <a:xfrm>
            <a:off x="5921975" y="3714969"/>
            <a:ext cx="6146799" cy="569771"/>
          </a:xfrm>
          <a:prstGeom prst="rect">
            <a:avLst/>
          </a:prstGeom>
          <a:noFill/>
        </p:spPr>
        <p:txBody>
          <a:bodyPr wrap="square">
            <a:spAutoFit/>
          </a:bodyPr>
          <a:lstStyle/>
          <a:p>
            <a:pPr marL="0" marR="0" algn="ctr">
              <a:lnSpc>
                <a:spcPct val="150000"/>
              </a:lnSpc>
            </a:pPr>
            <a:r>
              <a:rPr lang="en-US" sz="1050" b="1" dirty="0">
                <a:effectLst/>
                <a:latin typeface="Times New Roman" panose="02020603050405020304" pitchFamily="18" charset="0"/>
                <a:ea typeface="Calibri" panose="020F0502020204030204" pitchFamily="34" charset="0"/>
              </a:rPr>
              <a:t>Table 1.3: Significant Difference in the Status of Mathematical Abilities of Calculation between Male and Female Students of Primary School the Area of Number Concept.</a:t>
            </a:r>
          </a:p>
        </p:txBody>
      </p:sp>
      <p:sp>
        <p:nvSpPr>
          <p:cNvPr id="15" name="TextBox 14">
            <a:extLst>
              <a:ext uri="{FF2B5EF4-FFF2-40B4-BE49-F238E27FC236}">
                <a16:creationId xmlns:a16="http://schemas.microsoft.com/office/drawing/2014/main" id="{E63E15DB-8EC2-1590-BECB-78BF0FF9C2CD}"/>
              </a:ext>
            </a:extLst>
          </p:cNvPr>
          <p:cNvSpPr txBox="1"/>
          <p:nvPr/>
        </p:nvSpPr>
        <p:spPr>
          <a:xfrm>
            <a:off x="5842000" y="2227187"/>
            <a:ext cx="6107288" cy="569771"/>
          </a:xfrm>
          <a:prstGeom prst="rect">
            <a:avLst/>
          </a:prstGeom>
          <a:noFill/>
        </p:spPr>
        <p:txBody>
          <a:bodyPr wrap="square">
            <a:spAutoFit/>
          </a:bodyPr>
          <a:lstStyle/>
          <a:p>
            <a:pPr marL="0" marR="0" algn="ctr">
              <a:lnSpc>
                <a:spcPct val="150000"/>
              </a:lnSpc>
            </a:pPr>
            <a:r>
              <a:rPr lang="en-US" sz="1100" b="1" dirty="0">
                <a:effectLst/>
                <a:latin typeface="Times New Roman" panose="02020603050405020304" pitchFamily="18" charset="0"/>
                <a:ea typeface="Calibri" panose="020F0502020204030204" pitchFamily="34" charset="0"/>
              </a:rPr>
              <a:t>Table 1.2: Significant Difference in the Status of Mathematical Abilities of Calculation between Male and Female Students of Primary School the Area of Eye Hand Coordination.</a:t>
            </a:r>
          </a:p>
        </p:txBody>
      </p:sp>
      <p:sp>
        <p:nvSpPr>
          <p:cNvPr id="17" name="TextBox 16">
            <a:extLst>
              <a:ext uri="{FF2B5EF4-FFF2-40B4-BE49-F238E27FC236}">
                <a16:creationId xmlns:a16="http://schemas.microsoft.com/office/drawing/2014/main" id="{3C734D80-59D2-453F-EA73-74FEB9AF576C}"/>
              </a:ext>
            </a:extLst>
          </p:cNvPr>
          <p:cNvSpPr txBox="1"/>
          <p:nvPr/>
        </p:nvSpPr>
        <p:spPr>
          <a:xfrm>
            <a:off x="-247578" y="2404975"/>
            <a:ext cx="6107288" cy="376834"/>
          </a:xfrm>
          <a:prstGeom prst="rect">
            <a:avLst/>
          </a:prstGeom>
          <a:noFill/>
        </p:spPr>
        <p:txBody>
          <a:bodyPr wrap="square">
            <a:spAutoFit/>
          </a:bodyPr>
          <a:lstStyle/>
          <a:p>
            <a:pPr marL="228600" marR="0" algn="ctr">
              <a:lnSpc>
                <a:spcPct val="150000"/>
              </a:lnSpc>
            </a:pPr>
            <a:r>
              <a:rPr lang="en-US" sz="1400" b="1" dirty="0">
                <a:effectLst/>
                <a:latin typeface="Times New Roman" panose="02020603050405020304" pitchFamily="18" charset="0"/>
                <a:ea typeface="Calibri" panose="020F0502020204030204" pitchFamily="34" charset="0"/>
              </a:rPr>
              <a:t>Table 1.1:Status of Mathematical Ability of students of Primary School</a:t>
            </a:r>
          </a:p>
        </p:txBody>
      </p:sp>
    </p:spTree>
    <p:extLst>
      <p:ext uri="{BB962C8B-B14F-4D97-AF65-F5344CB8AC3E}">
        <p14:creationId xmlns:p14="http://schemas.microsoft.com/office/powerpoint/2010/main" val="3506751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5F92E-F51A-DECD-4025-649DB96DFEAE}"/>
              </a:ext>
            </a:extLst>
          </p:cNvPr>
          <p:cNvSpPr>
            <a:spLocks noGrp="1"/>
          </p:cNvSpPr>
          <p:nvPr>
            <p:ph type="title"/>
          </p:nvPr>
        </p:nvSpPr>
        <p:spPr/>
        <p:txBody>
          <a:bodyPr>
            <a:normAutofit/>
          </a:bodyPr>
          <a:lstStyle/>
          <a:p>
            <a:r>
              <a:rPr lang="en-US" sz="3200" b="1" dirty="0">
                <a:latin typeface="Times New Roman" panose="02020603050405020304" pitchFamily="18" charset="0"/>
                <a:cs typeface="Times New Roman" panose="02020603050405020304" pitchFamily="18" charset="0"/>
              </a:rPr>
              <a:t>Discussion</a:t>
            </a:r>
          </a:p>
        </p:txBody>
      </p:sp>
      <p:sp>
        <p:nvSpPr>
          <p:cNvPr id="3" name="Content Placeholder 2">
            <a:extLst>
              <a:ext uri="{FF2B5EF4-FFF2-40B4-BE49-F238E27FC236}">
                <a16:creationId xmlns:a16="http://schemas.microsoft.com/office/drawing/2014/main" id="{106D4B3C-F755-0304-FBAF-E3A5AAAD6053}"/>
              </a:ext>
            </a:extLst>
          </p:cNvPr>
          <p:cNvSpPr>
            <a:spLocks noGrp="1"/>
          </p:cNvSpPr>
          <p:nvPr>
            <p:ph idx="1"/>
          </p:nvPr>
        </p:nvSpPr>
        <p:spPr>
          <a:xfrm>
            <a:off x="338667" y="2359378"/>
            <a:ext cx="11616266" cy="4188178"/>
          </a:xfrm>
        </p:spPr>
        <p:txBody>
          <a:bodyPr>
            <a:normAutofit/>
          </a:bodyPr>
          <a:lstStyle/>
          <a:p>
            <a:pPr algn="just">
              <a:lnSpc>
                <a:spcPct val="150000"/>
              </a:lnSpc>
            </a:pPr>
            <a:r>
              <a:rPr lang="en-US" sz="1800" dirty="0">
                <a:effectLst/>
                <a:latin typeface="Times New Roman" panose="02020603050405020304" pitchFamily="18" charset="0"/>
                <a:ea typeface="Calibri" panose="020F0502020204030204" pitchFamily="34" charset="0"/>
              </a:rPr>
              <a:t>Across the three areas EHC, NC, and CF gender comparisons reveal slight differences in mean scores between male and female students. However, none of these differences are statistically significant, as indicated by the t-test values in Tables 1.2, 1.3, and 1.4.</a:t>
            </a:r>
          </a:p>
          <a:p>
            <a:pPr algn="just">
              <a:lnSpc>
                <a:spcPct val="150000"/>
              </a:lnSpc>
            </a:pPr>
            <a:r>
              <a:rPr lang="en-US" sz="1800" dirty="0">
                <a:effectLst/>
                <a:latin typeface="Times New Roman" panose="02020603050405020304" pitchFamily="18" charset="0"/>
                <a:ea typeface="Calibri" panose="020F0502020204030204" pitchFamily="34" charset="0"/>
              </a:rPr>
              <a:t>In the area of Eye Hand Coordination, the female students have a slightly lower mean score (M = 8.41, SD = 1.52) compared to male students (M = 8.52, SD = 1.23), but the t-test value (t = 0.43) confirms no significant difference between genders in this ability.</a:t>
            </a:r>
          </a:p>
          <a:p>
            <a:pPr algn="just">
              <a:lnSpc>
                <a:spcPct val="150000"/>
              </a:lnSpc>
            </a:pPr>
            <a:r>
              <a:rPr lang="en-US" sz="1800" dirty="0">
                <a:effectLst/>
                <a:latin typeface="Times New Roman" panose="02020603050405020304" pitchFamily="18" charset="0"/>
                <a:ea typeface="Calibri" panose="020F0502020204030204" pitchFamily="34" charset="0"/>
              </a:rPr>
              <a:t>In the area of Cognitive Functioning, the female students have a mean score of (M = 8.21, SD = 1.48) while male students have a slightly lower mean of (M = 8.10, SD = 1.02). Again, the t-test value (t = 0.40) shows no significant difference in cognitive functioning between genders.</a:t>
            </a:r>
          </a:p>
          <a:p>
            <a:endParaRPr lang="en-US" dirty="0"/>
          </a:p>
        </p:txBody>
      </p:sp>
    </p:spTree>
    <p:extLst>
      <p:ext uri="{BB962C8B-B14F-4D97-AF65-F5344CB8AC3E}">
        <p14:creationId xmlns:p14="http://schemas.microsoft.com/office/powerpoint/2010/main" val="26550026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F18D0-3ECA-7A13-BFD5-E55E7F172C18}"/>
              </a:ext>
            </a:extLst>
          </p:cNvPr>
          <p:cNvSpPr>
            <a:spLocks noGrp="1"/>
          </p:cNvSpPr>
          <p:nvPr>
            <p:ph type="title"/>
          </p:nvPr>
        </p:nvSpPr>
        <p:spPr/>
        <p:txBody>
          <a:bodyPr/>
          <a:lstStyle/>
          <a:p>
            <a:r>
              <a:rPr lang="en-US" sz="3200" b="1" dirty="0">
                <a:latin typeface="Times New Roman" panose="02020603050405020304" pitchFamily="18" charset="0"/>
                <a:cs typeface="Times New Roman" panose="02020603050405020304" pitchFamily="18" charset="0"/>
              </a:rPr>
              <a:t>Conclusion</a:t>
            </a:r>
            <a:endParaRPr lang="en-US"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5454540-1D19-69DF-5204-C1BEB82180B5}"/>
              </a:ext>
            </a:extLst>
          </p:cNvPr>
          <p:cNvSpPr>
            <a:spLocks noGrp="1"/>
          </p:cNvSpPr>
          <p:nvPr>
            <p:ph idx="1"/>
          </p:nvPr>
        </p:nvSpPr>
        <p:spPr>
          <a:xfrm>
            <a:off x="519289" y="2393244"/>
            <a:ext cx="11367911" cy="4176889"/>
          </a:xfrm>
        </p:spPr>
        <p:txBody>
          <a:bodyPr>
            <a:normAutofit/>
          </a:bodyPr>
          <a:lstStyle/>
          <a:p>
            <a:pPr algn="just">
              <a:lnSpc>
                <a:spcPct val="150000"/>
              </a:lnSpc>
            </a:pPr>
            <a:r>
              <a:rPr lang="en-US" sz="1800" dirty="0">
                <a:effectLst/>
                <a:latin typeface="Times New Roman" panose="02020603050405020304" pitchFamily="18" charset="0"/>
                <a:ea typeface="Calibri" panose="020F0502020204030204" pitchFamily="34" charset="0"/>
              </a:rPr>
              <a:t>The data analysis highlights that primary school students show a varied distribution of mathematical abilities, with a notable strength in number concepts and eye-hand coordination. </a:t>
            </a:r>
          </a:p>
          <a:p>
            <a:pPr algn="just">
              <a:lnSpc>
                <a:spcPct val="150000"/>
              </a:lnSpc>
            </a:pPr>
            <a:r>
              <a:rPr lang="en-US" sz="1800" dirty="0">
                <a:effectLst/>
                <a:latin typeface="Times New Roman" panose="02020603050405020304" pitchFamily="18" charset="0"/>
                <a:ea typeface="Calibri" panose="020F0502020204030204" pitchFamily="34" charset="0"/>
              </a:rPr>
              <a:t>But on the other hand, there is no significant difference in mathematical abilities between male and female students across all three tested areas (EHC, NC, CF). </a:t>
            </a:r>
          </a:p>
          <a:p>
            <a:pPr algn="just">
              <a:lnSpc>
                <a:spcPct val="150000"/>
              </a:lnSpc>
            </a:pPr>
            <a:r>
              <a:rPr lang="en-US" sz="1800" dirty="0">
                <a:effectLst/>
                <a:latin typeface="Times New Roman" panose="02020603050405020304" pitchFamily="18" charset="0"/>
                <a:ea typeface="Calibri" panose="020F0502020204030204" pitchFamily="34" charset="0"/>
              </a:rPr>
              <a:t>This suggests that both boys and girls in this primary school perform similarly in their mathematical skills, with gender not playing a significant role in their abilities. </a:t>
            </a:r>
          </a:p>
          <a:p>
            <a:pPr algn="just">
              <a:lnSpc>
                <a:spcPct val="150000"/>
              </a:lnSpc>
            </a:pPr>
            <a:r>
              <a:rPr lang="en-US" sz="1800" dirty="0">
                <a:effectLst/>
                <a:latin typeface="Times New Roman" panose="02020603050405020304" pitchFamily="18" charset="0"/>
                <a:ea typeface="Calibri" panose="020F0502020204030204" pitchFamily="34" charset="0"/>
              </a:rPr>
              <a:t>The results emphasize the need for further interventions to support students who fall in the low performance categories across these tests.</a:t>
            </a:r>
          </a:p>
          <a:p>
            <a:pPr marL="0" indent="0">
              <a:buNone/>
            </a:pPr>
            <a:endParaRPr lang="en-US" dirty="0"/>
          </a:p>
        </p:txBody>
      </p:sp>
    </p:spTree>
    <p:extLst>
      <p:ext uri="{BB962C8B-B14F-4D97-AF65-F5344CB8AC3E}">
        <p14:creationId xmlns:p14="http://schemas.microsoft.com/office/powerpoint/2010/main" val="18043911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645F2-2C93-97AB-5B59-41E4FBE1CC70}"/>
              </a:ext>
            </a:extLst>
          </p:cNvPr>
          <p:cNvSpPr>
            <a:spLocks noGrp="1"/>
          </p:cNvSpPr>
          <p:nvPr>
            <p:ph type="title"/>
          </p:nvPr>
        </p:nvSpPr>
        <p:spPr/>
        <p:txBody>
          <a:bodyPr>
            <a:normAutofit/>
          </a:bodyPr>
          <a:lstStyle/>
          <a:p>
            <a:r>
              <a:rPr lang="en-US" sz="3600" b="1"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99E0CFC6-A27D-172B-C39B-BA50C28C8224}"/>
              </a:ext>
            </a:extLst>
          </p:cNvPr>
          <p:cNvSpPr>
            <a:spLocks noGrp="1"/>
          </p:cNvSpPr>
          <p:nvPr>
            <p:ph idx="1"/>
          </p:nvPr>
        </p:nvSpPr>
        <p:spPr>
          <a:xfrm>
            <a:off x="349955" y="2393244"/>
            <a:ext cx="11503377" cy="4075289"/>
          </a:xfrm>
        </p:spPr>
        <p:txBody>
          <a:bodyPr>
            <a:normAutofit/>
          </a:bodyPr>
          <a:lstStyle/>
          <a:p>
            <a:pPr marL="0" marR="0" algn="just">
              <a:lnSpc>
                <a:spcPct val="150000"/>
              </a:lnSpc>
            </a:pPr>
            <a:r>
              <a:rPr lang="en-US" sz="1800" dirty="0">
                <a:effectLst/>
                <a:latin typeface="Times New Roman" panose="02020603050405020304" pitchFamily="18" charset="0"/>
                <a:ea typeface="Calibri" panose="020F0502020204030204" pitchFamily="34" charset="0"/>
              </a:rPr>
              <a:t>Butterworth, B. (2019). Dyscalculia: From brain to education. Routledge.</a:t>
            </a:r>
          </a:p>
          <a:p>
            <a:pPr marL="0" marR="0" algn="just">
              <a:lnSpc>
                <a:spcPct val="150000"/>
              </a:lnSpc>
            </a:pPr>
            <a:r>
              <a:rPr lang="en-US" sz="1800" dirty="0">
                <a:effectLst/>
                <a:latin typeface="Times New Roman" panose="02020603050405020304" pitchFamily="18" charset="0"/>
                <a:ea typeface="Calibri" panose="020F0502020204030204" pitchFamily="34" charset="0"/>
              </a:rPr>
              <a:t>Geary, D. C. (2013). Learning disabilities in mathematics: Recent advances. In H. L. Swanson, K. R. Harris, &amp; S. Graham (Eds.), Handbook of learning disabilities (2nd ed., pp. 239-255). The Guilford Press.</a:t>
            </a:r>
          </a:p>
          <a:p>
            <a:pPr marL="0" marR="0" algn="just">
              <a:lnSpc>
                <a:spcPct val="150000"/>
              </a:lnSpc>
            </a:pPr>
            <a:r>
              <a:rPr lang="en-US" sz="1800" dirty="0" err="1">
                <a:effectLst/>
                <a:latin typeface="Times New Roman" panose="02020603050405020304" pitchFamily="18" charset="0"/>
                <a:ea typeface="Calibri" panose="020F0502020204030204" pitchFamily="34" charset="0"/>
              </a:rPr>
              <a:t>Gersten</a:t>
            </a:r>
            <a:r>
              <a:rPr lang="en-US" sz="1800" dirty="0">
                <a:effectLst/>
                <a:latin typeface="Times New Roman" panose="02020603050405020304" pitchFamily="18" charset="0"/>
                <a:ea typeface="Calibri" panose="020F0502020204030204" pitchFamily="34" charset="0"/>
              </a:rPr>
              <a:t>, R., Jordan, N. C., &amp; Flojo, J. R. (2005). Early identification and interventions for students with mathematics difficulties. Journal of Learning Disabilities, 38(4), 293-304.</a:t>
            </a:r>
          </a:p>
          <a:p>
            <a:pPr marL="0" marR="0" algn="just">
              <a:lnSpc>
                <a:spcPct val="150000"/>
              </a:lnSpc>
            </a:pPr>
            <a:r>
              <a:rPr lang="en-US" sz="1800" dirty="0" err="1">
                <a:effectLst/>
                <a:latin typeface="Times New Roman" panose="02020603050405020304" pitchFamily="18" charset="0"/>
                <a:ea typeface="Calibri" panose="020F0502020204030204" pitchFamily="34" charset="0"/>
              </a:rPr>
              <a:t>Kucian</a:t>
            </a:r>
            <a:r>
              <a:rPr lang="en-US" sz="1800" dirty="0">
                <a:effectLst/>
                <a:latin typeface="Times New Roman" panose="02020603050405020304" pitchFamily="18" charset="0"/>
                <a:ea typeface="Calibri" panose="020F0502020204030204" pitchFamily="34" charset="0"/>
              </a:rPr>
              <a:t>, K., &amp; von Aster, M. (2015). Developmental dyscalculia. European Journal of Pediatrics, 174(1), 1-13.</a:t>
            </a:r>
          </a:p>
          <a:p>
            <a:pPr marL="0" marR="0" algn="just">
              <a:lnSpc>
                <a:spcPct val="150000"/>
              </a:lnSpc>
            </a:pPr>
            <a:r>
              <a:rPr lang="en-US" sz="1800" dirty="0">
                <a:effectLst/>
                <a:latin typeface="Times New Roman" panose="02020603050405020304" pitchFamily="18" charset="0"/>
                <a:ea typeface="Calibri" panose="020F0502020204030204" pitchFamily="34" charset="0"/>
              </a:rPr>
              <a:t>Kumar, S., &amp; Patnaik, P. (2021). Inclusive education in India: Challenges and opportunities. Journal of Special Needs Education, 16(2), 45-62.</a:t>
            </a:r>
          </a:p>
          <a:p>
            <a:endParaRPr lang="en-US" dirty="0"/>
          </a:p>
        </p:txBody>
      </p:sp>
    </p:spTree>
    <p:extLst>
      <p:ext uri="{BB962C8B-B14F-4D97-AF65-F5344CB8AC3E}">
        <p14:creationId xmlns:p14="http://schemas.microsoft.com/office/powerpoint/2010/main" val="25380557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DCFCB-79C0-77B4-1402-4490091774FC}"/>
              </a:ext>
            </a:extLst>
          </p:cNvPr>
          <p:cNvSpPr>
            <a:spLocks noGrp="1"/>
          </p:cNvSpPr>
          <p:nvPr>
            <p:ph type="title"/>
          </p:nvPr>
        </p:nvSpPr>
        <p:spPr/>
        <p:txBody>
          <a:bodyPr>
            <a:normAutofit/>
          </a:bodyPr>
          <a:lstStyle/>
          <a:p>
            <a:r>
              <a:rPr lang="en-US" sz="4400" b="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4271284810"/>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emplate>Parcel</Template>
  <TotalTime>99</TotalTime>
  <Words>1462</Words>
  <Application>Microsoft Office PowerPoint</Application>
  <PresentationFormat>Widescreen</PresentationFormat>
  <Paragraphs>122</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Gill Sans MT</vt:lpstr>
      <vt:lpstr>Times New Roman</vt:lpstr>
      <vt:lpstr>Wingdings</vt:lpstr>
      <vt:lpstr>Parcel</vt:lpstr>
      <vt:lpstr>A CASE STUDY OF STUDENTS WITH DYSCALCULIA AND THEIR MATHEMATICAL ABILITIES OF CALCULATION AT A PRIMARY SCHOOL IN ITANAGAR</vt:lpstr>
      <vt:lpstr>Introduction</vt:lpstr>
      <vt:lpstr>Specific Learning Disability</vt:lpstr>
      <vt:lpstr>Characteristics of Dyscalculia</vt:lpstr>
      <vt:lpstr>Objectives of the study</vt:lpstr>
      <vt:lpstr>Hypothesis of the study</vt:lpstr>
      <vt:lpstr>Method of the study</vt:lpstr>
      <vt:lpstr>Data Analysis</vt:lpstr>
      <vt:lpstr>Discussion</vt:lpstr>
      <vt:lpstr>Conclusion</vt:lpstr>
      <vt:lpstr>References </vt:lpstr>
      <vt:lpstr>Thank you </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17</cp:revision>
  <dcterms:created xsi:type="dcterms:W3CDTF">2024-10-15T07:45:51Z</dcterms:created>
  <dcterms:modified xsi:type="dcterms:W3CDTF">2024-10-15T09:25:36Z</dcterms:modified>
</cp:coreProperties>
</file>