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3"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2" autoAdjust="0"/>
    <p:restoredTop sz="94660"/>
  </p:normalViewPr>
  <p:slideViewPr>
    <p:cSldViewPr snapToGrid="0">
      <p:cViewPr varScale="1">
        <p:scale>
          <a:sx n="58" d="100"/>
          <a:sy n="58" d="100"/>
        </p:scale>
        <p:origin x="91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223180F3-2C52-49E9-902E-24A73664D069}" type="datetimeFigureOut">
              <a:rPr lang="en-US" smtClean="0"/>
              <a:t>14-Oct-24</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12385218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3180F3-2C52-49E9-902E-24A73664D069}" type="datetimeFigureOut">
              <a:rPr lang="en-US" smtClean="0"/>
              <a:t>14-Oct-24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309025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223180F3-2C52-49E9-902E-24A73664D069}" type="datetimeFigureOut">
              <a:rPr lang="en-US" smtClean="0"/>
              <a:t>14-Oct-24</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1877276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23180F3-2C52-49E9-902E-24A73664D069}" type="datetimeFigureOut">
              <a:rPr lang="en-US" smtClean="0"/>
              <a:t>14-Oct-24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2782499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23180F3-2C52-49E9-902E-24A73664D069}" type="datetimeFigureOut">
              <a:rPr lang="en-US" smtClean="0"/>
              <a:t>14-Oct-24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36827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23180F3-2C52-49E9-902E-24A73664D069}" type="datetimeFigureOut">
              <a:rPr lang="en-US" smtClean="0"/>
              <a:t>14-Oct-24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27192604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3180F3-2C52-49E9-902E-24A73664D069}" type="datetimeFigureOut">
              <a:rPr lang="en-US" smtClean="0"/>
              <a:t>14-Oct-24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771128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23180F3-2C52-49E9-902E-24A73664D069}" type="datetimeFigureOut">
              <a:rPr lang="en-US" smtClean="0"/>
              <a:t>14-Oct-24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2806573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23180F3-2C52-49E9-902E-24A73664D069}" type="datetimeFigureOut">
              <a:rPr lang="en-US" smtClean="0"/>
              <a:t>14-Oct-24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538831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23180F3-2C52-49E9-902E-24A73664D069}" type="datetimeFigureOut">
              <a:rPr lang="en-US" smtClean="0"/>
              <a:t>14-Oct-24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5938677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223180F3-2C52-49E9-902E-24A73664D069}" type="datetimeFigureOut">
              <a:rPr lang="en-US" smtClean="0"/>
              <a:t>14-Oct-24</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19100710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223180F3-2C52-49E9-902E-24A73664D069}" type="datetimeFigureOut">
              <a:rPr lang="en-US" smtClean="0"/>
              <a:t>14-Oct-24</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B401F007-870B-466F-83F1-A753D54006AE}" type="slidenum">
              <a:rPr lang="en-US" smtClean="0"/>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7246897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223180F3-2C52-49E9-902E-24A73664D069}" type="datetimeFigureOut">
              <a:rPr lang="en-US" smtClean="0"/>
              <a:t>14-Oct-24</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34659815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23180F3-2C52-49E9-902E-24A73664D069}" type="datetimeFigureOut">
              <a:rPr lang="en-US" smtClean="0"/>
              <a:t>14-Oct-24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1824757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23180F3-2C52-49E9-902E-24A73664D069}" type="datetimeFigureOut">
              <a:rPr lang="en-US" smtClean="0"/>
              <a:t>14-Oct-24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7424140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3180F3-2C52-49E9-902E-24A73664D069}" type="datetimeFigureOut">
              <a:rPr lang="en-US" smtClean="0"/>
              <a:t>14-Oct-24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19295950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223180F3-2C52-49E9-902E-24A73664D069}" type="datetimeFigureOut">
              <a:rPr lang="en-US" smtClean="0"/>
              <a:t>14-Oct-24</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B401F007-870B-466F-83F1-A753D54006AE}" type="slidenum">
              <a:rPr lang="en-US" smtClean="0"/>
              <a:t>‹#›</a:t>
            </a:fld>
            <a:endParaRPr lang="en-US"/>
          </a:p>
        </p:txBody>
      </p:sp>
    </p:spTree>
    <p:extLst>
      <p:ext uri="{BB962C8B-B14F-4D97-AF65-F5344CB8AC3E}">
        <p14:creationId xmlns:p14="http://schemas.microsoft.com/office/powerpoint/2010/main" val="26602811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23180F3-2C52-49E9-902E-24A73664D069}" type="datetimeFigureOut">
              <a:rPr lang="en-US" smtClean="0"/>
              <a:t>14-Oct-24</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401F007-870B-466F-83F1-A753D54006AE}" type="slidenum">
              <a:rPr lang="en-US" smtClean="0"/>
              <a:t>‹#›</a:t>
            </a:fld>
            <a:endParaRPr lang="en-US"/>
          </a:p>
        </p:txBody>
      </p:sp>
    </p:spTree>
    <p:extLst>
      <p:ext uri="{BB962C8B-B14F-4D97-AF65-F5344CB8AC3E}">
        <p14:creationId xmlns:p14="http://schemas.microsoft.com/office/powerpoint/2010/main" val="667097943"/>
      </p:ext>
    </p:extLst>
  </p:cSld>
  <p:clrMap bg1="lt1" tx1="dk1" bg2="lt2" tx2="dk2" accent1="accent1" accent2="accent2" accent3="accent3" accent4="accent4" accent5="accent5" accent6="accent6" hlink="hlink" folHlink="folHlink"/>
  <p:sldLayoutIdLst>
    <p:sldLayoutId id="2147483904" r:id="rId1"/>
    <p:sldLayoutId id="2147483905" r:id="rId2"/>
    <p:sldLayoutId id="2147483906" r:id="rId3"/>
    <p:sldLayoutId id="2147483907" r:id="rId4"/>
    <p:sldLayoutId id="2147483908" r:id="rId5"/>
    <p:sldLayoutId id="2147483909" r:id="rId6"/>
    <p:sldLayoutId id="2147483910" r:id="rId7"/>
    <p:sldLayoutId id="2147483911" r:id="rId8"/>
    <p:sldLayoutId id="2147483912" r:id="rId9"/>
    <p:sldLayoutId id="2147483913" r:id="rId10"/>
    <p:sldLayoutId id="2147483914" r:id="rId11"/>
    <p:sldLayoutId id="2147483915" r:id="rId12"/>
    <p:sldLayoutId id="2147483916" r:id="rId13"/>
    <p:sldLayoutId id="2147483917" r:id="rId14"/>
    <p:sldLayoutId id="2147483918" r:id="rId15"/>
    <p:sldLayoutId id="2147483919" r:id="rId16"/>
    <p:sldLayoutId id="2147483920"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A41466-02D4-B30F-1DD6-77257C12A33F}"/>
              </a:ext>
            </a:extLst>
          </p:cNvPr>
          <p:cNvSpPr txBox="1"/>
          <p:nvPr/>
        </p:nvSpPr>
        <p:spPr>
          <a:xfrm>
            <a:off x="415637" y="2109536"/>
            <a:ext cx="11089178" cy="1319464"/>
          </a:xfrm>
          <a:prstGeom prst="rect">
            <a:avLst/>
          </a:prstGeom>
          <a:noFill/>
        </p:spPr>
        <p:txBody>
          <a:bodyPr wrap="square">
            <a:spAutoFit/>
          </a:bodyPr>
          <a:lstStyle/>
          <a:p>
            <a:pPr marL="0" marR="0" algn="ctr">
              <a:lnSpc>
                <a:spcPct val="150000"/>
              </a:lnSpc>
              <a:spcBef>
                <a:spcPts val="0"/>
              </a:spcBef>
              <a:spcAft>
                <a:spcPts val="800"/>
              </a:spcAft>
            </a:pPr>
            <a:r>
              <a:rPr lang="en-US" sz="2800" b="1" i="1" kern="100" dirty="0">
                <a:effectLst/>
                <a:latin typeface="Times New Roman" panose="02020603050405020304" pitchFamily="18" charset="0"/>
                <a:ea typeface="Aptos" panose="020B0004020202020204" pitchFamily="34" charset="0"/>
                <a:cs typeface="Mangal" panose="02040503050203030202" pitchFamily="18" charset="0"/>
              </a:rPr>
              <a:t>SILENCE, SECRETS, AND THE FRAGMENTATION OF HUMAN RELATIONSHIPS IN THE KITE RUNNER</a:t>
            </a:r>
            <a:endParaRPr lang="en-US" i="1" kern="100" dirty="0">
              <a:effectLst/>
              <a:latin typeface="Aptos" panose="020B0004020202020204" pitchFamily="34" charset="0"/>
              <a:ea typeface="Aptos" panose="020B0004020202020204" pitchFamily="34" charset="0"/>
              <a:cs typeface="Mangal" panose="02040503050203030202" pitchFamily="18" charset="0"/>
            </a:endParaRPr>
          </a:p>
        </p:txBody>
      </p:sp>
      <p:sp>
        <p:nvSpPr>
          <p:cNvPr id="7" name="TextBox 6">
            <a:extLst>
              <a:ext uri="{FF2B5EF4-FFF2-40B4-BE49-F238E27FC236}">
                <a16:creationId xmlns:a16="http://schemas.microsoft.com/office/drawing/2014/main" id="{E5D2F4A8-ECF1-782C-E379-12C78A4A31E2}"/>
              </a:ext>
            </a:extLst>
          </p:cNvPr>
          <p:cNvSpPr txBox="1"/>
          <p:nvPr/>
        </p:nvSpPr>
        <p:spPr>
          <a:xfrm>
            <a:off x="1468581" y="4919008"/>
            <a:ext cx="10501746" cy="1938992"/>
          </a:xfrm>
          <a:prstGeom prst="rect">
            <a:avLst/>
          </a:prstGeom>
          <a:noFill/>
        </p:spPr>
        <p:txBody>
          <a:bodyPr wrap="square">
            <a:spAutoFit/>
          </a:bodyPr>
          <a:lstStyle/>
          <a:p>
            <a:pPr marR="0" algn="r">
              <a:spcBef>
                <a:spcPts val="0"/>
              </a:spcBef>
              <a:spcAft>
                <a:spcPts val="0"/>
              </a:spcAft>
            </a:pPr>
            <a:r>
              <a:rPr lang="en-US" sz="2400" b="1" i="1" kern="100" dirty="0">
                <a:effectLst/>
                <a:latin typeface="Times New Roman" panose="02020603050405020304" pitchFamily="18" charset="0"/>
                <a:ea typeface="Aptos" panose="020B0004020202020204" pitchFamily="34" charset="0"/>
                <a:cs typeface="Mangal" panose="02040503050203030202" pitchFamily="18" charset="0"/>
              </a:rPr>
              <a:t>Shagufa</a:t>
            </a:r>
            <a:endParaRPr lang="en-US" sz="2400" b="1" i="1" kern="100" dirty="0">
              <a:effectLst/>
              <a:latin typeface="Aptos" panose="020B0004020202020204" pitchFamily="34" charset="0"/>
              <a:ea typeface="Aptos" panose="020B0004020202020204" pitchFamily="34" charset="0"/>
              <a:cs typeface="Mangal" panose="02040503050203030202" pitchFamily="18" charset="0"/>
            </a:endParaRPr>
          </a:p>
          <a:p>
            <a:pPr marR="0" algn="r">
              <a:spcBef>
                <a:spcPts val="0"/>
              </a:spcBef>
              <a:spcAft>
                <a:spcPts val="0"/>
              </a:spcAft>
            </a:pPr>
            <a:r>
              <a:rPr lang="en-US" sz="2400" b="1" i="1" kern="100" dirty="0">
                <a:effectLst/>
                <a:latin typeface="Times New Roman" panose="02020603050405020304" pitchFamily="18" charset="0"/>
                <a:ea typeface="Aptos" panose="020B0004020202020204" pitchFamily="34" charset="0"/>
                <a:cs typeface="Mangal" panose="02040503050203030202" pitchFamily="18" charset="0"/>
              </a:rPr>
              <a:t>Research Scholar</a:t>
            </a:r>
            <a:endParaRPr lang="en-US" sz="2400" b="1" i="1" kern="100" dirty="0">
              <a:effectLst/>
              <a:latin typeface="Aptos" panose="020B0004020202020204" pitchFamily="34" charset="0"/>
              <a:ea typeface="Aptos" panose="020B0004020202020204" pitchFamily="34" charset="0"/>
              <a:cs typeface="Mangal" panose="02040503050203030202" pitchFamily="18" charset="0"/>
            </a:endParaRPr>
          </a:p>
          <a:p>
            <a:pPr marR="0" algn="r">
              <a:spcBef>
                <a:spcPts val="0"/>
              </a:spcBef>
              <a:spcAft>
                <a:spcPts val="0"/>
              </a:spcAft>
            </a:pPr>
            <a:r>
              <a:rPr lang="en-US" sz="2400" b="1" i="1" kern="100" dirty="0">
                <a:effectLst/>
                <a:latin typeface="Times New Roman" panose="02020603050405020304" pitchFamily="18" charset="0"/>
                <a:ea typeface="Aptos" panose="020B0004020202020204" pitchFamily="34" charset="0"/>
                <a:cs typeface="Mangal" panose="02040503050203030202" pitchFamily="18" charset="0"/>
              </a:rPr>
              <a:t>Department of English</a:t>
            </a:r>
            <a:endParaRPr lang="en-US" sz="2400" b="1" i="1" kern="100" dirty="0">
              <a:latin typeface="Aptos" panose="020B0004020202020204" pitchFamily="34" charset="0"/>
              <a:ea typeface="Aptos" panose="020B0004020202020204" pitchFamily="34" charset="0"/>
              <a:cs typeface="Mangal" panose="02040503050203030202" pitchFamily="18" charset="0"/>
            </a:endParaRPr>
          </a:p>
          <a:p>
            <a:pPr marR="0" algn="r">
              <a:spcBef>
                <a:spcPts val="0"/>
              </a:spcBef>
              <a:spcAft>
                <a:spcPts val="0"/>
              </a:spcAft>
            </a:pPr>
            <a:r>
              <a:rPr lang="en-US" sz="2400" b="1" i="1" kern="100" dirty="0">
                <a:effectLst/>
                <a:latin typeface="Times New Roman" panose="02020603050405020304" pitchFamily="18" charset="0"/>
                <a:ea typeface="Aptos" panose="020B0004020202020204" pitchFamily="34" charset="0"/>
                <a:cs typeface="Mangal" panose="02040503050203030202" pitchFamily="18" charset="0"/>
              </a:rPr>
              <a:t>Baikunthi Devi Kanya Mahavidyalaya,</a:t>
            </a:r>
            <a:r>
              <a:rPr lang="en-US" sz="2400" b="1" i="1" kern="100" dirty="0">
                <a:latin typeface="Aptos" panose="020B0004020202020204" pitchFamily="34" charset="0"/>
                <a:ea typeface="Aptos" panose="020B0004020202020204" pitchFamily="34" charset="0"/>
                <a:cs typeface="Mangal" panose="02040503050203030202" pitchFamily="18" charset="0"/>
              </a:rPr>
              <a:t> </a:t>
            </a:r>
          </a:p>
          <a:p>
            <a:pPr marR="0" algn="r">
              <a:spcBef>
                <a:spcPts val="0"/>
              </a:spcBef>
              <a:spcAft>
                <a:spcPts val="0"/>
              </a:spcAft>
            </a:pPr>
            <a:r>
              <a:rPr lang="en-US" sz="2400" b="1" i="1" kern="100" dirty="0">
                <a:effectLst/>
                <a:latin typeface="Times New Roman" panose="02020603050405020304" pitchFamily="18" charset="0"/>
                <a:ea typeface="Aptos" panose="020B0004020202020204" pitchFamily="34" charset="0"/>
                <a:cs typeface="Mangal" panose="02040503050203030202" pitchFamily="18" charset="0"/>
              </a:rPr>
              <a:t>Dr. Bhimrao Ambedkar</a:t>
            </a:r>
            <a:r>
              <a:rPr lang="en-US" sz="2400" b="1" i="1" kern="100" dirty="0">
                <a:latin typeface="Aptos" panose="020B0004020202020204" pitchFamily="34" charset="0"/>
                <a:ea typeface="Aptos" panose="020B0004020202020204" pitchFamily="34" charset="0"/>
                <a:cs typeface="Mangal" panose="02040503050203030202" pitchFamily="18" charset="0"/>
              </a:rPr>
              <a:t> </a:t>
            </a:r>
            <a:r>
              <a:rPr lang="en-US" sz="2400" b="1" i="1" kern="100" dirty="0">
                <a:effectLst/>
                <a:latin typeface="Times New Roman" panose="02020603050405020304" pitchFamily="18" charset="0"/>
                <a:ea typeface="Aptos" panose="020B0004020202020204" pitchFamily="34" charset="0"/>
                <a:cs typeface="Mangal" panose="02040503050203030202" pitchFamily="18" charset="0"/>
              </a:rPr>
              <a:t>University, Agra </a:t>
            </a:r>
            <a:r>
              <a:rPr lang="en-US" sz="2400" b="1" i="1" kern="100" dirty="0">
                <a:latin typeface="Times New Roman" panose="02020603050405020304" pitchFamily="18" charset="0"/>
                <a:ea typeface="Aptos" panose="020B0004020202020204" pitchFamily="34" charset="0"/>
                <a:cs typeface="Mangal" panose="02040503050203030202" pitchFamily="18" charset="0"/>
              </a:rPr>
              <a:t>.</a:t>
            </a:r>
            <a:endParaRPr lang="en-US" sz="2400" b="1" kern="100" dirty="0">
              <a:effectLst/>
              <a:latin typeface="Aptos" panose="020B0004020202020204" pitchFamily="34" charset="0"/>
              <a:ea typeface="Aptos" panose="020B0004020202020204" pitchFamily="34" charset="0"/>
              <a:cs typeface="Mangal" panose="02040503050203030202" pitchFamily="18" charset="0"/>
            </a:endParaRPr>
          </a:p>
        </p:txBody>
      </p:sp>
    </p:spTree>
    <p:extLst>
      <p:ext uri="{BB962C8B-B14F-4D97-AF65-F5344CB8AC3E}">
        <p14:creationId xmlns:p14="http://schemas.microsoft.com/office/powerpoint/2010/main" val="10923826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AB1D9BB-5443-2AF9-BDFE-6255B6D386DC}"/>
              </a:ext>
            </a:extLst>
          </p:cNvPr>
          <p:cNvSpPr txBox="1"/>
          <p:nvPr/>
        </p:nvSpPr>
        <p:spPr>
          <a:xfrm>
            <a:off x="3445626" y="466544"/>
            <a:ext cx="6093228" cy="707886"/>
          </a:xfrm>
          <a:prstGeom prst="rect">
            <a:avLst/>
          </a:prstGeom>
          <a:noFill/>
        </p:spPr>
        <p:txBody>
          <a:bodyPr wrap="square">
            <a:spAutoFit/>
          </a:bodyPr>
          <a:lstStyle/>
          <a:p>
            <a:pPr algn="ctr"/>
            <a:r>
              <a:rPr lang="en-US" sz="4000" b="1" dirty="0">
                <a:effectLst/>
                <a:latin typeface="Times New Roman" panose="02020603050405020304" pitchFamily="18" charset="0"/>
                <a:ea typeface="Aptos" panose="020B0004020202020204" pitchFamily="34" charset="0"/>
              </a:rPr>
              <a:t>INTRODUCTION</a:t>
            </a:r>
            <a:endParaRPr lang="en-US" sz="4000" dirty="0"/>
          </a:p>
        </p:txBody>
      </p:sp>
      <p:sp>
        <p:nvSpPr>
          <p:cNvPr id="7" name="TextBox 6">
            <a:extLst>
              <a:ext uri="{FF2B5EF4-FFF2-40B4-BE49-F238E27FC236}">
                <a16:creationId xmlns:a16="http://schemas.microsoft.com/office/drawing/2014/main" id="{D8F9CC96-D40B-12BF-703C-27B8831564BD}"/>
              </a:ext>
            </a:extLst>
          </p:cNvPr>
          <p:cNvSpPr txBox="1"/>
          <p:nvPr/>
        </p:nvSpPr>
        <p:spPr>
          <a:xfrm>
            <a:off x="304109" y="1363477"/>
            <a:ext cx="11300460" cy="5027979"/>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Aptos" panose="020B0004020202020204" pitchFamily="34" charset="0"/>
              </a:rPr>
              <a:t>Khaled Hosseini is a novelist who is basically renowned for carrying the tragedy of Afghanistan’s miseries in his writings. His first novel </a:t>
            </a:r>
            <a:r>
              <a:rPr lang="en-US" sz="1800" i="1" dirty="0">
                <a:effectLst/>
                <a:latin typeface="Times New Roman" panose="02020603050405020304" pitchFamily="18" charset="0"/>
                <a:ea typeface="Aptos" panose="020B0004020202020204" pitchFamily="34" charset="0"/>
              </a:rPr>
              <a:t>The Kite Runner</a:t>
            </a:r>
            <a:r>
              <a:rPr lang="en-US" sz="1800" dirty="0">
                <a:effectLst/>
                <a:latin typeface="Times New Roman" panose="02020603050405020304" pitchFamily="18" charset="0"/>
                <a:ea typeface="Aptos" panose="020B0004020202020204" pitchFamily="34" charset="0"/>
              </a:rPr>
              <a:t> depicts the same circumstances for which the writer is commonly popular.</a:t>
            </a:r>
          </a:p>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Aptos" panose="020B0004020202020204" pitchFamily="34" charset="0"/>
              </a:rPr>
              <a:t>This novel basically narrates the emotional life sufferings of two friends named Amir and Hassan. The most important thing about this creation is that it takes the reader right into the soil of Afghanistan and makes them feel the same immense pain which the characters of this novel suffer through their life.</a:t>
            </a:r>
            <a:endParaRPr lang="en-US" dirty="0">
              <a:latin typeface="Times New Roman" panose="02020603050405020304" pitchFamily="18" charset="0"/>
              <a:ea typeface="Aptos" panose="020B0004020202020204" pitchFamily="34" charset="0"/>
            </a:endParaRPr>
          </a:p>
          <a:p>
            <a:pPr marL="285750" indent="-285750" algn="just">
              <a:lnSpc>
                <a:spcPct val="150000"/>
              </a:lnSpc>
              <a:buFont typeface="Wingdings" panose="05000000000000000000" pitchFamily="2" charset="2"/>
              <a:buChar char="v"/>
            </a:pPr>
            <a:r>
              <a:rPr lang="en-US" sz="1800" kern="100" dirty="0">
                <a:effectLst/>
                <a:latin typeface="Times New Roman" panose="02020603050405020304" pitchFamily="18" charset="0"/>
                <a:ea typeface="Aptos" panose="020B0004020202020204" pitchFamily="34" charset="0"/>
                <a:cs typeface="Mangal" panose="02040503050203030202" pitchFamily="18" charset="0"/>
              </a:rPr>
              <a:t>This fictional work deals with the major real incidents of Afghanistan, in which fall down of monarchy, Soviet Union’s invasion and the persecution of refugees are boldly mentioned. For the better understanding of this work one must go through its title.  </a:t>
            </a:r>
            <a:endParaRPr lang="en-US" sz="1800" kern="100" dirty="0">
              <a:effectLst/>
              <a:latin typeface="Aptos" panose="020B0004020202020204" pitchFamily="34" charset="0"/>
              <a:ea typeface="Aptos" panose="020B0004020202020204" pitchFamily="34" charset="0"/>
              <a:cs typeface="Mangal" panose="02040503050203030202" pitchFamily="18" charset="0"/>
            </a:endParaRPr>
          </a:p>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Aptos" panose="020B0004020202020204" pitchFamily="34" charset="0"/>
              </a:rPr>
              <a:t>Khaled Hosseini’s </a:t>
            </a:r>
            <a:r>
              <a:rPr lang="en-US" sz="1800" i="1" dirty="0">
                <a:effectLst/>
                <a:latin typeface="Times New Roman" panose="02020603050405020304" pitchFamily="18" charset="0"/>
                <a:ea typeface="Aptos" panose="020B0004020202020204" pitchFamily="34" charset="0"/>
              </a:rPr>
              <a:t>The Kite Runner</a:t>
            </a:r>
            <a:r>
              <a:rPr lang="en-US" sz="1800" dirty="0">
                <a:effectLst/>
                <a:latin typeface="Times New Roman" panose="02020603050405020304" pitchFamily="18" charset="0"/>
                <a:ea typeface="Aptos" panose="020B0004020202020204" pitchFamily="34" charset="0"/>
              </a:rPr>
              <a:t> is a compelling narrative that delves into complex human emotions, exploring guilt, redemption, and the impact of secrets and silence on personal relationships. </a:t>
            </a:r>
          </a:p>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Aptos" panose="020B0004020202020204" pitchFamily="34" charset="0"/>
              </a:rPr>
              <a:t>At its heart, the novel revolves around the effects of unspoken truths, with these hidden elements serving as the catalyst for relational fragmentation.  </a:t>
            </a:r>
            <a:endParaRPr lang="en-US" dirty="0"/>
          </a:p>
        </p:txBody>
      </p:sp>
    </p:spTree>
    <p:extLst>
      <p:ext uri="{BB962C8B-B14F-4D97-AF65-F5344CB8AC3E}">
        <p14:creationId xmlns:p14="http://schemas.microsoft.com/office/powerpoint/2010/main" val="27116275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F4F3C50-1193-94FE-BAEA-47AE4C791551}"/>
              </a:ext>
            </a:extLst>
          </p:cNvPr>
          <p:cNvSpPr txBox="1"/>
          <p:nvPr/>
        </p:nvSpPr>
        <p:spPr>
          <a:xfrm>
            <a:off x="419793" y="1253573"/>
            <a:ext cx="11018519" cy="5959260"/>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Aptos" panose="020B0004020202020204" pitchFamily="34" charset="0"/>
              </a:rPr>
              <a:t>The book’s central characters—Amir, Hassan, Baba, and others—navigate their interpersonal relationships with varying degrees of secrecy, silence, and guilt, leading to the gradual disintegration of trust, intimacy, and emotional connection. </a:t>
            </a:r>
          </a:p>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Aptos" panose="020B0004020202020204" pitchFamily="34" charset="0"/>
              </a:rPr>
              <a:t>This paper examines the themes of silence, secrets, and the breakdown of relationships in </a:t>
            </a:r>
            <a:r>
              <a:rPr lang="en-US" sz="1800" i="1" dirty="0">
                <a:effectLst/>
                <a:latin typeface="Times New Roman" panose="02020603050405020304" pitchFamily="18" charset="0"/>
                <a:ea typeface="Aptos" panose="020B0004020202020204" pitchFamily="34" charset="0"/>
              </a:rPr>
              <a:t>The Kite Runner</a:t>
            </a:r>
            <a:r>
              <a:rPr lang="en-US" sz="1800" dirty="0">
                <a:effectLst/>
                <a:latin typeface="Times New Roman" panose="02020603050405020304" pitchFamily="18" charset="0"/>
                <a:ea typeface="Aptos" panose="020B0004020202020204" pitchFamily="34" charset="0"/>
              </a:rPr>
              <a:t>, focusing on how unspoken truths and hidden guilt, such as Amir’s betrayal of Hassan and Baba’s concealed paternity, erode trust and foster psychological suffering. </a:t>
            </a:r>
            <a:endParaRPr lang="en-US" dirty="0">
              <a:latin typeface="Times New Roman" panose="02020603050405020304" pitchFamily="18" charset="0"/>
              <a:ea typeface="Aptos" panose="020B0004020202020204" pitchFamily="34" charset="0"/>
            </a:endParaRPr>
          </a:p>
          <a:p>
            <a:pPr marL="285750" indent="-285750" algn="just">
              <a:lnSpc>
                <a:spcPct val="150000"/>
              </a:lnSpc>
              <a:buFont typeface="Wingdings" panose="05000000000000000000" pitchFamily="2" charset="2"/>
              <a:buChar char="v"/>
            </a:pPr>
            <a:r>
              <a:rPr lang="en-US" sz="1800" kern="100" dirty="0">
                <a:effectLst/>
                <a:latin typeface="Times New Roman" panose="02020603050405020304" pitchFamily="18" charset="0"/>
                <a:ea typeface="Aptos" panose="020B0004020202020204" pitchFamily="34" charset="0"/>
                <a:cs typeface="Mangal" panose="02040503050203030202" pitchFamily="18" charset="0"/>
              </a:rPr>
              <a:t>The eventual revelation of these truths, though painful, becomes essential for redemption and the potential restoration of broken relationships.</a:t>
            </a:r>
            <a:endParaRPr lang="en-US" sz="1800" kern="100" dirty="0">
              <a:effectLst/>
              <a:latin typeface="Aptos" panose="020B0004020202020204" pitchFamily="34" charset="0"/>
              <a:ea typeface="Aptos" panose="020B0004020202020204" pitchFamily="34" charset="0"/>
              <a:cs typeface="Mangal" panose="02040503050203030202" pitchFamily="18" charset="0"/>
            </a:endParaRPr>
          </a:p>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Aptos" panose="020B0004020202020204" pitchFamily="34" charset="0"/>
              </a:rPr>
              <a:t>The research article has been written using qualitative methodology for which some secondary sources like journals and books have been used for appropriate references. The research methodology is used in such a way so that some in depth themes could get highlighted as per the reader’s convenience. </a:t>
            </a:r>
          </a:p>
          <a:p>
            <a:pPr marL="285750" indent="-285750" algn="just">
              <a:lnSpc>
                <a:spcPct val="150000"/>
              </a:lnSpc>
              <a:buFont typeface="Wingdings" panose="05000000000000000000" pitchFamily="2" charset="2"/>
              <a:buChar char="v"/>
            </a:pPr>
            <a:r>
              <a:rPr lang="en-US" sz="1800" kern="100" dirty="0">
                <a:effectLst/>
                <a:latin typeface="Times New Roman" panose="02020603050405020304" pitchFamily="18" charset="0"/>
                <a:ea typeface="Aptos" panose="020B0004020202020204" pitchFamily="34" charset="0"/>
                <a:cs typeface="Mangal" panose="02040503050203030202" pitchFamily="18" charset="0"/>
              </a:rPr>
              <a:t>An effort has also been given to introduce the reader with some innovative thoughts which are present in the depth of this novel.</a:t>
            </a:r>
            <a:endParaRPr lang="en-US" sz="1800" kern="100" dirty="0">
              <a:effectLst/>
              <a:latin typeface="Aptos" panose="020B0004020202020204" pitchFamily="34" charset="0"/>
              <a:ea typeface="Aptos" panose="020B0004020202020204" pitchFamily="34" charset="0"/>
              <a:cs typeface="Mangal" panose="02040503050203030202" pitchFamily="18" charset="0"/>
            </a:endParaRPr>
          </a:p>
          <a:p>
            <a:pPr algn="just">
              <a:lnSpc>
                <a:spcPct val="150000"/>
              </a:lnSpc>
            </a:pPr>
            <a:endParaRPr lang="en-US" dirty="0"/>
          </a:p>
        </p:txBody>
      </p:sp>
    </p:spTree>
    <p:extLst>
      <p:ext uri="{BB962C8B-B14F-4D97-AF65-F5344CB8AC3E}">
        <p14:creationId xmlns:p14="http://schemas.microsoft.com/office/powerpoint/2010/main" val="2746983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397A0FE-9312-592A-5237-453DDF320479}"/>
              </a:ext>
            </a:extLst>
          </p:cNvPr>
          <p:cNvSpPr txBox="1"/>
          <p:nvPr/>
        </p:nvSpPr>
        <p:spPr>
          <a:xfrm>
            <a:off x="3049386" y="407228"/>
            <a:ext cx="6093228" cy="922047"/>
          </a:xfrm>
          <a:prstGeom prst="rect">
            <a:avLst/>
          </a:prstGeom>
          <a:noFill/>
        </p:spPr>
        <p:txBody>
          <a:bodyPr wrap="square">
            <a:spAutoFit/>
          </a:bodyPr>
          <a:lstStyle/>
          <a:p>
            <a:pPr marL="0" marR="0" algn="ctr">
              <a:lnSpc>
                <a:spcPct val="150000"/>
              </a:lnSpc>
              <a:spcBef>
                <a:spcPts val="0"/>
              </a:spcBef>
              <a:spcAft>
                <a:spcPts val="800"/>
              </a:spcAft>
            </a:pPr>
            <a:r>
              <a:rPr lang="en-US" sz="4000" b="1" kern="100" dirty="0">
                <a:effectLst/>
                <a:latin typeface="Times New Roman" panose="02020603050405020304" pitchFamily="18" charset="0"/>
                <a:ea typeface="Aptos" panose="020B0004020202020204" pitchFamily="34" charset="0"/>
                <a:cs typeface="Mangal" panose="02040503050203030202" pitchFamily="18" charset="0"/>
              </a:rPr>
              <a:t>CONCLUSION</a:t>
            </a:r>
            <a:endParaRPr lang="en-US" sz="4000" kern="100" dirty="0">
              <a:effectLst/>
              <a:latin typeface="Aptos" panose="020B0004020202020204" pitchFamily="34" charset="0"/>
              <a:ea typeface="Aptos" panose="020B0004020202020204" pitchFamily="34" charset="0"/>
              <a:cs typeface="Mangal" panose="02040503050203030202" pitchFamily="18" charset="0"/>
            </a:endParaRPr>
          </a:p>
        </p:txBody>
      </p:sp>
      <p:sp>
        <p:nvSpPr>
          <p:cNvPr id="7" name="TextBox 6">
            <a:extLst>
              <a:ext uri="{FF2B5EF4-FFF2-40B4-BE49-F238E27FC236}">
                <a16:creationId xmlns:a16="http://schemas.microsoft.com/office/drawing/2014/main" id="{FC4989CE-91F7-964A-DEF1-06B3506B452F}"/>
              </a:ext>
            </a:extLst>
          </p:cNvPr>
          <p:cNvSpPr txBox="1"/>
          <p:nvPr/>
        </p:nvSpPr>
        <p:spPr>
          <a:xfrm>
            <a:off x="320040" y="1528781"/>
            <a:ext cx="11317778" cy="4612481"/>
          </a:xfrm>
          <a:prstGeom prst="rect">
            <a:avLst/>
          </a:prstGeom>
          <a:noFill/>
        </p:spPr>
        <p:txBody>
          <a:bodyPr wrap="square">
            <a:spAutoFit/>
          </a:bodyPr>
          <a:lstStyle/>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Aptos" panose="020B0004020202020204" pitchFamily="34" charset="0"/>
              </a:rPr>
              <a:t>In </a:t>
            </a:r>
            <a:r>
              <a:rPr lang="en-US" sz="1800" i="1" dirty="0">
                <a:effectLst/>
                <a:latin typeface="Times New Roman" panose="02020603050405020304" pitchFamily="18" charset="0"/>
                <a:ea typeface="Aptos" panose="020B0004020202020204" pitchFamily="34" charset="0"/>
              </a:rPr>
              <a:t>The Kite Runner</a:t>
            </a:r>
            <a:r>
              <a:rPr lang="en-US" sz="1800" dirty="0">
                <a:effectLst/>
                <a:latin typeface="Times New Roman" panose="02020603050405020304" pitchFamily="18" charset="0"/>
                <a:ea typeface="Aptos" panose="020B0004020202020204" pitchFamily="34" charset="0"/>
              </a:rPr>
              <a:t>, Khaled Hosseini presents a powerful exploration of the consequences of silence and secrets on human relationships. </a:t>
            </a: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Aptos" panose="020B0004020202020204" pitchFamily="34" charset="0"/>
              </a:rPr>
              <a:t>The novel demonstrates how unspoken truths and hidden guilt erode trust, create emotional distance, and lead to psychological suffering. </a:t>
            </a: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Aptos" panose="020B0004020202020204" pitchFamily="34" charset="0"/>
              </a:rPr>
              <a:t>Amir’s betrayal of Hassan, Baba’s concealed paternity, and the silence that permeates their lives all contribute to the fragmentation of their relationships. </a:t>
            </a: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Aptos" panose="020B0004020202020204" pitchFamily="34" charset="0"/>
              </a:rPr>
              <a:t>However, Hosseini also highlights the potential for healing through the eventual revelation of these painful truths.</a:t>
            </a:r>
            <a:endParaRPr lang="en-US" dirty="0">
              <a:latin typeface="Times New Roman" panose="02020603050405020304" pitchFamily="18" charset="0"/>
              <a:ea typeface="Aptos" panose="020B0004020202020204" pitchFamily="34" charset="0"/>
            </a:endParaRP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Aptos" panose="020B0004020202020204" pitchFamily="34" charset="0"/>
              </a:rPr>
              <a:t>The novel ultimately suggests that while secrets and silence can destroy relationships, redemption and forgiveness are possible through the painful but necessary process of truth-telling.</a:t>
            </a: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Aptos" panose="020B0004020202020204" pitchFamily="34" charset="0"/>
              </a:rPr>
              <a:t>In doing so, </a:t>
            </a:r>
            <a:r>
              <a:rPr lang="en-US" sz="1800" i="1" dirty="0">
                <a:effectLst/>
                <a:latin typeface="Times New Roman" panose="02020603050405020304" pitchFamily="18" charset="0"/>
                <a:ea typeface="Aptos" panose="020B0004020202020204" pitchFamily="34" charset="0"/>
              </a:rPr>
              <a:t>The Kite Runner</a:t>
            </a:r>
            <a:r>
              <a:rPr lang="en-US" sz="1800" dirty="0">
                <a:effectLst/>
                <a:latin typeface="Times New Roman" panose="02020603050405020304" pitchFamily="18" charset="0"/>
                <a:ea typeface="Aptos" panose="020B0004020202020204" pitchFamily="34" charset="0"/>
              </a:rPr>
              <a:t> reflects on the broader implications of silence and secrecy, not only within personal relationships but also within the larger context of societal power dynamics.</a:t>
            </a:r>
            <a:endParaRPr lang="en-US" dirty="0"/>
          </a:p>
        </p:txBody>
      </p:sp>
    </p:spTree>
    <p:extLst>
      <p:ext uri="{BB962C8B-B14F-4D97-AF65-F5344CB8AC3E}">
        <p14:creationId xmlns:p14="http://schemas.microsoft.com/office/powerpoint/2010/main" val="22610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6BB6D49-CA14-8437-098E-DE15834588AA}"/>
              </a:ext>
            </a:extLst>
          </p:cNvPr>
          <p:cNvSpPr txBox="1"/>
          <p:nvPr/>
        </p:nvSpPr>
        <p:spPr>
          <a:xfrm>
            <a:off x="3049386" y="319944"/>
            <a:ext cx="6093228" cy="922047"/>
          </a:xfrm>
          <a:prstGeom prst="rect">
            <a:avLst/>
          </a:prstGeom>
          <a:noFill/>
        </p:spPr>
        <p:txBody>
          <a:bodyPr wrap="square">
            <a:spAutoFit/>
          </a:bodyPr>
          <a:lstStyle/>
          <a:p>
            <a:pPr marL="0" marR="0" algn="ctr">
              <a:lnSpc>
                <a:spcPct val="150000"/>
              </a:lnSpc>
              <a:spcBef>
                <a:spcPts val="0"/>
              </a:spcBef>
              <a:spcAft>
                <a:spcPts val="800"/>
              </a:spcAft>
            </a:pPr>
            <a:r>
              <a:rPr lang="en-US" sz="4000" b="1" kern="100" dirty="0">
                <a:effectLst/>
                <a:latin typeface="Times New Roman" panose="02020603050405020304" pitchFamily="18" charset="0"/>
                <a:ea typeface="Aptos" panose="020B0004020202020204" pitchFamily="34" charset="0"/>
                <a:cs typeface="Mangal" panose="02040503050203030202" pitchFamily="18" charset="0"/>
              </a:rPr>
              <a:t>Works Cited</a:t>
            </a:r>
            <a:endParaRPr lang="en-US" sz="4000" kern="100" dirty="0">
              <a:effectLst/>
              <a:latin typeface="Aptos" panose="020B0004020202020204" pitchFamily="34" charset="0"/>
              <a:ea typeface="Aptos" panose="020B0004020202020204" pitchFamily="34" charset="0"/>
              <a:cs typeface="Mangal" panose="02040503050203030202" pitchFamily="18" charset="0"/>
            </a:endParaRPr>
          </a:p>
        </p:txBody>
      </p:sp>
      <p:sp>
        <p:nvSpPr>
          <p:cNvPr id="7" name="TextBox 6">
            <a:extLst>
              <a:ext uri="{FF2B5EF4-FFF2-40B4-BE49-F238E27FC236}">
                <a16:creationId xmlns:a16="http://schemas.microsoft.com/office/drawing/2014/main" id="{501AE8C7-7569-B032-49F5-25BF6D5D0FAD}"/>
              </a:ext>
            </a:extLst>
          </p:cNvPr>
          <p:cNvSpPr txBox="1"/>
          <p:nvPr/>
        </p:nvSpPr>
        <p:spPr>
          <a:xfrm>
            <a:off x="470362" y="1959213"/>
            <a:ext cx="11251276" cy="1917384"/>
          </a:xfrm>
          <a:prstGeom prst="rect">
            <a:avLst/>
          </a:prstGeom>
          <a:noFill/>
        </p:spPr>
        <p:txBody>
          <a:bodyPr wrap="square">
            <a:spAutoFit/>
          </a:bodyPr>
          <a:lstStyle/>
          <a:p>
            <a:pPr marL="457200" marR="0" indent="-457200" algn="just">
              <a:lnSpc>
                <a:spcPct val="150000"/>
              </a:lnSpc>
              <a:spcBef>
                <a:spcPts val="0"/>
              </a:spcBef>
              <a:spcAft>
                <a:spcPts val="800"/>
              </a:spcAft>
              <a:buFont typeface="Wingdings" panose="05000000000000000000" pitchFamily="2" charset="2"/>
              <a:buChar char="ü"/>
            </a:pPr>
            <a:r>
              <a:rPr lang="en-US" sz="1800" i="1" kern="100" dirty="0">
                <a:effectLst/>
                <a:latin typeface="Times New Roman" panose="02020603050405020304" pitchFamily="18" charset="0"/>
                <a:ea typeface="Aptos" panose="020B0004020202020204" pitchFamily="34" charset="0"/>
                <a:cs typeface="Times New Roman" panose="02020603050405020304" pitchFamily="18" charset="0"/>
              </a:rPr>
              <a:t>Hosseini, Khaled. The Kite Runner. Riverhead Books, 2003.</a:t>
            </a:r>
            <a:endParaRPr lang="en-US" sz="1600" i="1"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457200" marR="0" indent="-457200" algn="just">
              <a:lnSpc>
                <a:spcPct val="150000"/>
              </a:lnSpc>
              <a:spcBef>
                <a:spcPts val="0"/>
              </a:spcBef>
              <a:spcAft>
                <a:spcPts val="800"/>
              </a:spcAft>
              <a:buFont typeface="Wingdings" panose="05000000000000000000" pitchFamily="2" charset="2"/>
              <a:buChar char="ü"/>
            </a:pPr>
            <a:r>
              <a:rPr lang="en-US" sz="1800" i="1" kern="100" dirty="0">
                <a:effectLst/>
                <a:latin typeface="Times New Roman" panose="02020603050405020304" pitchFamily="18" charset="0"/>
                <a:ea typeface="Aptos" panose="020B0004020202020204" pitchFamily="34" charset="0"/>
                <a:cs typeface="Times New Roman" panose="02020603050405020304" pitchFamily="18" charset="0"/>
              </a:rPr>
              <a:t>Bammi, Aryan. An analysis of  The Kite Runner by Khaled Hosseini. IJSR, vol.10. no.5. May 2019. pp 76-78.</a:t>
            </a:r>
            <a:endParaRPr lang="en-US" sz="1600" i="1"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457200" marR="0" indent="-457200" algn="just">
              <a:lnSpc>
                <a:spcPct val="150000"/>
              </a:lnSpc>
              <a:spcBef>
                <a:spcPts val="0"/>
              </a:spcBef>
              <a:spcAft>
                <a:spcPts val="800"/>
              </a:spcAft>
              <a:buFont typeface="Wingdings" panose="05000000000000000000" pitchFamily="2" charset="2"/>
              <a:buChar char="ü"/>
            </a:pPr>
            <a:r>
              <a:rPr lang="en-US" sz="1800" i="1" kern="100" dirty="0">
                <a:effectLst/>
                <a:latin typeface="Times New Roman" panose="02020603050405020304" pitchFamily="18" charset="0"/>
                <a:ea typeface="Aptos" panose="020B0004020202020204" pitchFamily="34" charset="0"/>
                <a:cs typeface="Times New Roman" panose="02020603050405020304" pitchFamily="18" charset="0"/>
              </a:rPr>
              <a:t>Ramatjanovna, Ruzmatova Dilnoza. Human Relations in The Kite Runner by Khaled Hosseini.  IJPST, vol.11. no.1 October 2018. pp 31-34. </a:t>
            </a:r>
            <a:endParaRPr lang="en-US" sz="1600" i="1"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687078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EFD673-F641-382C-F2F3-2A3069AB6942}"/>
              </a:ext>
            </a:extLst>
          </p:cNvPr>
          <p:cNvSpPr>
            <a:spLocks noGrp="1"/>
          </p:cNvSpPr>
          <p:nvPr>
            <p:ph idx="1"/>
          </p:nvPr>
        </p:nvSpPr>
        <p:spPr>
          <a:xfrm>
            <a:off x="685800" y="2876203"/>
            <a:ext cx="10820400" cy="964277"/>
          </a:xfrm>
        </p:spPr>
        <p:txBody>
          <a:bodyPr>
            <a:normAutofit/>
          </a:bodyPr>
          <a:lstStyle/>
          <a:p>
            <a:pPr marL="0" indent="0" algn="ctr">
              <a:buNone/>
            </a:pPr>
            <a:r>
              <a:rPr lang="en-US" sz="4000" b="1" i="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3091776600"/>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Vapor Trail</Template>
  <TotalTime>27</TotalTime>
  <Words>639</Words>
  <Application>Microsoft Office PowerPoint</Application>
  <PresentationFormat>Widescreen</PresentationFormat>
  <Paragraphs>29</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Aptos</vt:lpstr>
      <vt:lpstr>Arial</vt:lpstr>
      <vt:lpstr>Century Gothic</vt:lpstr>
      <vt:lpstr>Times New Roman</vt:lpstr>
      <vt:lpstr>Wingdings</vt:lpstr>
      <vt:lpstr>Vapor Trail</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Anushree Agarwal</dc:creator>
  <cp:lastModifiedBy>Anushree Agarwal</cp:lastModifiedBy>
  <cp:revision>1</cp:revision>
  <dcterms:created xsi:type="dcterms:W3CDTF">2024-10-14T11:20:50Z</dcterms:created>
  <dcterms:modified xsi:type="dcterms:W3CDTF">2024-10-14T11:47:50Z</dcterms:modified>
</cp:coreProperties>
</file>