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83" autoAdjust="0"/>
    <p:restoredTop sz="94660"/>
  </p:normalViewPr>
  <p:slideViewPr>
    <p:cSldViewPr snapToGrid="0">
      <p:cViewPr varScale="1">
        <p:scale>
          <a:sx n="69" d="100"/>
          <a:sy n="69" d="100"/>
        </p:scale>
        <p:origin x="60" y="3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DC3A5F5-B564-4687-8B48-7F0BE0269378}" type="datetimeFigureOut">
              <a:rPr lang="en-US" smtClean="0"/>
              <a:t>4/19/2024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0EB77-7103-4263-BD14-7E018410F3DC}" type="slidenum">
              <a:rPr lang="en-US" smtClean="0"/>
              <a:t>‹#›</a:t>
            </a:fld>
            <a:endParaRPr lang="en-US"/>
          </a:p>
        </p:txBody>
      </p:sp>
    </p:spTree>
    <p:extLst>
      <p:ext uri="{BB962C8B-B14F-4D97-AF65-F5344CB8AC3E}">
        <p14:creationId xmlns:p14="http://schemas.microsoft.com/office/powerpoint/2010/main" val="2816622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C3A5F5-B564-4687-8B48-7F0BE0269378}" type="datetimeFigureOut">
              <a:rPr lang="en-US" smtClean="0"/>
              <a:t>4/19/2024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0EB77-7103-4263-BD14-7E018410F3DC}" type="slidenum">
              <a:rPr lang="en-US" smtClean="0"/>
              <a:t>‹#›</a:t>
            </a:fld>
            <a:endParaRPr lang="en-US"/>
          </a:p>
        </p:txBody>
      </p:sp>
    </p:spTree>
    <p:extLst>
      <p:ext uri="{BB962C8B-B14F-4D97-AF65-F5344CB8AC3E}">
        <p14:creationId xmlns:p14="http://schemas.microsoft.com/office/powerpoint/2010/main" val="1038086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C3A5F5-B564-4687-8B48-7F0BE0269378}" type="datetimeFigureOut">
              <a:rPr lang="en-US" smtClean="0"/>
              <a:t>4/19/2024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0EB77-7103-4263-BD14-7E018410F3DC}" type="slidenum">
              <a:rPr lang="en-US" smtClean="0"/>
              <a:t>‹#›</a:t>
            </a:fld>
            <a:endParaRPr lang="en-US"/>
          </a:p>
        </p:txBody>
      </p:sp>
    </p:spTree>
    <p:extLst>
      <p:ext uri="{BB962C8B-B14F-4D97-AF65-F5344CB8AC3E}">
        <p14:creationId xmlns:p14="http://schemas.microsoft.com/office/powerpoint/2010/main" val="16076105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DC3A5F5-B564-4687-8B48-7F0BE0269378}" type="datetimeFigureOut">
              <a:rPr lang="en-US" smtClean="0"/>
              <a:t>4/19/2024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60EB77-7103-4263-BD14-7E018410F3DC}" type="slidenum">
              <a:rPr lang="en-US" smtClean="0"/>
              <a:t>‹#›</a:t>
            </a:fld>
            <a:endParaRPr lang="en-US"/>
          </a:p>
        </p:txBody>
      </p:sp>
    </p:spTree>
    <p:extLst>
      <p:ext uri="{BB962C8B-B14F-4D97-AF65-F5344CB8AC3E}">
        <p14:creationId xmlns:p14="http://schemas.microsoft.com/office/powerpoint/2010/main" val="1264715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DC3A5F5-B564-4687-8B48-7F0BE0269378}" type="datetimeFigureOut">
              <a:rPr lang="en-US" smtClean="0"/>
              <a:t>4/19/2024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D60EB77-7103-4263-BD14-7E018410F3DC}" type="slidenum">
              <a:rPr lang="en-US" smtClean="0"/>
              <a:t>‹#›</a:t>
            </a:fld>
            <a:endParaRPr lang="en-US"/>
          </a:p>
        </p:txBody>
      </p:sp>
    </p:spTree>
    <p:extLst>
      <p:ext uri="{BB962C8B-B14F-4D97-AF65-F5344CB8AC3E}">
        <p14:creationId xmlns:p14="http://schemas.microsoft.com/office/powerpoint/2010/main" val="1253283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DC3A5F5-B564-4687-8B48-7F0BE0269378}" type="datetimeFigureOut">
              <a:rPr lang="en-US" smtClean="0"/>
              <a:t>4/19/2024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D60EB77-7103-4263-BD14-7E018410F3DC}" type="slidenum">
              <a:rPr lang="en-US" smtClean="0"/>
              <a:t>‹#›</a:t>
            </a:fld>
            <a:endParaRPr lang="en-US"/>
          </a:p>
        </p:txBody>
      </p:sp>
    </p:spTree>
    <p:extLst>
      <p:ext uri="{BB962C8B-B14F-4D97-AF65-F5344CB8AC3E}">
        <p14:creationId xmlns:p14="http://schemas.microsoft.com/office/powerpoint/2010/main" val="30783181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C3A5F5-B564-4687-8B48-7F0BE0269378}" type="datetimeFigureOut">
              <a:rPr lang="en-US" smtClean="0"/>
              <a:t>4/19/2024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D60EB77-7103-4263-BD14-7E018410F3DC}" type="slidenum">
              <a:rPr lang="en-US" smtClean="0"/>
              <a:t>‹#›</a:t>
            </a:fld>
            <a:endParaRPr lang="en-US"/>
          </a:p>
        </p:txBody>
      </p:sp>
    </p:spTree>
    <p:extLst>
      <p:ext uri="{BB962C8B-B14F-4D97-AF65-F5344CB8AC3E}">
        <p14:creationId xmlns:p14="http://schemas.microsoft.com/office/powerpoint/2010/main" val="1334380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DC3A5F5-B564-4687-8B48-7F0BE0269378}" type="datetimeFigureOut">
              <a:rPr lang="en-US" smtClean="0"/>
              <a:t>4/19/2024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60EB77-7103-4263-BD14-7E018410F3DC}" type="slidenum">
              <a:rPr lang="en-US" smtClean="0"/>
              <a:t>‹#›</a:t>
            </a:fld>
            <a:endParaRPr lang="en-US"/>
          </a:p>
        </p:txBody>
      </p:sp>
    </p:spTree>
    <p:extLst>
      <p:ext uri="{BB962C8B-B14F-4D97-AF65-F5344CB8AC3E}">
        <p14:creationId xmlns:p14="http://schemas.microsoft.com/office/powerpoint/2010/main" val="19399085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DC3A5F5-B564-4687-8B48-7F0BE0269378}" type="datetimeFigureOut">
              <a:rPr lang="en-US" smtClean="0"/>
              <a:t>4/19/2024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D60EB77-7103-4263-BD14-7E018410F3DC}" type="slidenum">
              <a:rPr lang="en-US" smtClean="0"/>
              <a:t>‹#›</a:t>
            </a:fld>
            <a:endParaRPr lang="en-US"/>
          </a:p>
        </p:txBody>
      </p:sp>
    </p:spTree>
    <p:extLst>
      <p:ext uri="{BB962C8B-B14F-4D97-AF65-F5344CB8AC3E}">
        <p14:creationId xmlns:p14="http://schemas.microsoft.com/office/powerpoint/2010/main" val="2380096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C3A5F5-B564-4687-8B48-7F0BE0269378}" type="datetimeFigureOut">
              <a:rPr lang="en-US" smtClean="0"/>
              <a:t>4/19/2024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0EB77-7103-4263-BD14-7E018410F3DC}" type="slidenum">
              <a:rPr lang="en-US" smtClean="0"/>
              <a:t>‹#›</a:t>
            </a:fld>
            <a:endParaRPr lang="en-US"/>
          </a:p>
        </p:txBody>
      </p:sp>
    </p:spTree>
    <p:extLst>
      <p:ext uri="{BB962C8B-B14F-4D97-AF65-F5344CB8AC3E}">
        <p14:creationId xmlns:p14="http://schemas.microsoft.com/office/powerpoint/2010/main" val="54518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C3A5F5-B564-4687-8B48-7F0BE0269378}" type="datetimeFigureOut">
              <a:rPr lang="en-US" smtClean="0"/>
              <a:t>4/19/2024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0EB77-7103-4263-BD14-7E018410F3DC}"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636815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C3A5F5-B564-4687-8B48-7F0BE0269378}" type="datetimeFigureOut">
              <a:rPr lang="en-US" smtClean="0"/>
              <a:t>4/19/2024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0EB77-7103-4263-BD14-7E018410F3DC}" type="slidenum">
              <a:rPr lang="en-US" smtClean="0"/>
              <a:t>‹#›</a:t>
            </a:fld>
            <a:endParaRPr lang="en-US"/>
          </a:p>
        </p:txBody>
      </p:sp>
    </p:spTree>
    <p:extLst>
      <p:ext uri="{BB962C8B-B14F-4D97-AF65-F5344CB8AC3E}">
        <p14:creationId xmlns:p14="http://schemas.microsoft.com/office/powerpoint/2010/main" val="21287770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C3A5F5-B564-4687-8B48-7F0BE0269378}" type="datetimeFigureOut">
              <a:rPr lang="en-US" smtClean="0"/>
              <a:t>4/19/2024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0EB77-7103-4263-BD14-7E018410F3DC}"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549878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DC3A5F5-B564-4687-8B48-7F0BE0269378}" type="datetimeFigureOut">
              <a:rPr lang="en-US" smtClean="0"/>
              <a:t>4/19/2024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0EB77-7103-4263-BD14-7E018410F3DC}" type="slidenum">
              <a:rPr lang="en-US" smtClean="0"/>
              <a:t>‹#›</a:t>
            </a:fld>
            <a:endParaRPr lang="en-US"/>
          </a:p>
        </p:txBody>
      </p:sp>
    </p:spTree>
    <p:extLst>
      <p:ext uri="{BB962C8B-B14F-4D97-AF65-F5344CB8AC3E}">
        <p14:creationId xmlns:p14="http://schemas.microsoft.com/office/powerpoint/2010/main" val="33590863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C3A5F5-B564-4687-8B48-7F0BE0269378}" type="datetimeFigureOut">
              <a:rPr lang="en-US" smtClean="0"/>
              <a:t>4/19/2024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0EB77-7103-4263-BD14-7E018410F3DC}" type="slidenum">
              <a:rPr lang="en-US" smtClean="0"/>
              <a:t>‹#›</a:t>
            </a:fld>
            <a:endParaRPr lang="en-US"/>
          </a:p>
        </p:txBody>
      </p:sp>
    </p:spTree>
    <p:extLst>
      <p:ext uri="{BB962C8B-B14F-4D97-AF65-F5344CB8AC3E}">
        <p14:creationId xmlns:p14="http://schemas.microsoft.com/office/powerpoint/2010/main" val="12527496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DC3A5F5-B564-4687-8B48-7F0BE0269378}" type="datetimeFigureOut">
              <a:rPr lang="en-US" smtClean="0"/>
              <a:t>4/19/2024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60EB77-7103-4263-BD14-7E018410F3DC}" type="slidenum">
              <a:rPr lang="en-US" smtClean="0"/>
              <a:t>‹#›</a:t>
            </a:fld>
            <a:endParaRPr lang="en-US"/>
          </a:p>
        </p:txBody>
      </p:sp>
    </p:spTree>
    <p:extLst>
      <p:ext uri="{BB962C8B-B14F-4D97-AF65-F5344CB8AC3E}">
        <p14:creationId xmlns:p14="http://schemas.microsoft.com/office/powerpoint/2010/main" val="614034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8DC3A5F5-B564-4687-8B48-7F0BE0269378}" type="datetimeFigureOut">
              <a:rPr lang="en-US" smtClean="0"/>
              <a:t>4/19/2024</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D60EB77-7103-4263-BD14-7E018410F3DC}" type="slidenum">
              <a:rPr lang="en-US" smtClean="0"/>
              <a:t>‹#›</a:t>
            </a:fld>
            <a:endParaRPr lang="en-US"/>
          </a:p>
        </p:txBody>
      </p:sp>
    </p:spTree>
    <p:extLst>
      <p:ext uri="{BB962C8B-B14F-4D97-AF65-F5344CB8AC3E}">
        <p14:creationId xmlns:p14="http://schemas.microsoft.com/office/powerpoint/2010/main" val="1268881098"/>
      </p:ext>
    </p:extLst>
  </p:cSld>
  <p:clrMap bg1="dk1" tx1="lt1" bg2="dk2" tx2="lt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911F5-7CCF-BE4B-086E-F91CFBB9E0F3}"/>
              </a:ext>
            </a:extLst>
          </p:cNvPr>
          <p:cNvSpPr>
            <a:spLocks noGrp="1"/>
          </p:cNvSpPr>
          <p:nvPr>
            <p:ph type="ctrTitle"/>
          </p:nvPr>
        </p:nvSpPr>
        <p:spPr>
          <a:xfrm>
            <a:off x="1981199" y="595745"/>
            <a:ext cx="7758546" cy="1385454"/>
          </a:xfrm>
        </p:spPr>
        <p:style>
          <a:lnRef idx="2">
            <a:schemeClr val="dk1"/>
          </a:lnRef>
          <a:fillRef idx="1">
            <a:schemeClr val="lt1"/>
          </a:fillRef>
          <a:effectRef idx="0">
            <a:schemeClr val="dk1"/>
          </a:effectRef>
          <a:fontRef idx="minor">
            <a:schemeClr val="dk1"/>
          </a:fontRef>
        </p:style>
        <p:txBody>
          <a:bodyPr>
            <a:normAutofit fontScale="90000"/>
          </a:bodyPr>
          <a:lstStyle/>
          <a:p>
            <a:pPr algn="ctr"/>
            <a:r>
              <a:rPr lang="en-US" sz="3200" b="1" kern="100" dirty="0">
                <a:effectLst/>
                <a:latin typeface="Times New Roman" panose="02020603050405020304" pitchFamily="18" charset="0"/>
                <a:ea typeface="Calibri" panose="020F0502020204030204" pitchFamily="34" charset="0"/>
                <a:cs typeface="Times New Roman" panose="02020603050405020304" pitchFamily="18" charset="0"/>
              </a:rPr>
              <a:t>EXPLORING THE CAREER AND ACHIEVEMENTS OF OLYMPIAN JYOTIRMOYEE SIKDAR</a:t>
            </a:r>
            <a:endParaRPr lang="en-US" sz="8800" b="1" dirty="0">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F72AA996-1F1F-187B-0C91-5F6665E80A2C}"/>
              </a:ext>
            </a:extLst>
          </p:cNvPr>
          <p:cNvSpPr/>
          <p:nvPr/>
        </p:nvSpPr>
        <p:spPr>
          <a:xfrm>
            <a:off x="2803813" y="2895600"/>
            <a:ext cx="5808520" cy="247996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l">
              <a:spcAft>
                <a:spcPts val="800"/>
              </a:spcAft>
            </a:pPr>
            <a:r>
              <a:rPr lang="en-US" sz="1600" b="1" i="0" dirty="0">
                <a:solidFill>
                  <a:srgbClr val="000000"/>
                </a:solidFill>
                <a:effectLst/>
                <a:highlight>
                  <a:srgbClr val="FFFFFF"/>
                </a:highlight>
                <a:latin typeface="Cambria" panose="02040503050406030204" pitchFamily="18" charset="0"/>
              </a:rPr>
              <a:t>Student Name:  </a:t>
            </a:r>
            <a:r>
              <a:rPr lang="en-US" sz="1600" i="0" dirty="0">
                <a:solidFill>
                  <a:srgbClr val="000000"/>
                </a:solidFill>
                <a:effectLst/>
                <a:highlight>
                  <a:srgbClr val="FFFFFF"/>
                </a:highlight>
                <a:latin typeface="Cambria" panose="02040503050406030204" pitchFamily="18" charset="0"/>
              </a:rPr>
              <a:t>SUDIPTA CHATTOPADHYAY</a:t>
            </a:r>
            <a:endParaRPr lang="en-US" i="0" dirty="0">
              <a:solidFill>
                <a:srgbClr val="222222"/>
              </a:solidFill>
              <a:effectLst/>
              <a:highlight>
                <a:srgbClr val="FFFFFF"/>
              </a:highlight>
              <a:latin typeface="Arial" panose="020B0604020202020204" pitchFamily="34" charset="0"/>
            </a:endParaRPr>
          </a:p>
          <a:p>
            <a:pPr algn="l">
              <a:spcAft>
                <a:spcPts val="800"/>
              </a:spcAft>
            </a:pPr>
            <a:r>
              <a:rPr lang="en-US" sz="1600" b="1" i="0" dirty="0">
                <a:solidFill>
                  <a:srgbClr val="000000"/>
                </a:solidFill>
                <a:effectLst/>
                <a:highlight>
                  <a:srgbClr val="FFFFFF"/>
                </a:highlight>
                <a:latin typeface="Cambria" panose="02040503050406030204" pitchFamily="18" charset="0"/>
              </a:rPr>
              <a:t>Enrollment No</a:t>
            </a:r>
            <a:r>
              <a:rPr lang="en-US" sz="1600" i="0" dirty="0">
                <a:solidFill>
                  <a:srgbClr val="000000"/>
                </a:solidFill>
                <a:effectLst/>
                <a:highlight>
                  <a:srgbClr val="FFFFFF"/>
                </a:highlight>
                <a:latin typeface="Cambria" panose="02040503050406030204" pitchFamily="18" charset="0"/>
              </a:rPr>
              <a:t>.  ELS/</a:t>
            </a:r>
            <a:r>
              <a:rPr lang="en-US" sz="1600" i="0" dirty="0" err="1">
                <a:solidFill>
                  <a:srgbClr val="000000"/>
                </a:solidFill>
                <a:effectLst/>
                <a:highlight>
                  <a:srgbClr val="FFFFFF"/>
                </a:highlight>
                <a:latin typeface="Cambria" panose="02040503050406030204" pitchFamily="18" charset="0"/>
              </a:rPr>
              <a:t>Phy.Edu</a:t>
            </a:r>
            <a:r>
              <a:rPr lang="en-US" sz="1600" i="0" dirty="0">
                <a:solidFill>
                  <a:srgbClr val="000000"/>
                </a:solidFill>
                <a:effectLst/>
                <a:highlight>
                  <a:srgbClr val="FFFFFF"/>
                </a:highlight>
                <a:latin typeface="Cambria" panose="02040503050406030204" pitchFamily="18" charset="0"/>
              </a:rPr>
              <a:t>./02 (21ELS10PPE110005)</a:t>
            </a:r>
            <a:endParaRPr lang="en-US" i="0" dirty="0">
              <a:solidFill>
                <a:srgbClr val="222222"/>
              </a:solidFill>
              <a:effectLst/>
              <a:highlight>
                <a:srgbClr val="FFFFFF"/>
              </a:highlight>
              <a:latin typeface="Arial" panose="020B0604020202020204" pitchFamily="34" charset="0"/>
            </a:endParaRPr>
          </a:p>
          <a:p>
            <a:pPr algn="l">
              <a:spcAft>
                <a:spcPts val="800"/>
              </a:spcAft>
            </a:pPr>
            <a:r>
              <a:rPr lang="en-US" sz="1600" b="1" i="0" dirty="0">
                <a:solidFill>
                  <a:srgbClr val="000000"/>
                </a:solidFill>
                <a:effectLst/>
                <a:highlight>
                  <a:srgbClr val="FFFFFF"/>
                </a:highlight>
                <a:latin typeface="Cambria" panose="02040503050406030204" pitchFamily="18" charset="0"/>
              </a:rPr>
              <a:t>Subject:  </a:t>
            </a:r>
            <a:r>
              <a:rPr lang="en-US" sz="1600" i="0" dirty="0">
                <a:solidFill>
                  <a:srgbClr val="000000"/>
                </a:solidFill>
                <a:effectLst/>
                <a:highlight>
                  <a:srgbClr val="FFFFFF"/>
                </a:highlight>
                <a:latin typeface="Cambria" panose="02040503050406030204" pitchFamily="18" charset="0"/>
              </a:rPr>
              <a:t>PHYSICAL EDUCATION</a:t>
            </a:r>
            <a:endParaRPr lang="en-US" i="0" dirty="0">
              <a:solidFill>
                <a:srgbClr val="222222"/>
              </a:solidFill>
              <a:effectLst/>
              <a:highlight>
                <a:srgbClr val="FFFFFF"/>
              </a:highlight>
              <a:latin typeface="Arial" panose="020B0604020202020204" pitchFamily="34" charset="0"/>
            </a:endParaRPr>
          </a:p>
          <a:p>
            <a:pPr algn="l">
              <a:spcAft>
                <a:spcPts val="800"/>
              </a:spcAft>
            </a:pPr>
            <a:r>
              <a:rPr lang="en-US" sz="1600" b="1" i="0" dirty="0">
                <a:solidFill>
                  <a:srgbClr val="000000"/>
                </a:solidFill>
                <a:effectLst/>
                <a:highlight>
                  <a:srgbClr val="FFFFFF"/>
                </a:highlight>
                <a:latin typeface="Cambria" panose="02040503050406030204" pitchFamily="18" charset="0"/>
              </a:rPr>
              <a:t>Supervisor: </a:t>
            </a:r>
            <a:r>
              <a:rPr lang="en-US" sz="1600" i="0" dirty="0">
                <a:solidFill>
                  <a:srgbClr val="000000"/>
                </a:solidFill>
                <a:effectLst/>
                <a:highlight>
                  <a:srgbClr val="FFFFFF"/>
                </a:highlight>
                <a:latin typeface="Cambria" panose="02040503050406030204" pitchFamily="18" charset="0"/>
              </a:rPr>
              <a:t>Dr.  MEJAR SINGH</a:t>
            </a:r>
            <a:endParaRPr lang="en-US" i="0" dirty="0">
              <a:solidFill>
                <a:srgbClr val="222222"/>
              </a:solidFill>
              <a:effectLst/>
              <a:highlight>
                <a:srgbClr val="FFFFFF"/>
              </a:highlight>
              <a:latin typeface="Arial" panose="020B0604020202020204" pitchFamily="34" charset="0"/>
            </a:endParaRPr>
          </a:p>
          <a:p>
            <a:pPr algn="l">
              <a:spcAft>
                <a:spcPts val="800"/>
              </a:spcAft>
            </a:pPr>
            <a:r>
              <a:rPr lang="en-US" sz="1600" b="1" i="0" dirty="0">
                <a:solidFill>
                  <a:srgbClr val="000000"/>
                </a:solidFill>
                <a:effectLst/>
                <a:highlight>
                  <a:srgbClr val="FFFFFF"/>
                </a:highlight>
                <a:latin typeface="Cambria" panose="02040503050406030204" pitchFamily="18" charset="0"/>
              </a:rPr>
              <a:t>University: </a:t>
            </a:r>
            <a:r>
              <a:rPr lang="en-US" sz="1600" i="0" dirty="0">
                <a:solidFill>
                  <a:srgbClr val="000000"/>
                </a:solidFill>
                <a:effectLst/>
                <a:highlight>
                  <a:srgbClr val="FFFFFF"/>
                </a:highlight>
                <a:latin typeface="Cambria" panose="02040503050406030204" pitchFamily="18" charset="0"/>
              </a:rPr>
              <a:t>EKLAVYA UNIVERSITY, DAMOH</a:t>
            </a:r>
            <a:endParaRPr lang="en-US" i="0" dirty="0">
              <a:solidFill>
                <a:srgbClr val="222222"/>
              </a:solidFill>
              <a:effectLst/>
              <a:highlight>
                <a:srgbClr val="FFFFFF"/>
              </a:highlight>
              <a:latin typeface="Arial" panose="020B0604020202020204" pitchFamily="34" charset="0"/>
            </a:endParaRPr>
          </a:p>
        </p:txBody>
      </p:sp>
    </p:spTree>
    <p:extLst>
      <p:ext uri="{BB962C8B-B14F-4D97-AF65-F5344CB8AC3E}">
        <p14:creationId xmlns:p14="http://schemas.microsoft.com/office/powerpoint/2010/main" val="14516381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255FF8-9A60-2A12-9448-57701C4121C4}"/>
              </a:ext>
            </a:extLst>
          </p:cNvPr>
          <p:cNvSpPr>
            <a:spLocks noGrp="1"/>
          </p:cNvSpPr>
          <p:nvPr>
            <p:ph type="title"/>
          </p:nvPr>
        </p:nvSpPr>
        <p:spPr>
          <a:xfrm>
            <a:off x="514743" y="429819"/>
            <a:ext cx="8911687" cy="692072"/>
          </a:xfrm>
        </p:spPr>
        <p:txBody>
          <a:bodyPr>
            <a:normAutofit fontScale="90000"/>
          </a:bodyPr>
          <a:lstStyle/>
          <a:p>
            <a:pPr algn="ctr"/>
            <a:r>
              <a:rPr lang="en-US" sz="4000" b="1" kern="100" dirty="0">
                <a:effectLst/>
                <a:latin typeface="Times New Roman" panose="02020603050405020304" pitchFamily="18" charset="0"/>
                <a:ea typeface="Calibri" panose="020F0502020204030204" pitchFamily="34" charset="0"/>
                <a:cs typeface="Mangal" panose="02040503050203030202" pitchFamily="18" charset="0"/>
              </a:rPr>
              <a:t>Abstract </a:t>
            </a:r>
            <a:br>
              <a:rPr lang="en-US" sz="1800" kern="100" dirty="0">
                <a:effectLst/>
                <a:latin typeface="Calibri" panose="020F0502020204030204" pitchFamily="34" charset="0"/>
                <a:ea typeface="Calibri" panose="020F0502020204030204" pitchFamily="34" charset="0"/>
                <a:cs typeface="Mangal" panose="02040503050203030202" pitchFamily="18" charset="0"/>
              </a:rPr>
            </a:br>
            <a:endParaRPr lang="en-US" dirty="0"/>
          </a:p>
        </p:txBody>
      </p:sp>
      <p:sp>
        <p:nvSpPr>
          <p:cNvPr id="3" name="Content Placeholder 2">
            <a:extLst>
              <a:ext uri="{FF2B5EF4-FFF2-40B4-BE49-F238E27FC236}">
                <a16:creationId xmlns:a16="http://schemas.microsoft.com/office/drawing/2014/main" id="{938642EA-C19C-D9AD-F2D2-EA736091A1A8}"/>
              </a:ext>
            </a:extLst>
          </p:cNvPr>
          <p:cNvSpPr>
            <a:spLocks noGrp="1"/>
          </p:cNvSpPr>
          <p:nvPr>
            <p:ph idx="1"/>
          </p:nvPr>
        </p:nvSpPr>
        <p:spPr>
          <a:xfrm>
            <a:off x="290946" y="1423843"/>
            <a:ext cx="8911687" cy="5004338"/>
          </a:xfrm>
        </p:spPr>
        <p:txBody>
          <a:bodyPr>
            <a:normAutofit fontScale="85000" lnSpcReduction="20000"/>
          </a:bodyPr>
          <a:lstStyle/>
          <a:p>
            <a:pPr marL="0" marR="0" indent="0" algn="just">
              <a:lnSpc>
                <a:spcPct val="150000"/>
              </a:lnSpc>
              <a:spcBef>
                <a:spcPts val="0"/>
              </a:spcBef>
              <a:spcAft>
                <a:spcPts val="1000"/>
              </a:spcAft>
              <a:buNone/>
            </a:pPr>
            <a:r>
              <a:rPr lang="en-IN" sz="1800" i="1" dirty="0">
                <a:effectLst/>
                <a:latin typeface="Times New Roman" panose="02020603050405020304" pitchFamily="18" charset="0"/>
                <a:ea typeface="Calibri" panose="020F0502020204030204" pitchFamily="34" charset="0"/>
                <a:cs typeface="Mangal" panose="02040503050203030202" pitchFamily="18" charset="0"/>
              </a:rPr>
              <a:t>This study explores the extraordinary accomplishments and distinguished career of Olympian Jyotirmoyee </a:t>
            </a:r>
            <a:r>
              <a:rPr lang="en-IN" sz="1800" i="1" dirty="0" err="1">
                <a:effectLst/>
                <a:latin typeface="Times New Roman" panose="02020603050405020304" pitchFamily="18" charset="0"/>
                <a:ea typeface="Calibri" panose="020F0502020204030204" pitchFamily="34" charset="0"/>
                <a:cs typeface="Mangal" panose="02040503050203030202" pitchFamily="18" charset="0"/>
              </a:rPr>
              <a:t>Sikdar</a:t>
            </a:r>
            <a:r>
              <a:rPr lang="en-IN" sz="1800" i="1" dirty="0">
                <a:effectLst/>
                <a:latin typeface="Times New Roman" panose="02020603050405020304" pitchFamily="18" charset="0"/>
                <a:ea typeface="Calibri" panose="020F0502020204030204" pitchFamily="34" charset="0"/>
                <a:cs typeface="Mangal" panose="02040503050203030202" pitchFamily="18" charset="0"/>
              </a:rPr>
              <a:t>, a highly regarded person in the Indian sporting community. This study reveals the complex path of a woman who overcame obstacles and defied odds to leave her mark on athletic history through a thorough analysis of her life trajectory, from modest origins in West Bengal to the height of international sporting achievement. Using a combination of qualitative analysis, interviews, and archival research, the study reveals the socio-cultural, economic, and personal elements that influenced </a:t>
            </a:r>
            <a:r>
              <a:rPr lang="en-IN" sz="1800" i="1" dirty="0" err="1">
                <a:effectLst/>
                <a:latin typeface="Times New Roman" panose="02020603050405020304" pitchFamily="18" charset="0"/>
                <a:ea typeface="Calibri" panose="020F0502020204030204" pitchFamily="34" charset="0"/>
                <a:cs typeface="Mangal" panose="02040503050203030202" pitchFamily="18" charset="0"/>
              </a:rPr>
              <a:t>Sikdar's</a:t>
            </a:r>
            <a:r>
              <a:rPr lang="en-IN" sz="1800" i="1" dirty="0">
                <a:effectLst/>
                <a:latin typeface="Times New Roman" panose="02020603050405020304" pitchFamily="18" charset="0"/>
                <a:ea typeface="Calibri" panose="020F0502020204030204" pitchFamily="34" charset="0"/>
                <a:cs typeface="Mangal" panose="02040503050203030202" pitchFamily="18" charset="0"/>
              </a:rPr>
              <a:t> professional path and enabled her to achieve extraordinary success in sports. Through an examination of her training regimens, tactics during competition, and the function of support networks, this study clarifies the complex dynamics that underlie world-class athletic achievement. In addition, it looks at </a:t>
            </a:r>
            <a:r>
              <a:rPr lang="en-IN" sz="1800" i="1" dirty="0" err="1">
                <a:effectLst/>
                <a:latin typeface="Times New Roman" panose="02020603050405020304" pitchFamily="18" charset="0"/>
                <a:ea typeface="Calibri" panose="020F0502020204030204" pitchFamily="34" charset="0"/>
                <a:cs typeface="Mangal" panose="02040503050203030202" pitchFamily="18" charset="0"/>
              </a:rPr>
              <a:t>Sikdar's</a:t>
            </a:r>
            <a:r>
              <a:rPr lang="en-IN" sz="1800" i="1" dirty="0">
                <a:effectLst/>
                <a:latin typeface="Times New Roman" panose="02020603050405020304" pitchFamily="18" charset="0"/>
                <a:ea typeface="Calibri" panose="020F0502020204030204" pitchFamily="34" charset="0"/>
                <a:cs typeface="Mangal" panose="02040503050203030202" pitchFamily="18" charset="0"/>
              </a:rPr>
              <a:t> achievements' lasting influence in Indian sports as well as in larger society, highlighting her influence as an inspiration and role model for aspiring athletes, especially women, around the country. This study honours the enduring legacy of one of India's most renowned Olympians while providing insightful information about the complex interactions between talent, perseverance, and societal context in the pursuit of sporting excellence. It does this by thoroughly examining her victories, setbacks, and lasting influence.</a:t>
            </a:r>
          </a:p>
          <a:p>
            <a:pPr marL="0" marR="0" indent="0" algn="just">
              <a:lnSpc>
                <a:spcPct val="150000"/>
              </a:lnSpc>
              <a:spcBef>
                <a:spcPts val="0"/>
              </a:spcBef>
              <a:spcAft>
                <a:spcPts val="1000"/>
              </a:spcAft>
              <a:buNone/>
            </a:pPr>
            <a:r>
              <a:rPr lang="en-IN" sz="1800" b="1" dirty="0">
                <a:effectLst/>
                <a:latin typeface="Times New Roman" panose="02020603050405020304" pitchFamily="18" charset="0"/>
                <a:ea typeface="Calibri" panose="020F0502020204030204" pitchFamily="34" charset="0"/>
                <a:cs typeface="Mangal" panose="02040503050203030202" pitchFamily="18" charset="0"/>
              </a:rPr>
              <a:t>Keywords:</a:t>
            </a:r>
            <a:r>
              <a:rPr lang="en-IN" sz="1800" dirty="0">
                <a:effectLst/>
                <a:latin typeface="Times New Roman" panose="02020603050405020304" pitchFamily="18" charset="0"/>
                <a:ea typeface="Calibri" panose="020F0502020204030204" pitchFamily="34" charset="0"/>
                <a:cs typeface="Mangal" panose="02040503050203030202" pitchFamily="18" charset="0"/>
              </a:rPr>
              <a:t> </a:t>
            </a:r>
            <a:r>
              <a:rPr lang="en-IN" sz="1800" i="1" dirty="0">
                <a:effectLst/>
                <a:latin typeface="Times New Roman" panose="02020603050405020304" pitchFamily="18" charset="0"/>
                <a:ea typeface="Calibri" panose="020F0502020204030204" pitchFamily="34" charset="0"/>
                <a:cs typeface="Mangal" panose="02040503050203030202" pitchFamily="18" charset="0"/>
              </a:rPr>
              <a:t>Career, Achievements, Athlete, Olympian Jyotirmoyee </a:t>
            </a:r>
            <a:r>
              <a:rPr lang="en-IN" sz="1800" i="1" dirty="0" err="1">
                <a:effectLst/>
                <a:latin typeface="Times New Roman" panose="02020603050405020304" pitchFamily="18" charset="0"/>
                <a:ea typeface="Calibri" panose="020F0502020204030204" pitchFamily="34" charset="0"/>
                <a:cs typeface="Mangal" panose="02040503050203030202" pitchFamily="18" charset="0"/>
              </a:rPr>
              <a:t>Sikdar</a:t>
            </a:r>
            <a:r>
              <a:rPr lang="en-IN" sz="1800" i="1" dirty="0">
                <a:effectLst/>
                <a:latin typeface="Times New Roman" panose="02020603050405020304" pitchFamily="18" charset="0"/>
                <a:ea typeface="Calibri" panose="020F0502020204030204" pitchFamily="34" charset="0"/>
                <a:cs typeface="Mangal" panose="02040503050203030202" pitchFamily="18" charset="0"/>
              </a:rPr>
              <a:t>.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indent="0" algn="just">
              <a:lnSpc>
                <a:spcPct val="120000"/>
              </a:lnSpc>
              <a:buNone/>
            </a:pPr>
            <a:endParaRPr lang="en-US" sz="1800" kern="1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310078916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15</TotalTime>
  <Words>288</Words>
  <Application>Microsoft Office PowerPoint</Application>
  <PresentationFormat>Widescreen</PresentationFormat>
  <Paragraphs>9</Paragraphs>
  <Slides>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vt:i4>
      </vt:variant>
    </vt:vector>
  </HeadingPairs>
  <TitlesOfParts>
    <vt:vector size="9" baseType="lpstr">
      <vt:lpstr>Arial</vt:lpstr>
      <vt:lpstr>Calibri</vt:lpstr>
      <vt:lpstr>Cambria</vt:lpstr>
      <vt:lpstr>Times New Roman</vt:lpstr>
      <vt:lpstr>Trebuchet MS</vt:lpstr>
      <vt:lpstr>Wingdings 3</vt:lpstr>
      <vt:lpstr>Facet</vt:lpstr>
      <vt:lpstr>EXPLORING THE CAREER AND ACHIEVEMENTS OF OLYMPIAN JYOTIRMOYEE SIKDAR</vt:lpstr>
      <vt:lpstr>Abstract  </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CULTIVATING KNOWLEDGE: AGRO-TOURISM AND EDUCATION INTEGRATION IN ANDHRA PRADESH</dc:title>
  <dc:creator>intel</dc:creator>
  <cp:lastModifiedBy>intel</cp:lastModifiedBy>
  <cp:revision>10</cp:revision>
  <dcterms:created xsi:type="dcterms:W3CDTF">2024-04-19T12:42:11Z</dcterms:created>
  <dcterms:modified xsi:type="dcterms:W3CDTF">2024-04-19T12:57:36Z</dcterms:modified>
</cp:coreProperties>
</file>