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sldIdLst>
    <p:sldId id="256" r:id="rId2"/>
    <p:sldId id="257" r:id="rId3"/>
    <p:sldId id="258" r:id="rId4"/>
    <p:sldId id="262" r:id="rId5"/>
    <p:sldId id="259" r:id="rId6"/>
    <p:sldId id="263" r:id="rId7"/>
    <p:sldId id="260" r:id="rId8"/>
    <p:sldId id="261"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94660"/>
  </p:normalViewPr>
  <p:slideViewPr>
    <p:cSldViewPr snapToGrid="0">
      <p:cViewPr varScale="1">
        <p:scale>
          <a:sx n="58" d="100"/>
          <a:sy n="58" d="100"/>
        </p:scale>
        <p:origin x="1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630727E-6853-4772-A9AB-38D02ED276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85687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30727E-6853-4772-A9AB-38D02ED276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234730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30727E-6853-4772-A9AB-38D02ED276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3656583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630727E-6853-4772-A9AB-38D02ED27669}" type="datetimeFigureOut">
              <a:rPr lang="en-US" smtClean="0"/>
              <a:t>14-Oct-24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3875535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630727E-6853-4772-A9AB-38D02ED27669}" type="datetimeFigureOut">
              <a:rPr lang="en-US" smtClean="0"/>
              <a:t>14-Oct-24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1540436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630727E-6853-4772-A9AB-38D02ED27669}" type="datetimeFigureOut">
              <a:rPr lang="en-US" smtClean="0"/>
              <a:t>14-Oct-24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42350834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30727E-6853-4772-A9AB-38D02ED27669}" type="datetimeFigureOut">
              <a:rPr lang="en-US" smtClean="0"/>
              <a:t>14-Oct-24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2027450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630727E-6853-4772-A9AB-38D02ED27669}" type="datetimeFigureOut">
              <a:rPr lang="en-US" smtClean="0"/>
              <a:t>14-Oct-24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1032278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30727E-6853-4772-A9AB-38D02ED27669}" type="datetimeFigureOut">
              <a:rPr lang="en-US" smtClean="0"/>
              <a:t>14-Oct-24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4242714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30727E-6853-4772-A9AB-38D02ED276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1090671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30727E-6853-4772-A9AB-38D02ED276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29CE0F-C909-43E9-8C07-06ADAD4EFBDF}"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092987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30727E-6853-4772-A9AB-38D02ED276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853510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30727E-6853-4772-A9AB-38D02ED276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29CE0F-C909-43E9-8C07-06ADAD4EFBDF}"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83794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630727E-6853-4772-A9AB-38D02ED276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1245196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30727E-6853-4772-A9AB-38D02ED276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369676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30727E-6853-4772-A9AB-38D02ED27669}" type="datetimeFigureOut">
              <a:rPr lang="en-US" smtClean="0"/>
              <a:t>14-Oct-24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29CE0F-C909-43E9-8C07-06ADAD4EFBDF}" type="slidenum">
              <a:rPr lang="en-US" smtClean="0"/>
              <a:t>‹#›</a:t>
            </a:fld>
            <a:endParaRPr lang="en-US"/>
          </a:p>
        </p:txBody>
      </p:sp>
    </p:spTree>
    <p:extLst>
      <p:ext uri="{BB962C8B-B14F-4D97-AF65-F5344CB8AC3E}">
        <p14:creationId xmlns:p14="http://schemas.microsoft.com/office/powerpoint/2010/main" val="3690190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630727E-6853-4772-A9AB-38D02ED27669}" type="datetimeFigureOut">
              <a:rPr lang="en-US" smtClean="0"/>
              <a:t>14-Oct-24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B29CE0F-C909-43E9-8C07-06ADAD4EFBDF}" type="slidenum">
              <a:rPr lang="en-US" smtClean="0"/>
              <a:t>‹#›</a:t>
            </a:fld>
            <a:endParaRPr lang="en-US"/>
          </a:p>
        </p:txBody>
      </p:sp>
    </p:spTree>
    <p:extLst>
      <p:ext uri="{BB962C8B-B14F-4D97-AF65-F5344CB8AC3E}">
        <p14:creationId xmlns:p14="http://schemas.microsoft.com/office/powerpoint/2010/main" val="3735743721"/>
      </p:ext>
    </p:extLst>
  </p:cSld>
  <p:clrMap bg1="dk1" tx1="lt1" bg2="dk2" tx2="lt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doi.org/10.5897/ajar2020.15197"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19C727C-D35B-0D3C-36B5-65B4D09BA13E}"/>
              </a:ext>
            </a:extLst>
          </p:cNvPr>
          <p:cNvSpPr txBox="1"/>
          <p:nvPr/>
        </p:nvSpPr>
        <p:spPr>
          <a:xfrm>
            <a:off x="216131" y="1173291"/>
            <a:ext cx="10141527" cy="1315873"/>
          </a:xfrm>
          <a:prstGeom prst="rect">
            <a:avLst/>
          </a:prstGeom>
          <a:noFill/>
        </p:spPr>
        <p:txBody>
          <a:bodyPr wrap="square">
            <a:spAutoFit/>
          </a:bodyPr>
          <a:lstStyle/>
          <a:p>
            <a:pPr marL="0" marR="0" algn="ctr">
              <a:lnSpc>
                <a:spcPct val="150000"/>
              </a:lnSpc>
              <a:spcBef>
                <a:spcPts val="0"/>
              </a:spcBef>
              <a:spcAft>
                <a:spcPts val="1000"/>
              </a:spcAft>
            </a:pPr>
            <a:r>
              <a:rPr lang="en-US" sz="2800" b="1" i="1" dirty="0">
                <a:effectLst/>
                <a:latin typeface="Times New Roman" panose="02020603050405020304" pitchFamily="18" charset="0"/>
                <a:ea typeface="Times New Roman" panose="02020603050405020304" pitchFamily="18" charset="0"/>
                <a:cs typeface="Mangal" panose="02040503050203030202" pitchFamily="18" charset="0"/>
              </a:rPr>
              <a:t>A REVIEW ON THE FACTORS INFLUENCING THE ADOPTION OF NEW AGRICULTURAL TECHNOLOGIES</a:t>
            </a:r>
            <a:endParaRPr lang="en-US" sz="2800" i="1"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8D1021DC-789A-D226-D6DC-4B08CD8CF691}"/>
              </a:ext>
            </a:extLst>
          </p:cNvPr>
          <p:cNvSpPr txBox="1"/>
          <p:nvPr/>
        </p:nvSpPr>
        <p:spPr>
          <a:xfrm>
            <a:off x="5419898" y="5288340"/>
            <a:ext cx="6504708" cy="1569660"/>
          </a:xfrm>
          <a:prstGeom prst="rect">
            <a:avLst/>
          </a:prstGeom>
          <a:noFill/>
        </p:spPr>
        <p:txBody>
          <a:bodyPr wrap="square">
            <a:spAutoFit/>
          </a:bodyPr>
          <a:lstStyle/>
          <a:p>
            <a:pPr marL="0" marR="0" algn="r">
              <a:spcBef>
                <a:spcPts val="0"/>
              </a:spcBef>
              <a:spcAft>
                <a:spcPts val="0"/>
              </a:spcAft>
            </a:pPr>
            <a:r>
              <a:rPr lang="en-US" sz="2400" b="1" dirty="0">
                <a:effectLst/>
                <a:latin typeface="Times New Roman" panose="02020603050405020304" pitchFamily="18" charset="0"/>
                <a:ea typeface="Times New Roman" panose="02020603050405020304" pitchFamily="18" charset="0"/>
                <a:cs typeface="Mangal" panose="02040503050203030202" pitchFamily="18" charset="0"/>
              </a:rPr>
              <a:t>Bhaskar Pathak</a:t>
            </a:r>
            <a:endParaRPr lang="en-US" sz="2400" b="1" dirty="0">
              <a:effectLst/>
              <a:latin typeface="Calibri" panose="020F0502020204030204" pitchFamily="34" charset="0"/>
              <a:ea typeface="Times New Roman" panose="02020603050405020304" pitchFamily="18" charset="0"/>
              <a:cs typeface="Mangal" panose="02040503050203030202" pitchFamily="18" charset="0"/>
            </a:endParaRPr>
          </a:p>
          <a:p>
            <a:pPr marL="0" marR="0" algn="r">
              <a:spcBef>
                <a:spcPts val="0"/>
              </a:spcBef>
              <a:spcAft>
                <a:spcPts val="0"/>
              </a:spcAft>
            </a:pPr>
            <a:r>
              <a:rPr lang="en-US" sz="2400" b="1" dirty="0">
                <a:effectLst/>
                <a:latin typeface="Times New Roman" panose="02020603050405020304" pitchFamily="18" charset="0"/>
                <a:ea typeface="Times New Roman" panose="02020603050405020304" pitchFamily="18" charset="0"/>
                <a:cs typeface="Mangal" panose="02040503050203030202" pitchFamily="18" charset="0"/>
              </a:rPr>
              <a:t>Research Scholar</a:t>
            </a:r>
            <a:endParaRPr lang="en-US" sz="2400" b="1" dirty="0">
              <a:effectLst/>
              <a:latin typeface="Calibri" panose="020F0502020204030204" pitchFamily="34" charset="0"/>
              <a:ea typeface="Times New Roman" panose="02020603050405020304" pitchFamily="18" charset="0"/>
              <a:cs typeface="Mangal" panose="02040503050203030202" pitchFamily="18" charset="0"/>
            </a:endParaRPr>
          </a:p>
          <a:p>
            <a:pPr marL="0" marR="0" algn="r">
              <a:spcBef>
                <a:spcPts val="0"/>
              </a:spcBef>
              <a:spcAft>
                <a:spcPts val="0"/>
              </a:spcAft>
            </a:pPr>
            <a:r>
              <a:rPr lang="en-US" sz="2400" b="1" dirty="0">
                <a:effectLst/>
                <a:latin typeface="Times New Roman" panose="02020603050405020304" pitchFamily="18" charset="0"/>
                <a:ea typeface="Times New Roman" panose="02020603050405020304" pitchFamily="18" charset="0"/>
                <a:cs typeface="Mangal" panose="02040503050203030202" pitchFamily="18" charset="0"/>
              </a:rPr>
              <a:t>Sibsagar University</a:t>
            </a:r>
            <a:endParaRPr lang="en-US" sz="2400" b="1" dirty="0">
              <a:effectLst/>
              <a:latin typeface="Calibri" panose="020F0502020204030204" pitchFamily="34" charset="0"/>
              <a:ea typeface="Times New Roman" panose="02020603050405020304" pitchFamily="18" charset="0"/>
              <a:cs typeface="Mangal" panose="02040503050203030202" pitchFamily="18" charset="0"/>
            </a:endParaRPr>
          </a:p>
          <a:p>
            <a:pPr marL="0" marR="0" algn="r">
              <a:spcBef>
                <a:spcPts val="0"/>
              </a:spcBef>
              <a:spcAft>
                <a:spcPts val="0"/>
              </a:spcAft>
            </a:pPr>
            <a:r>
              <a:rPr lang="en-US" sz="2400" b="1" dirty="0">
                <a:effectLst/>
                <a:latin typeface="Times New Roman" panose="02020603050405020304" pitchFamily="18" charset="0"/>
                <a:ea typeface="Times New Roman" panose="02020603050405020304" pitchFamily="18" charset="0"/>
                <a:cs typeface="Mangal" panose="02040503050203030202" pitchFamily="18" charset="0"/>
              </a:rPr>
              <a:t>Basic tiniali, Joysagar, Sibsagar, Assam, 785665</a:t>
            </a:r>
            <a:endParaRPr lang="en-US" sz="2400" b="1"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3725375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F2339B3-D02B-29A7-177E-1B85A55E72BE}"/>
              </a:ext>
            </a:extLst>
          </p:cNvPr>
          <p:cNvSpPr txBox="1"/>
          <p:nvPr/>
        </p:nvSpPr>
        <p:spPr>
          <a:xfrm>
            <a:off x="3041073" y="282633"/>
            <a:ext cx="6109854" cy="916982"/>
          </a:xfrm>
          <a:prstGeom prst="rect">
            <a:avLst/>
          </a:prstGeom>
          <a:noFill/>
        </p:spPr>
        <p:txBody>
          <a:bodyPr wrap="square">
            <a:spAutoFit/>
          </a:bodyPr>
          <a:lstStyle/>
          <a:p>
            <a:pPr marR="0" lvl="0" algn="just">
              <a:lnSpc>
                <a:spcPct val="150000"/>
              </a:lnSpc>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INTRODUCTION</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0809AD7D-3565-E642-1192-D420D0A2493A}"/>
              </a:ext>
            </a:extLst>
          </p:cNvPr>
          <p:cNvSpPr txBox="1"/>
          <p:nvPr/>
        </p:nvSpPr>
        <p:spPr>
          <a:xfrm>
            <a:off x="411479" y="1131313"/>
            <a:ext cx="10710949"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kern="0" dirty="0">
                <a:effectLst/>
                <a:latin typeface="Times New Roman" panose="02020603050405020304" pitchFamily="18" charset="0"/>
                <a:ea typeface="Times New Roman" panose="02020603050405020304" pitchFamily="18" charset="0"/>
              </a:rPr>
              <a:t>Since the dawn of human civilization, agriculture has entered the realm of sustenance and employment. Since then, there have been numerous opportunities for someone to start their own business. </a:t>
            </a:r>
          </a:p>
          <a:p>
            <a:pPr marL="285750" indent="-285750" algn="just">
              <a:lnSpc>
                <a:spcPct val="150000"/>
              </a:lnSpc>
              <a:buFont typeface="Arial" panose="020B0604020202020204" pitchFamily="34" charset="0"/>
              <a:buChar char="•"/>
            </a:pPr>
            <a:r>
              <a:rPr lang="en-US" sz="1800" kern="0" dirty="0">
                <a:effectLst/>
                <a:latin typeface="Times New Roman" panose="02020603050405020304" pitchFamily="18" charset="0"/>
                <a:ea typeface="Times New Roman" panose="02020603050405020304" pitchFamily="18" charset="0"/>
              </a:rPr>
              <a:t>Agriculture was viewed as an unprofitable endeavor in the past, as the world was heading towards industrialization. But things remain the same even now. However, agriculture continues to be a vital source of income for a large number of people worldwide.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New technologies for the advancement of agriculture are being introduced daily. To help farmers and other stakeholders improve their practices, those are presented to them.</a:t>
            </a:r>
            <a:r>
              <a:rPr lang="en-US" sz="1800" dirty="0">
                <a:solidFill>
                  <a:srgbClr val="E36B00"/>
                </a:solidFill>
                <a:effectLst/>
                <a:latin typeface="Times New Roman" panose="02020603050405020304" pitchFamily="18" charset="0"/>
                <a:ea typeface="Times New Roman" panose="02020603050405020304" pitchFamily="18" charset="0"/>
                <a:cs typeface="Mangal" panose="02040503050203030202" pitchFamily="18" charset="0"/>
              </a:rPr>
              <a:t> </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indent="-285750" algn="just">
              <a:lnSpc>
                <a:spcPct val="150000"/>
              </a:lnSpc>
              <a:buFont typeface="Arial" panose="020B0604020202020204" pitchFamily="34" charset="0"/>
              <a:buChar char="•"/>
            </a:pPr>
            <a:r>
              <a:rPr lang="en-US" sz="1800" kern="0" dirty="0">
                <a:effectLst/>
                <a:latin typeface="Times New Roman" panose="02020603050405020304" pitchFamily="18" charset="0"/>
                <a:ea typeface="Times New Roman" panose="02020603050405020304" pitchFamily="18" charset="0"/>
              </a:rPr>
              <a:t>However, the rate at which those new technologies are being adopted is low. Investigating the matter thoroughly reveals that a variety of factors influence the adoption process. The adoption process has been explained by a number of theories and models.</a:t>
            </a:r>
          </a:p>
          <a:p>
            <a:pPr marL="285750" indent="-285750" algn="just">
              <a:lnSpc>
                <a:spcPct val="150000"/>
              </a:lnSpc>
              <a:buFont typeface="Arial" panose="020B0604020202020204" pitchFamily="34" charset="0"/>
              <a:buChar char="•"/>
            </a:pPr>
            <a:r>
              <a:rPr lang="en-US" sz="1800" kern="0" dirty="0">
                <a:effectLst/>
                <a:latin typeface="Times New Roman" panose="02020603050405020304" pitchFamily="18" charset="0"/>
                <a:ea typeface="Times New Roman" panose="02020603050405020304" pitchFamily="18" charset="0"/>
              </a:rPr>
              <a:t>These elements influencing technology adoption are compiled in this review along with an analysis of various studies that have been done on the subject. A review of the literature on technology adoption was done in order to achieve this.</a:t>
            </a:r>
            <a:endParaRPr lang="en-US" kern="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20785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EB9261-A8A9-E825-4D6F-B5FB468E1568}"/>
              </a:ext>
            </a:extLst>
          </p:cNvPr>
          <p:cNvSpPr txBox="1"/>
          <p:nvPr/>
        </p:nvSpPr>
        <p:spPr>
          <a:xfrm>
            <a:off x="1425632" y="0"/>
            <a:ext cx="8050877" cy="916982"/>
          </a:xfrm>
          <a:prstGeom prst="rect">
            <a:avLst/>
          </a:prstGeom>
          <a:noFill/>
        </p:spPr>
        <p:txBody>
          <a:bodyPr wrap="square">
            <a:spAutoFit/>
          </a:bodyPr>
          <a:lstStyle/>
          <a:p>
            <a:pPr marR="0" lvl="0" algn="just">
              <a:lnSpc>
                <a:spcPct val="150000"/>
              </a:lnSpc>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Agricultural technology adoption</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A7C870F4-DA85-5D3F-B9D0-41C72A37588F}"/>
              </a:ext>
            </a:extLst>
          </p:cNvPr>
          <p:cNvSpPr txBox="1"/>
          <p:nvPr/>
        </p:nvSpPr>
        <p:spPr>
          <a:xfrm>
            <a:off x="315883" y="916982"/>
            <a:ext cx="11006051" cy="5957015"/>
          </a:xfrm>
          <a:prstGeom prst="rect">
            <a:avLst/>
          </a:prstGeom>
          <a:noFill/>
        </p:spPr>
        <p:txBody>
          <a:bodyPr wrap="square">
            <a:spAutoFit/>
          </a:bodyPr>
          <a:lstStyle/>
          <a:p>
            <a:pPr marL="285750" marR="0" indent="-285750" algn="just">
              <a:lnSpc>
                <a:spcPct val="150000"/>
              </a:lnSpc>
              <a:spcBef>
                <a:spcPts val="0"/>
              </a:spcBef>
              <a:spcAft>
                <a:spcPts val="1000"/>
              </a:spcAft>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Ensuring food security and mitigating poverty in developing nations can be achieved through the implementation of advanced agricultural technologies. </a:t>
            </a:r>
          </a:p>
          <a:p>
            <a:pPr marL="285750" marR="0" indent="-285750" algn="just">
              <a:lnSpc>
                <a:spcPct val="150000"/>
              </a:lnSpc>
              <a:spcBef>
                <a:spcPts val="0"/>
              </a:spcBef>
              <a:spcAft>
                <a:spcPts val="1000"/>
              </a:spcAft>
              <a:buFont typeface="Courier New" panose="02070309020205020404" pitchFamily="49" charset="0"/>
              <a:buChar char="o"/>
            </a:pPr>
            <a:r>
              <a:rPr lang="en-IN" sz="1800" kern="0" dirty="0">
                <a:effectLst/>
                <a:latin typeface="Times New Roman" panose="02020603050405020304" pitchFamily="18" charset="0"/>
                <a:ea typeface="Times New Roman" panose="02020603050405020304" pitchFamily="18" charset="0"/>
              </a:rPr>
              <a:t>A number of factors, including a slow adoption rate and a lack of understanding regarding many aspects of adoption, make it difficult for farmers to accept agriculturally improved technology. </a:t>
            </a:r>
            <a:endParaRPr lang="en-IN" kern="0" dirty="0">
              <a:latin typeface="Times New Roman" panose="02020603050405020304" pitchFamily="18" charset="0"/>
              <a:ea typeface="Times New Roman" panose="02020603050405020304" pitchFamily="18" charset="0"/>
              <a:cs typeface="Mangal" panose="02040503050203030202" pitchFamily="18" charset="0"/>
            </a:endParaRPr>
          </a:p>
          <a:p>
            <a:pPr marL="285750" indent="-285750" algn="just">
              <a:lnSpc>
                <a:spcPct val="150000"/>
              </a:lnSpc>
              <a:spcAft>
                <a:spcPts val="1000"/>
              </a:spcAft>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The nature of the technology, awareness of the technologies, risk aversion, institutional constraints, lack of human and financial capital, and lack of infrastructure are just a few of the barriers to adoption that are covered in many academic publications.</a:t>
            </a:r>
            <a:endParaRPr lang="en-IN" sz="1600" kern="0" dirty="0">
              <a:latin typeface="Times New Roman" panose="02020603050405020304" pitchFamily="18" charset="0"/>
              <a:ea typeface="Times New Roman" panose="02020603050405020304" pitchFamily="18" charset="0"/>
              <a:cs typeface="Mangal" panose="02040503050203030202" pitchFamily="18" charset="0"/>
            </a:endParaRPr>
          </a:p>
          <a:p>
            <a:pPr marL="285750" indent="-285750" algn="just">
              <a:lnSpc>
                <a:spcPct val="150000"/>
              </a:lnSpc>
              <a:spcAft>
                <a:spcPts val="1000"/>
              </a:spcAft>
              <a:buFont typeface="Courier New" panose="02070309020205020404" pitchFamily="49" charset="0"/>
              <a:buChar char="o"/>
            </a:pPr>
            <a:r>
              <a:rPr lang="en-US" sz="1800" kern="0" dirty="0">
                <a:effectLst/>
                <a:latin typeface="Times New Roman" panose="02020603050405020304" pitchFamily="18" charset="0"/>
                <a:ea typeface="Times New Roman" panose="02020603050405020304" pitchFamily="18" charset="0"/>
              </a:rPr>
              <a:t>The application of adoption and diffusion theory has been prevalent in identifying the determining factors that impact an innovation's decision to be adopted or rejected by the user. Innovation is any concept, method, or item that a person perceives as novel . </a:t>
            </a:r>
            <a:endParaRPr lang="en-IN" sz="1600" kern="0" dirty="0">
              <a:effectLst/>
              <a:latin typeface="Times New Roman" panose="02020603050405020304" pitchFamily="18" charset="0"/>
              <a:ea typeface="Times New Roman" panose="02020603050405020304" pitchFamily="18" charset="0"/>
              <a:cs typeface="Mangal" panose="02040503050203030202" pitchFamily="18" charset="0"/>
            </a:endParaRPr>
          </a:p>
          <a:p>
            <a:pPr marL="285750" indent="-285750" algn="just">
              <a:lnSpc>
                <a:spcPct val="150000"/>
              </a:lnSpc>
              <a:spcAft>
                <a:spcPts val="1000"/>
              </a:spcAft>
              <a:buFont typeface="Courier New" panose="02070309020205020404" pitchFamily="49" charset="0"/>
              <a:buChar char="o"/>
            </a:pPr>
            <a:r>
              <a:rPr lang="en-US" sz="1800" kern="0" dirty="0">
                <a:effectLst/>
                <a:latin typeface="Times New Roman" panose="02020603050405020304" pitchFamily="18" charset="0"/>
                <a:ea typeface="Times New Roman" panose="02020603050405020304" pitchFamily="18" charset="0"/>
              </a:rPr>
              <a:t>The innovation diffusion theory (IDT) consists of five steps that one must take in order to decide on a specific innovation. The initial phase involves educating the person about the innovation, its purpose, and the necessity of a new technology. </a:t>
            </a:r>
            <a:endParaRPr lang="en-IN" sz="1800" dirty="0">
              <a:effectLst/>
              <a:latin typeface="Times New Roman" panose="02020603050405020304" pitchFamily="18"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1093209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B00D9C7-2A1B-BA75-21E5-52F3777E4FBF}"/>
              </a:ext>
            </a:extLst>
          </p:cNvPr>
          <p:cNvSpPr txBox="1"/>
          <p:nvPr/>
        </p:nvSpPr>
        <p:spPr>
          <a:xfrm>
            <a:off x="145472" y="308767"/>
            <a:ext cx="10511443" cy="6377836"/>
          </a:xfrm>
          <a:prstGeom prst="rect">
            <a:avLst/>
          </a:prstGeom>
          <a:noFill/>
        </p:spPr>
        <p:txBody>
          <a:bodyPr wrap="square">
            <a:spAutoFit/>
          </a:bodyPr>
          <a:lstStyle/>
          <a:p>
            <a:pPr marL="285750" marR="0" indent="-285750" algn="just">
              <a:lnSpc>
                <a:spcPct val="150000"/>
              </a:lnSpc>
              <a:spcBef>
                <a:spcPts val="0"/>
              </a:spcBef>
              <a:spcAft>
                <a:spcPts val="1000"/>
              </a:spcAft>
              <a:buFont typeface="Courier New" panose="02070309020205020404" pitchFamily="49" charset="0"/>
              <a:buChar char="o"/>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According to many scholars, there are five characteristics that influence a person's decision and make them more likely to enjoy new technologies.</a:t>
            </a:r>
          </a:p>
          <a:p>
            <a:pPr marL="285750" marR="0" indent="-285750" algn="just">
              <a:lnSpc>
                <a:spcPct val="150000"/>
              </a:lnSpc>
              <a:spcBef>
                <a:spcPts val="0"/>
              </a:spcBef>
              <a:spcAft>
                <a:spcPts val="1000"/>
              </a:spcAft>
              <a:buFont typeface="Courier New" panose="02070309020205020404" pitchFamily="49" charset="0"/>
              <a:buChar char="o"/>
            </a:pPr>
            <a:r>
              <a:rPr lang="en-IN" sz="1800" kern="0" dirty="0">
                <a:effectLst/>
                <a:latin typeface="Times New Roman" panose="02020603050405020304" pitchFamily="18" charset="0"/>
                <a:ea typeface="Times New Roman" panose="02020603050405020304" pitchFamily="18" charset="0"/>
              </a:rPr>
              <a:t>The person enters the second stage based on how they feel about the new technology. There are five characteristics that influence a person's decision and make them more likely to enjoy new technologies. Answers to the question "Is the new technology better than existing technology?" indicate </a:t>
            </a:r>
            <a:r>
              <a:rPr lang="en-IN" sz="1800" b="1" kern="0" dirty="0">
                <a:effectLst/>
                <a:latin typeface="Times New Roman" panose="02020603050405020304" pitchFamily="18" charset="0"/>
                <a:ea typeface="Times New Roman" panose="02020603050405020304" pitchFamily="18" charset="0"/>
              </a:rPr>
              <a:t>relative advantage</a:t>
            </a:r>
            <a:r>
              <a:rPr lang="en-IN" sz="1800" kern="0" dirty="0">
                <a:effectLst/>
                <a:latin typeface="Times New Roman" panose="02020603050405020304" pitchFamily="18" charset="0"/>
                <a:ea typeface="Times New Roman" panose="02020603050405020304" pitchFamily="18" charset="0"/>
              </a:rPr>
              <a:t>.</a:t>
            </a:r>
            <a:endParaRPr lang="en-US" kern="0" dirty="0">
              <a:latin typeface="Times New Roman" panose="02020603050405020304" pitchFamily="18" charset="0"/>
              <a:ea typeface="Times New Roman" panose="02020603050405020304" pitchFamily="18" charset="0"/>
              <a:cs typeface="Mangal" panose="02040503050203030202" pitchFamily="18" charset="0"/>
            </a:endParaRPr>
          </a:p>
          <a:p>
            <a:pPr marL="285750" indent="-285750" algn="just">
              <a:lnSpc>
                <a:spcPct val="150000"/>
              </a:lnSpc>
              <a:spcAft>
                <a:spcPts val="1000"/>
              </a:spcAft>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The degree to which an innovation is viewed as congruent with adopters' preexisting experiences, needs, and beliefs is known as </a:t>
            </a:r>
            <a:r>
              <a:rPr lang="en-IN" sz="1800" b="1" dirty="0">
                <a:effectLst/>
                <a:latin typeface="Times New Roman" panose="02020603050405020304" pitchFamily="18" charset="0"/>
                <a:ea typeface="Times New Roman" panose="02020603050405020304" pitchFamily="18" charset="0"/>
                <a:cs typeface="Mangal" panose="02040503050203030202" pitchFamily="18" charset="0"/>
              </a:rPr>
              <a:t>compatibility</a:t>
            </a:r>
            <a:r>
              <a:rPr lang="en-IN" sz="1800" dirty="0">
                <a:effectLst/>
                <a:latin typeface="Times New Roman" panose="02020603050405020304" pitchFamily="18" charset="0"/>
                <a:ea typeface="Times New Roman" panose="02020603050405020304" pitchFamily="18" charset="0"/>
                <a:cs typeface="Mangal" panose="02040503050203030202" pitchFamily="18" charset="0"/>
              </a:rPr>
              <a:t>; </a:t>
            </a:r>
            <a:r>
              <a:rPr lang="en-IN" sz="1800" b="1" dirty="0">
                <a:effectLst/>
                <a:latin typeface="Times New Roman" panose="02020603050405020304" pitchFamily="18" charset="0"/>
                <a:ea typeface="Times New Roman" panose="02020603050405020304" pitchFamily="18" charset="0"/>
                <a:cs typeface="Mangal" panose="02040503050203030202" pitchFamily="18" charset="0"/>
              </a:rPr>
              <a:t>Complexity</a:t>
            </a:r>
            <a:r>
              <a:rPr lang="en-IN" sz="1800" dirty="0">
                <a:effectLst/>
                <a:latin typeface="Times New Roman" panose="02020603050405020304" pitchFamily="18" charset="0"/>
                <a:ea typeface="Times New Roman" panose="02020603050405020304" pitchFamily="18" charset="0"/>
                <a:cs typeface="Mangal" panose="02040503050203030202" pitchFamily="18" charset="0"/>
              </a:rPr>
              <a:t>: the extent to which an innovation is challenging to comprehend and apply; </a:t>
            </a:r>
            <a:r>
              <a:rPr lang="en-IN" sz="1800" b="1" dirty="0">
                <a:effectLst/>
                <a:latin typeface="Times New Roman" panose="02020603050405020304" pitchFamily="18" charset="0"/>
                <a:ea typeface="Times New Roman" panose="02020603050405020304" pitchFamily="18" charset="0"/>
                <a:cs typeface="Mangal" panose="02040503050203030202" pitchFamily="18" charset="0"/>
              </a:rPr>
              <a:t>Trialability:</a:t>
            </a:r>
            <a:r>
              <a:rPr lang="en-IN" sz="1800" dirty="0">
                <a:effectLst/>
                <a:latin typeface="Times New Roman" panose="02020603050405020304" pitchFamily="18" charset="0"/>
                <a:ea typeface="Times New Roman" panose="02020603050405020304" pitchFamily="18" charset="0"/>
                <a:cs typeface="Mangal" panose="02040503050203030202" pitchFamily="18" charset="0"/>
              </a:rPr>
              <a:t> the extent to which the invention can be applied sparingly; </a:t>
            </a:r>
            <a:r>
              <a:rPr lang="en-IN" sz="1800" b="1" dirty="0">
                <a:effectLst/>
                <a:latin typeface="Times New Roman" panose="02020603050405020304" pitchFamily="18" charset="0"/>
                <a:ea typeface="Times New Roman" panose="02020603050405020304" pitchFamily="18" charset="0"/>
                <a:cs typeface="Mangal" panose="02040503050203030202" pitchFamily="18" charset="0"/>
              </a:rPr>
              <a:t>Observability</a:t>
            </a:r>
            <a:r>
              <a:rPr lang="en-IN" sz="1800" dirty="0">
                <a:effectLst/>
                <a:latin typeface="Times New Roman" panose="02020603050405020304" pitchFamily="18" charset="0"/>
                <a:ea typeface="Times New Roman" panose="02020603050405020304" pitchFamily="18" charset="0"/>
                <a:cs typeface="Mangal" panose="02040503050203030202" pitchFamily="18" charset="0"/>
              </a:rPr>
              <a:t>: the extent to which an innovation's effects are apparent to other people.</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marR="0" indent="-285750" algn="just">
              <a:lnSpc>
                <a:spcPct val="150000"/>
              </a:lnSpc>
              <a:spcBef>
                <a:spcPts val="0"/>
              </a:spcBef>
              <a:spcAft>
                <a:spcPts val="1000"/>
              </a:spcAft>
              <a:buFont typeface="Courier New" panose="02070309020205020404" pitchFamily="49" charset="0"/>
              <a:buChar char="o"/>
            </a:pPr>
            <a:r>
              <a:rPr lang="en-US" sz="1800" kern="0" dirty="0">
                <a:effectLst/>
                <a:latin typeface="Times New Roman" panose="02020603050405020304" pitchFamily="18" charset="0"/>
                <a:ea typeface="Times New Roman" panose="02020603050405020304" pitchFamily="18" charset="0"/>
              </a:rPr>
              <a:t>Individuals' decisions to embrace or reject the technology constitute the third stage. The application of this new technology is the fourth stage, and the individual's decision is confirmed in the final stage. </a:t>
            </a:r>
            <a:endParaRPr lang="en-US" sz="1800" kern="0" dirty="0">
              <a:effectLst/>
              <a:latin typeface="Times New Roman" panose="02020603050405020304" pitchFamily="18" charset="0"/>
              <a:ea typeface="Times New Roman" panose="02020603050405020304" pitchFamily="18" charset="0"/>
              <a:cs typeface="Mangal" panose="02040503050203030202" pitchFamily="18" charset="0"/>
            </a:endParaRPr>
          </a:p>
          <a:p>
            <a:pPr marL="285750" marR="0" indent="-285750" algn="just">
              <a:lnSpc>
                <a:spcPct val="150000"/>
              </a:lnSpc>
              <a:spcBef>
                <a:spcPts val="0"/>
              </a:spcBef>
              <a:spcAft>
                <a:spcPts val="1000"/>
              </a:spcAft>
              <a:buFont typeface="Courier New" panose="02070309020205020404" pitchFamily="49" charset="0"/>
              <a:buChar char="o"/>
            </a:pPr>
            <a:r>
              <a:rPr lang="en-US" sz="1800" kern="0" dirty="0">
                <a:effectLst/>
                <a:latin typeface="Times New Roman" panose="02020603050405020304" pitchFamily="18" charset="0"/>
                <a:ea typeface="Times New Roman" panose="02020603050405020304" pitchFamily="18" charset="0"/>
              </a:rPr>
              <a:t>The process of incorporating a new technology into an established practice is called adoption, and it typically involves some degree of adaptation and a period of "trying." </a:t>
            </a:r>
            <a:endParaRPr lang="en-US"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875750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6D85E48-134C-8EB6-FB9E-F905CF4A0568}"/>
              </a:ext>
            </a:extLst>
          </p:cNvPr>
          <p:cNvSpPr txBox="1"/>
          <p:nvPr/>
        </p:nvSpPr>
        <p:spPr>
          <a:xfrm>
            <a:off x="465512" y="258753"/>
            <a:ext cx="11155681" cy="1323439"/>
          </a:xfrm>
          <a:prstGeom prst="rect">
            <a:avLst/>
          </a:prstGeom>
          <a:noFill/>
        </p:spPr>
        <p:txBody>
          <a:bodyPr wrap="square">
            <a:spAutoFit/>
          </a:bodyPr>
          <a:lstStyle/>
          <a:p>
            <a:pPr marR="0" lvl="0" algn="ctr">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DETERMINING FACTORS OF AGRICULTURAL TECHNOLOGY ADOPTION</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26E34853-CA8B-BF60-8666-916BD36D770E}"/>
              </a:ext>
            </a:extLst>
          </p:cNvPr>
          <p:cNvSpPr txBox="1"/>
          <p:nvPr/>
        </p:nvSpPr>
        <p:spPr>
          <a:xfrm>
            <a:off x="232756" y="1747214"/>
            <a:ext cx="11388437" cy="5003101"/>
          </a:xfrm>
          <a:prstGeom prst="rect">
            <a:avLst/>
          </a:prstGeom>
          <a:noFill/>
        </p:spPr>
        <p:txBody>
          <a:bodyPr wrap="square">
            <a:spAutoFit/>
          </a:bodyPr>
          <a:lstStyle/>
          <a:p>
            <a:pPr marL="285750" marR="0" indent="-285750" algn="just">
              <a:lnSpc>
                <a:spcPct val="150000"/>
              </a:lnSpc>
              <a:spcBef>
                <a:spcPts val="0"/>
              </a:spcBef>
              <a:spcAft>
                <a:spcPts val="1000"/>
              </a:spcAf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The research </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(Ahmed &amp; Ahmed, 2023)</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explores factors influencing modern agricultural technology adoption in developing economies, focusing on obstacles faced by smallholder farmers. </a:t>
            </a:r>
          </a:p>
          <a:p>
            <a:pPr marL="285750" indent="-285750" algn="just">
              <a:lnSpc>
                <a:spcPct val="150000"/>
              </a:lnSpc>
              <a:spcAft>
                <a:spcPts val="1000"/>
              </a:spcAf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 meta-analysis of 367 regression models </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a:t>
            </a:r>
            <a:r>
              <a:rPr lang="en-US" sz="1800" b="1" dirty="0" err="1">
                <a:effectLst/>
                <a:latin typeface="Times New Roman" panose="02020603050405020304" pitchFamily="18" charset="0"/>
                <a:ea typeface="Times New Roman" panose="02020603050405020304" pitchFamily="18" charset="0"/>
                <a:cs typeface="Mangal" panose="02040503050203030202" pitchFamily="18" charset="0"/>
              </a:rPr>
              <a:t>Ruzzante</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 &amp; </a:t>
            </a:r>
            <a:r>
              <a:rPr lang="en-US" sz="1800" b="1" dirty="0" err="1">
                <a:effectLst/>
                <a:latin typeface="Times New Roman" panose="02020603050405020304" pitchFamily="18" charset="0"/>
                <a:ea typeface="Times New Roman" panose="02020603050405020304" pitchFamily="18" charset="0"/>
                <a:cs typeface="Mangal" panose="02040503050203030202" pitchFamily="18" charset="0"/>
              </a:rPr>
              <a:t>Bilton</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 2021)</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found that the adoption of agricultural technologies, promoted by governments and development organizations to boost farm productivity and reduce poverty, is low, with factors like farmer education, household size, land size, credit access, and organization membership positively influencing adoption. </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indent="-285750" algn="just">
              <a:lnSpc>
                <a:spcPct val="150000"/>
              </a:lnSpc>
              <a:spcAft>
                <a:spcPts val="1000"/>
              </a:spcAf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The meta-analysis of 12 Ethiopian studies </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(Feyisa, 2020)</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found significant determinants of agricultural technology adoption, including household head age, education, farm size, livestock holding, access to extension services, cooperative membership, and market distance.</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marR="0" indent="-285750" algn="just">
              <a:lnSpc>
                <a:spcPct val="150000"/>
              </a:lnSpc>
              <a:spcBef>
                <a:spcPts val="0"/>
              </a:spcBef>
              <a:spcAft>
                <a:spcPts val="1000"/>
              </a:spcAft>
              <a:buFont typeface="Wingdings" panose="05000000000000000000" pitchFamily="2" charset="2"/>
              <a:buChar char="v"/>
            </a:pPr>
            <a:r>
              <a:rPr lang="en-US" sz="1800" b="1" kern="0" dirty="0">
                <a:effectLst/>
                <a:latin typeface="Times New Roman" panose="02020603050405020304" pitchFamily="18" charset="0"/>
                <a:ea typeface="Times New Roman" panose="02020603050405020304" pitchFamily="18" charset="0"/>
              </a:rPr>
              <a:t>(</a:t>
            </a:r>
            <a:r>
              <a:rPr lang="en-US" sz="1800" b="1" i="1" kern="0" dirty="0">
                <a:effectLst/>
                <a:latin typeface="Times New Roman" panose="02020603050405020304" pitchFamily="18" charset="0"/>
                <a:ea typeface="Times New Roman" panose="02020603050405020304" pitchFamily="18" charset="0"/>
              </a:rPr>
              <a:t> Takahashi - 2020</a:t>
            </a:r>
            <a:r>
              <a:rPr lang="en-US" sz="1800" b="1" kern="0" dirty="0">
                <a:effectLst/>
                <a:latin typeface="Times New Roman" panose="02020603050405020304" pitchFamily="18" charset="0"/>
                <a:ea typeface="Times New Roman" panose="02020603050405020304" pitchFamily="18" charset="0"/>
              </a:rPr>
              <a:t>)</a:t>
            </a:r>
            <a:r>
              <a:rPr lang="en-US" sz="1800" kern="0" dirty="0">
                <a:effectLst/>
                <a:latin typeface="Times New Roman" panose="02020603050405020304" pitchFamily="18" charset="0"/>
                <a:ea typeface="Times New Roman" panose="02020603050405020304" pitchFamily="18" charset="0"/>
              </a:rPr>
              <a:t> evaluates case studies on technology adoption and its impact on productivity in low-income nations, particularly sub-Saharan Africa, to identify inadequacies and unresolved concerns. </a:t>
            </a:r>
            <a:endParaRPr lang="en-US"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4264825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43123A3-3FD8-18F9-03FD-357F231B5742}"/>
              </a:ext>
            </a:extLst>
          </p:cNvPr>
          <p:cNvSpPr txBox="1"/>
          <p:nvPr/>
        </p:nvSpPr>
        <p:spPr>
          <a:xfrm>
            <a:off x="216130" y="96453"/>
            <a:ext cx="11159837" cy="6665094"/>
          </a:xfrm>
          <a:prstGeom prst="rect">
            <a:avLst/>
          </a:prstGeom>
          <a:noFill/>
        </p:spPr>
        <p:txBody>
          <a:bodyPr wrap="square">
            <a:spAutoFit/>
          </a:bodyPr>
          <a:lstStyle/>
          <a:p>
            <a:pPr marL="285750" marR="0" indent="-285750" algn="just">
              <a:lnSpc>
                <a:spcPct val="150000"/>
              </a:lnSpc>
              <a:spcBef>
                <a:spcPts val="0"/>
              </a:spcBef>
              <a:spcAft>
                <a:spcPts val="1000"/>
              </a:spcAf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 meta-econometric analysis </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(Arslan et al., 2022) </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reveals that 53% of factors affecting technology adoption are not supported by empirical data. Adoption is influenced by 18 characteristics, including affluence, land tenure, group membership, social capital, and information access. Wealth remains a significant factor in fertilizer use.</a:t>
            </a:r>
          </a:p>
          <a:p>
            <a:pPr marL="285750" indent="-285750" algn="just">
              <a:lnSpc>
                <a:spcPct val="150000"/>
              </a:lnSpc>
              <a:spcAft>
                <a:spcPts val="1000"/>
              </a:spcAft>
              <a:buFont typeface="Wingdings" panose="05000000000000000000" pitchFamily="2" charset="2"/>
              <a:buChar char="v"/>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Digital agriculture, the digitalization and automation of farming operations, could help address issues like labor costs, production costs, and climate change. The USDA's Agricultural Resource Management Survey (ARMS) shows a surge in automated guidance, applied on over 50% of US farmland. Factors influencing farmers' adoption include cost, soil variability, USDA programs, labor-saving advantages, productivity gains, and advisory services accessibility </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(McFadden et al 2023)</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marR="0" indent="-285750" algn="just">
              <a:lnSpc>
                <a:spcPct val="150000"/>
              </a:lnSpc>
              <a:spcBef>
                <a:spcPts val="0"/>
              </a:spcBef>
              <a:spcAft>
                <a:spcPts val="1000"/>
              </a:spcAft>
              <a:buFont typeface="Wingdings" panose="05000000000000000000" pitchFamily="2" charset="2"/>
              <a:buChar char="v"/>
            </a:pPr>
            <a:r>
              <a:rPr lang="en-US" sz="1800" kern="0" dirty="0">
                <a:effectLst/>
                <a:latin typeface="Times New Roman" panose="02020603050405020304" pitchFamily="18" charset="0"/>
                <a:ea typeface="Times New Roman" panose="02020603050405020304" pitchFamily="18" charset="0"/>
              </a:rPr>
              <a:t>The study by</a:t>
            </a:r>
            <a:r>
              <a:rPr lang="en-US" sz="1800" b="1" kern="0" dirty="0">
                <a:effectLst/>
                <a:latin typeface="Times New Roman" panose="02020603050405020304" pitchFamily="18" charset="0"/>
                <a:ea typeface="Times New Roman" panose="02020603050405020304" pitchFamily="18" charset="0"/>
              </a:rPr>
              <a:t> (Fiocco et al., 2023)  </a:t>
            </a:r>
            <a:r>
              <a:rPr lang="en-US" sz="1800" kern="0" dirty="0">
                <a:effectLst/>
                <a:latin typeface="Times New Roman" panose="02020603050405020304" pitchFamily="18" charset="0"/>
                <a:ea typeface="Times New Roman" panose="02020603050405020304" pitchFamily="18" charset="0"/>
              </a:rPr>
              <a:t>surveyed 5,500 farmers in Asia, Europe, North America, and South America to understand regional variations in agricultural technology usage and obstacles to wider acceptance. The majority of farmers in North America and Europe anticipate adopting agricultural technology in the next two years, with unclear ROI and high costs being major obstacles. </a:t>
            </a:r>
          </a:p>
          <a:p>
            <a:pPr marL="285750" marR="0" indent="-285750" algn="just">
              <a:lnSpc>
                <a:spcPct val="150000"/>
              </a:lnSpc>
              <a:spcBef>
                <a:spcPts val="0"/>
              </a:spcBef>
              <a:spcAft>
                <a:spcPts val="1000"/>
              </a:spcAft>
              <a:buFont typeface="Wingdings" panose="05000000000000000000" pitchFamily="2" charset="2"/>
              <a:buChar char="v"/>
            </a:pPr>
            <a:r>
              <a:rPr lang="en-US" sz="1800" kern="0" dirty="0">
                <a:effectLst/>
                <a:latin typeface="Times New Roman" panose="02020603050405020304" pitchFamily="18" charset="0"/>
                <a:ea typeface="Times New Roman" panose="02020603050405020304" pitchFamily="18" charset="0"/>
              </a:rPr>
              <a:t>The research </a:t>
            </a:r>
            <a:r>
              <a:rPr lang="en-US" sz="1800" b="1" kern="0" dirty="0">
                <a:effectLst/>
                <a:latin typeface="Times New Roman" panose="02020603050405020304" pitchFamily="18" charset="0"/>
                <a:ea typeface="Times New Roman" panose="02020603050405020304" pitchFamily="18" charset="0"/>
              </a:rPr>
              <a:t>(</a:t>
            </a:r>
            <a:r>
              <a:rPr lang="en-US" sz="1800" b="1" i="1" kern="0" dirty="0">
                <a:effectLst/>
                <a:latin typeface="Times New Roman" panose="02020603050405020304" pitchFamily="18" charset="0"/>
                <a:ea typeface="Times New Roman" panose="02020603050405020304" pitchFamily="18" charset="0"/>
              </a:rPr>
              <a:t>Agtech in Latin America_ A Promising Landscape (2023, Q4)</a:t>
            </a:r>
            <a:r>
              <a:rPr lang="en-US" sz="1800" b="1" kern="0" dirty="0">
                <a:effectLst/>
                <a:latin typeface="Times New Roman" panose="02020603050405020304" pitchFamily="18" charset="0"/>
                <a:ea typeface="Times New Roman" panose="02020603050405020304" pitchFamily="18" charset="0"/>
              </a:rPr>
              <a:t>, n.d.)</a:t>
            </a:r>
            <a:r>
              <a:rPr lang="en-US" sz="1800" kern="0" dirty="0">
                <a:effectLst/>
                <a:latin typeface="Times New Roman" panose="02020603050405020304" pitchFamily="18" charset="0"/>
                <a:ea typeface="Times New Roman" panose="02020603050405020304" pitchFamily="18" charset="0"/>
              </a:rPr>
              <a:t> on Latin America's agriculture technology industry highlights its potential for growth. However, challenges such as infrastructure, connectivity, and road access in rural areas hinder adoption. </a:t>
            </a:r>
            <a:endParaRPr lang="en-US"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9942507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A535BC1-2879-46F2-8FE0-6F07037C5CE6}"/>
              </a:ext>
            </a:extLst>
          </p:cNvPr>
          <p:cNvSpPr txBox="1"/>
          <p:nvPr/>
        </p:nvSpPr>
        <p:spPr>
          <a:xfrm>
            <a:off x="2672541" y="0"/>
            <a:ext cx="6109854" cy="916982"/>
          </a:xfrm>
          <a:prstGeom prst="rect">
            <a:avLst/>
          </a:prstGeom>
          <a:noFill/>
        </p:spPr>
        <p:txBody>
          <a:bodyPr wrap="square">
            <a:spAutoFit/>
          </a:bodyPr>
          <a:lstStyle/>
          <a:p>
            <a:pPr marR="0" lvl="0" algn="ctr">
              <a:lnSpc>
                <a:spcPct val="150000"/>
              </a:lnSpc>
              <a:spcBef>
                <a:spcPts val="0"/>
              </a:spcBef>
              <a:spcAft>
                <a:spcPts val="1000"/>
              </a:spcAft>
            </a:pPr>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DISCUSSION</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0FA86293-B563-565F-7C3F-F9909257090A}"/>
              </a:ext>
            </a:extLst>
          </p:cNvPr>
          <p:cNvSpPr txBox="1"/>
          <p:nvPr/>
        </p:nvSpPr>
        <p:spPr>
          <a:xfrm>
            <a:off x="328351" y="1133113"/>
            <a:ext cx="11276215" cy="5028556"/>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US" sz="1800" kern="0" dirty="0">
                <a:effectLst/>
                <a:latin typeface="Times New Roman" panose="02020603050405020304" pitchFamily="18" charset="0"/>
                <a:ea typeface="Times New Roman" panose="02020603050405020304" pitchFamily="18" charset="0"/>
              </a:rPr>
              <a:t>The reviewer concludes that a variety of personal factors are influencing the adoption process after taking into account all of these variables and studies written by numerous authors. While some of these writers have combined some factors, the majority of them have taken each one and listed it separately. </a:t>
            </a:r>
          </a:p>
          <a:p>
            <a:pPr marL="285750" indent="-285750" algn="just">
              <a:lnSpc>
                <a:spcPct val="150000"/>
              </a:lnSpc>
              <a:buFont typeface="Wingdings" panose="05000000000000000000" pitchFamily="2" charset="2"/>
              <a:buChar char="Ø"/>
            </a:pPr>
            <a:r>
              <a:rPr lang="en-US" sz="1800" kern="0" dirty="0">
                <a:effectLst/>
                <a:latin typeface="Times New Roman" panose="02020603050405020304" pitchFamily="18" charset="0"/>
                <a:ea typeface="Times New Roman" panose="02020603050405020304" pitchFamily="18" charset="0"/>
              </a:rPr>
              <a:t>However, a thorough search for the factors reveals that the majority of them are related to one another. For instance, the degree of education, experience, and age. Farmers who are older have greater farming experience.</a:t>
            </a:r>
            <a:endParaRPr lang="en-US" kern="0" dirty="0">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Ø"/>
            </a:pPr>
            <a:r>
              <a:rPr lang="en-US" sz="1800" kern="0" dirty="0">
                <a:effectLst/>
                <a:latin typeface="Times New Roman" panose="02020603050405020304" pitchFamily="18" charset="0"/>
                <a:ea typeface="Times New Roman" panose="02020603050405020304" pitchFamily="18" charset="0"/>
              </a:rPr>
              <a:t>Throughout their lives, they must have been exposed to a lot of new technologies. Hence, compared to younger and less seasoned farmers, they may have a tendency to adopt the technology much more readily.</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In contrast, it's possible that the younger farmer has received more education than the more experienced ones. As a result, they might use the technology far more quickly than the more experienced farmers. The ability to take risks may vary depending on factors like age, education, and work experience.</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indent="-285750" algn="just">
              <a:lnSpc>
                <a:spcPct val="150000"/>
              </a:lnSpc>
              <a:buFont typeface="Wingdings" panose="05000000000000000000" pitchFamily="2" charset="2"/>
              <a:buChar char="Ø"/>
            </a:pPr>
            <a:r>
              <a:rPr lang="en-US" sz="1800" kern="0" dirty="0">
                <a:effectLst/>
                <a:latin typeface="Times New Roman" panose="02020603050405020304" pitchFamily="18" charset="0"/>
                <a:ea typeface="Times New Roman" panose="02020603050405020304" pitchFamily="18" charset="0"/>
              </a:rPr>
              <a:t>Another illustration is that, when it comes to gender issues, the majority of these studies are carried out in African nations where the husband or another male family member leads the home. </a:t>
            </a:r>
            <a:endParaRPr lang="en-US" kern="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1612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8BFFB18-B561-7AE7-C96B-834BD24AAC17}"/>
              </a:ext>
            </a:extLst>
          </p:cNvPr>
          <p:cNvSpPr txBox="1"/>
          <p:nvPr/>
        </p:nvSpPr>
        <p:spPr>
          <a:xfrm>
            <a:off x="211975" y="305922"/>
            <a:ext cx="11076709" cy="6275051"/>
          </a:xfrm>
          <a:prstGeom prst="rect">
            <a:avLst/>
          </a:prstGeom>
          <a:noFill/>
        </p:spPr>
        <p:txBody>
          <a:bodyPr wrap="square">
            <a:spAutoFit/>
          </a:bodyPr>
          <a:lstStyle/>
          <a:p>
            <a:pPr marL="285750" indent="-285750" algn="just">
              <a:lnSpc>
                <a:spcPct val="150000"/>
              </a:lnSpc>
              <a:buFont typeface="Wingdings" panose="05000000000000000000" pitchFamily="2" charset="2"/>
              <a:buChar char="Ø"/>
            </a:pPr>
            <a:r>
              <a:rPr lang="en-US" sz="1800" kern="0" dirty="0">
                <a:effectLst/>
                <a:latin typeface="Times New Roman" panose="02020603050405020304" pitchFamily="18" charset="0"/>
                <a:ea typeface="Times New Roman" panose="02020603050405020304" pitchFamily="18" charset="0"/>
              </a:rPr>
              <a:t>Women have less decision-making authority in those nations due to social norms and beliefs. However, some authors discovered that there is no connection between gender and adoption even in these nations.</a:t>
            </a:r>
          </a:p>
          <a:p>
            <a:pPr marL="285750" indent="-285750" algn="just">
              <a:lnSpc>
                <a:spcPct val="150000"/>
              </a:lnSpc>
              <a:buFont typeface="Wingdings" panose="05000000000000000000" pitchFamily="2" charset="2"/>
              <a:buChar char="Ø"/>
            </a:pPr>
            <a:r>
              <a:rPr lang="en-US" sz="1800" kern="0" dirty="0">
                <a:effectLst/>
                <a:latin typeface="Times New Roman" panose="02020603050405020304" pitchFamily="18" charset="0"/>
                <a:ea typeface="Times New Roman" panose="02020603050405020304" pitchFamily="18" charset="0"/>
              </a:rPr>
              <a:t>Adoption is impossible because the features of the technology do not meet the expectations of the farmers. As a result, there needs to be a lot of attention paid to this. </a:t>
            </a: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However, in some circumstances, social influence and the social network may have an impact on the adoption of even these technologies. Additionally, even in cases where the technology is excellent, the user's access to additional information and the information disclosed about it may have an impact on the adoption process.</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indent="-285750" algn="just">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The availability of the required capital resources and infrastructure is another noteworthy factor. Adoption will be hampered even if the technology is suitable and the end user is willing to adopt, provided that the necessary funding is available. </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285750" indent="-285750" algn="just">
              <a:lnSpc>
                <a:spcPct val="150000"/>
              </a:lnSpc>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rPr>
              <a:t>In conclusion, a variety of factors influence the adoption of technology in the agricultural industry. They are either user- or technology-related factors, or they are institutional factors. However, when considering the majority of the individual characters, they become more connected and related. </a:t>
            </a:r>
            <a:endParaRPr lang="en-US" sz="1800" kern="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Ø"/>
            </a:pPr>
            <a:r>
              <a:rPr lang="en-IN" sz="1800" kern="0" dirty="0">
                <a:effectLst/>
                <a:latin typeface="Times New Roman" panose="02020603050405020304" pitchFamily="18" charset="0"/>
                <a:ea typeface="Times New Roman" panose="02020603050405020304" pitchFamily="18" charset="0"/>
              </a:rPr>
              <a:t>To ascertain the adoption process of a particular technological advancement, these factors must be examined separately as well as in relation to other factors. </a:t>
            </a:r>
            <a:endParaRPr lang="en-US" kern="0" dirty="0">
              <a:latin typeface="Times New Roman" panose="02020603050405020304" pitchFamily="18" charset="0"/>
            </a:endParaRPr>
          </a:p>
        </p:txBody>
      </p:sp>
    </p:spTree>
    <p:extLst>
      <p:ext uri="{BB962C8B-B14F-4D97-AF65-F5344CB8AC3E}">
        <p14:creationId xmlns:p14="http://schemas.microsoft.com/office/powerpoint/2010/main" val="778769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E86E31E-8BC8-75AD-0A17-C44D9405889C}"/>
              </a:ext>
            </a:extLst>
          </p:cNvPr>
          <p:cNvSpPr txBox="1"/>
          <p:nvPr/>
        </p:nvSpPr>
        <p:spPr>
          <a:xfrm>
            <a:off x="2755669" y="0"/>
            <a:ext cx="6109854" cy="916982"/>
          </a:xfrm>
          <a:prstGeom prst="rect">
            <a:avLst/>
          </a:prstGeom>
          <a:noFill/>
        </p:spPr>
        <p:txBody>
          <a:bodyPr wrap="square">
            <a:spAutoFit/>
          </a:bodyPr>
          <a:lstStyle/>
          <a:p>
            <a:pPr marL="0" marR="0" algn="ctr">
              <a:lnSpc>
                <a:spcPct val="150000"/>
              </a:lnSpc>
              <a:spcBef>
                <a:spcPts val="0"/>
              </a:spcBef>
              <a:spcAft>
                <a:spcPts val="1000"/>
              </a:spcAft>
            </a:pPr>
            <a:r>
              <a:rPr lang="en-IN" sz="4000" b="1" dirty="0">
                <a:effectLst/>
                <a:latin typeface="Times New Roman" panose="02020603050405020304" pitchFamily="18" charset="0"/>
                <a:ea typeface="Times New Roman" panose="02020603050405020304" pitchFamily="18" charset="0"/>
                <a:cs typeface="Mangal" panose="02040503050203030202" pitchFamily="18" charset="0"/>
              </a:rPr>
              <a:t>REFERENCES</a:t>
            </a:r>
            <a:endParaRPr lang="en-US" sz="40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7" name="TextBox 6">
            <a:extLst>
              <a:ext uri="{FF2B5EF4-FFF2-40B4-BE49-F238E27FC236}">
                <a16:creationId xmlns:a16="http://schemas.microsoft.com/office/drawing/2014/main" id="{680F1105-B161-AA22-4800-465EE55A22A7}"/>
              </a:ext>
            </a:extLst>
          </p:cNvPr>
          <p:cNvSpPr txBox="1"/>
          <p:nvPr/>
        </p:nvSpPr>
        <p:spPr>
          <a:xfrm>
            <a:off x="195348" y="1216240"/>
            <a:ext cx="11492347" cy="5233933"/>
          </a:xfrm>
          <a:prstGeom prst="rect">
            <a:avLst/>
          </a:prstGeom>
          <a:noFill/>
        </p:spPr>
        <p:txBody>
          <a:bodyPr wrap="square">
            <a:spAutoFit/>
          </a:bodyPr>
          <a:lstStyle/>
          <a:p>
            <a:pPr marL="304800" marR="0" indent="-304800" algn="just">
              <a:lnSpc>
                <a:spcPct val="150000"/>
              </a:lnSpc>
              <a:spcBef>
                <a:spcPts val="0"/>
              </a:spcBef>
              <a:spcAft>
                <a:spcPts val="1200"/>
              </a:spcAft>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Abdurehman, M., &amp; Abdi, M. (2021). Determinants of farmers adoption decision of improved crop varieties in Ethiopia: Systematic review. </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African Journal of Agricultural Research</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17</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(7), 953–960. </a:t>
            </a:r>
            <a:r>
              <a:rPr lang="en-US" sz="1800" dirty="0">
                <a:effectLst/>
                <a:latin typeface="Times New Roman" panose="02020603050405020304" pitchFamily="18" charset="0"/>
                <a:ea typeface="Times New Roman" panose="02020603050405020304" pitchFamily="18" charset="0"/>
                <a:cs typeface="Mangal" panose="02040503050203030202" pitchFamily="18" charset="0"/>
                <a:hlinkClick r:id="rId2"/>
              </a:rPr>
              <a:t>https://doi.org/10.5897/ajar2020.15197</a:t>
            </a:r>
            <a:endParaRPr lang="en-US" sz="1800" dirty="0">
              <a:effectLst/>
              <a:latin typeface="Times New Roman" panose="02020603050405020304" pitchFamily="18" charset="0"/>
              <a:ea typeface="Times New Roman" panose="02020603050405020304" pitchFamily="18" charset="0"/>
              <a:cs typeface="Mangal" panose="02040503050203030202" pitchFamily="18" charset="0"/>
            </a:endParaRPr>
          </a:p>
          <a:p>
            <a:pPr marL="304800" marR="0" indent="-304800" algn="just">
              <a:lnSpc>
                <a:spcPct val="150000"/>
              </a:lnSpc>
              <a:spcBef>
                <a:spcPts val="0"/>
              </a:spcBef>
              <a:spcAft>
                <a:spcPts val="1200"/>
              </a:spcAft>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Achukwu, G. A., Sennuga, S. O., Bamidele, J., Alabuja, F. O., Bankole, O.-L., &amp; Barnabas, T. M. (2023). Factors affecting the rate of adoption of agricultural technology among small scale rice farmers in Gwagwalada Area Council of FCT, Nigeria. </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Journal of Agricultural Science and Practice</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8</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(2), 30–37. https://doi.org/10.31248/jasp2023.407</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304800" marR="0" indent="-304800" algn="just">
              <a:lnSpc>
                <a:spcPct val="150000"/>
              </a:lnSpc>
              <a:spcBef>
                <a:spcPts val="0"/>
              </a:spcBef>
              <a:spcAft>
                <a:spcPts val="1200"/>
              </a:spcAft>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Adams, A., &amp; Jumpah, E. T. (2021a). Agricultural technologies adoption and smallholder farmers’ welfare: Evidence from Northern Ghana. </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Cogent Economics and Finance</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9</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(1). https://doi.org/10.1080/23322039.2021.2006905</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304800" marR="0" indent="-304800" algn="just">
              <a:lnSpc>
                <a:spcPct val="150000"/>
              </a:lnSpc>
              <a:spcBef>
                <a:spcPts val="0"/>
              </a:spcBef>
              <a:spcAft>
                <a:spcPts val="1200"/>
              </a:spcAft>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Afzal, A., &amp; Bell, M. (2023). Precision agriculture: Making agriculture sustainable. In </a:t>
            </a: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Precision Agriculture: Evolution, Insights and Emerging Trends</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(pp. 187–210). https://doi.org/10.1016/B978-0-443-18953-1.00006-4</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a:p>
            <a:pPr marL="304800" marR="0" indent="-304800" algn="just">
              <a:lnSpc>
                <a:spcPct val="150000"/>
              </a:lnSpc>
              <a:spcBef>
                <a:spcPts val="0"/>
              </a:spcBef>
              <a:spcAft>
                <a:spcPts val="1200"/>
              </a:spcAft>
              <a:buFont typeface="Wingdings" panose="05000000000000000000" pitchFamily="2" charset="2"/>
              <a:buChar char="ü"/>
            </a:pPr>
            <a:r>
              <a:rPr lang="en-US" sz="1800" i="1" dirty="0">
                <a:effectLst/>
                <a:latin typeface="Times New Roman" panose="02020603050405020304" pitchFamily="18" charset="0"/>
                <a:ea typeface="Times New Roman" panose="02020603050405020304" pitchFamily="18" charset="0"/>
                <a:cs typeface="Mangal" panose="02040503050203030202" pitchFamily="18" charset="0"/>
              </a:rPr>
              <a:t>Agtech in Latin America_ A Promising Landscape (2023, Q4)</a:t>
            </a:r>
            <a:r>
              <a:rPr lang="en-US" sz="1800" dirty="0">
                <a:effectLst/>
                <a:latin typeface="Times New Roman" panose="02020603050405020304" pitchFamily="18" charset="0"/>
                <a:ea typeface="Times New Roman" panose="02020603050405020304" pitchFamily="18" charset="0"/>
                <a:cs typeface="Mangal" panose="02040503050203030202" pitchFamily="18" charset="0"/>
              </a:rPr>
              <a:t>. (n.d.).</a:t>
            </a:r>
            <a:endParaRPr lang="en-US" sz="18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3022053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62084C-E9F6-E30A-B4FE-0A69C4451A6B}"/>
              </a:ext>
            </a:extLst>
          </p:cNvPr>
          <p:cNvSpPr>
            <a:spLocks noGrp="1"/>
          </p:cNvSpPr>
          <p:nvPr>
            <p:ph idx="1"/>
          </p:nvPr>
        </p:nvSpPr>
        <p:spPr>
          <a:xfrm>
            <a:off x="1076344" y="2564116"/>
            <a:ext cx="8596668" cy="1729767"/>
          </a:xfrm>
        </p:spPr>
        <p:txBody>
          <a:bodyPr>
            <a:normAutofit/>
          </a:bodyPr>
          <a:lstStyle/>
          <a:p>
            <a:pPr marL="0" indent="0" algn="ctr">
              <a:buNone/>
            </a:pPr>
            <a:r>
              <a:rPr lang="en-US" sz="4000" b="1" i="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68101497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24</TotalTime>
  <Words>1746</Words>
  <Application>Microsoft Office PowerPoint</Application>
  <PresentationFormat>Widescreen</PresentationFormat>
  <Paragraphs>50</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Courier New</vt:lpstr>
      <vt:lpstr>Times New Roman</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Anushree Agarwal</dc:creator>
  <cp:lastModifiedBy>Anushree Agarwal</cp:lastModifiedBy>
  <cp:revision>1</cp:revision>
  <dcterms:created xsi:type="dcterms:W3CDTF">2024-10-14T11:49:18Z</dcterms:created>
  <dcterms:modified xsi:type="dcterms:W3CDTF">2024-10-14T12:13:47Z</dcterms:modified>
</cp:coreProperties>
</file>