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svg" ContentType="image/sv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8288000" cy="10287000"/>
  <p:notesSz cx="7053263" cy="9309100"/>
  <p:embeddedFontLst>
    <p:embeddedFont>
      <p:font typeface="Calibri" pitchFamily="34" charset="0"/>
      <p:regular r:id="rId12"/>
      <p:bold r:id="rId13"/>
      <p:italic r:id="rId14"/>
      <p:boldItalic r:id="rId15"/>
    </p:embeddedFont>
    <p:embeddedFont>
      <p:font typeface="Dekko" charset="0"/>
      <p:regular r:id="rId16"/>
    </p:embeddedFont>
    <p:embeddedFont>
      <p:font typeface="Playpen Sans"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6122"/>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622" autoAdjust="0"/>
  </p:normalViewPr>
  <p:slideViewPr>
    <p:cSldViewPr>
      <p:cViewPr varScale="1">
        <p:scale>
          <a:sx n="53" d="100"/>
          <a:sy n="53" d="100"/>
        </p:scale>
        <p:origin x="-677" y="-72"/>
      </p:cViewPr>
      <p:guideLst>
        <p:guide orient="horz" pos="2136"/>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a:off x="14475039" y="0"/>
            <a:ext cx="3812961" cy="10287000"/>
            <a:chOff x="0" y="0"/>
            <a:chExt cx="1004237" cy="2709333"/>
          </a:xfrm>
        </p:grpSpPr>
        <p:sp>
          <p:nvSpPr>
            <p:cNvPr id="3" name="Freeform 3"/>
            <p:cNvSpPr/>
            <p:nvPr/>
          </p:nvSpPr>
          <p:spPr>
            <a:xfrm>
              <a:off x="0" y="0"/>
              <a:ext cx="1004237" cy="2709333"/>
            </a:xfrm>
            <a:custGeom>
              <a:avLst/>
              <a:gdLst/>
              <a:ahLst/>
              <a:cxnLst/>
              <a:rect l="l" t="t" r="r" b="b"/>
              <a:pathLst>
                <a:path w="1004237" h="2709333">
                  <a:moveTo>
                    <a:pt x="0" y="0"/>
                  </a:moveTo>
                  <a:lnTo>
                    <a:pt x="1004237" y="0"/>
                  </a:lnTo>
                  <a:lnTo>
                    <a:pt x="1004237" y="2709333"/>
                  </a:lnTo>
                  <a:lnTo>
                    <a:pt x="0" y="2709333"/>
                  </a:lnTo>
                  <a:close/>
                </a:path>
              </a:pathLst>
            </a:custGeom>
            <a:solidFill>
              <a:srgbClr val="A5A58D"/>
            </a:solidFill>
          </p:spPr>
        </p:sp>
        <p:sp>
          <p:nvSpPr>
            <p:cNvPr id="4" name="TextBox 4"/>
            <p:cNvSpPr txBox="1"/>
            <p:nvPr/>
          </p:nvSpPr>
          <p:spPr>
            <a:xfrm>
              <a:off x="0" y="-38100"/>
              <a:ext cx="1004237" cy="2747433"/>
            </a:xfrm>
            <a:prstGeom prst="rect">
              <a:avLst/>
            </a:prstGeom>
          </p:spPr>
          <p:txBody>
            <a:bodyPr lIns="50800" tIns="50800" rIns="50800" bIns="50800" rtlCol="0" anchor="ctr"/>
            <a:lstStyle/>
            <a:p>
              <a:pPr algn="ctr">
                <a:lnSpc>
                  <a:spcPts val="2800"/>
                </a:lnSpc>
              </a:pPr>
              <a:endParaRPr/>
            </a:p>
          </p:txBody>
        </p:sp>
      </p:grpSp>
      <p:sp>
        <p:nvSpPr>
          <p:cNvPr id="5" name="Freeform 5"/>
          <p:cNvSpPr/>
          <p:nvPr/>
        </p:nvSpPr>
        <p:spPr>
          <a:xfrm>
            <a:off x="13695608" y="8521764"/>
            <a:ext cx="1558861" cy="1558861"/>
          </a:xfrm>
          <a:custGeom>
            <a:avLst/>
            <a:gdLst/>
            <a:ahLst/>
            <a:cxnLst/>
            <a:rect l="l" t="t" r="r" b="b"/>
            <a:pathLst>
              <a:path w="1558861" h="1558861">
                <a:moveTo>
                  <a:pt x="0" y="0"/>
                </a:moveTo>
                <a:lnTo>
                  <a:pt x="1558861" y="0"/>
                </a:lnTo>
                <a:lnTo>
                  <a:pt x="1558861" y="1558861"/>
                </a:lnTo>
                <a:lnTo>
                  <a:pt x="0" y="1558861"/>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6" name="TextBox 6"/>
          <p:cNvSpPr txBox="1"/>
          <p:nvPr/>
        </p:nvSpPr>
        <p:spPr>
          <a:xfrm>
            <a:off x="1028700" y="1001856"/>
            <a:ext cx="10997580" cy="6732612"/>
          </a:xfrm>
          <a:prstGeom prst="rect">
            <a:avLst/>
          </a:prstGeom>
        </p:spPr>
        <p:txBody>
          <a:bodyPr lIns="0" tIns="0" rIns="0" bIns="0" rtlCol="0" anchor="t">
            <a:spAutoFit/>
          </a:bodyPr>
          <a:lstStyle/>
          <a:p>
            <a:pPr algn="ctr">
              <a:lnSpc>
                <a:spcPts val="10461"/>
              </a:lnSpc>
            </a:pPr>
            <a:r>
              <a:rPr lang="en-US" sz="7472" dirty="0">
                <a:solidFill>
                  <a:srgbClr val="A5A58D"/>
                </a:solidFill>
                <a:latin typeface="Dekko"/>
                <a:ea typeface="Dekko"/>
                <a:cs typeface="Dekko"/>
                <a:sym typeface="Dekko"/>
              </a:rPr>
              <a:t>Wheat and Its Health </a:t>
            </a:r>
            <a:r>
              <a:rPr lang="en-US" sz="7472" dirty="0" smtClean="0">
                <a:solidFill>
                  <a:srgbClr val="A5A58D"/>
                </a:solidFill>
                <a:latin typeface="Dekko"/>
                <a:ea typeface="Dekko"/>
                <a:cs typeface="Dekko"/>
                <a:sym typeface="Dekko"/>
              </a:rPr>
              <a:t>Implications</a:t>
            </a:r>
          </a:p>
          <a:p>
            <a:pPr algn="ctr">
              <a:lnSpc>
                <a:spcPts val="10461"/>
              </a:lnSpc>
            </a:pPr>
            <a:endParaRPr lang="en-US" sz="7200" dirty="0">
              <a:solidFill>
                <a:srgbClr val="A5A58D"/>
              </a:solidFill>
              <a:latin typeface="Dekko"/>
              <a:ea typeface="Dekko"/>
              <a:cs typeface="Dekko"/>
              <a:sym typeface="Dekko"/>
            </a:endParaRPr>
          </a:p>
          <a:p>
            <a:pPr algn="ctr">
              <a:lnSpc>
                <a:spcPts val="10461"/>
              </a:lnSpc>
            </a:pPr>
            <a:r>
              <a:rPr lang="en-US" sz="7472" dirty="0" smtClean="0">
                <a:solidFill>
                  <a:srgbClr val="A5A58D"/>
                </a:solidFill>
                <a:latin typeface="Dekko"/>
                <a:ea typeface="Dekko"/>
                <a:cs typeface="Dekko"/>
                <a:sym typeface="Dekko"/>
              </a:rPr>
              <a:t>A </a:t>
            </a:r>
            <a:r>
              <a:rPr lang="en-US" sz="7472" dirty="0">
                <a:solidFill>
                  <a:srgbClr val="A5A58D"/>
                </a:solidFill>
                <a:latin typeface="Dekko"/>
                <a:ea typeface="Dekko"/>
                <a:cs typeface="Dekko"/>
                <a:sym typeface="Dekko"/>
              </a:rPr>
              <a:t>Review of Cancer Risk and Prevention Strategies</a:t>
            </a:r>
          </a:p>
        </p:txBody>
      </p:sp>
      <p:sp>
        <p:nvSpPr>
          <p:cNvPr id="7" name="TextBox 7"/>
          <p:cNvSpPr txBox="1"/>
          <p:nvPr/>
        </p:nvSpPr>
        <p:spPr>
          <a:xfrm>
            <a:off x="8915400" y="8192969"/>
            <a:ext cx="6213799" cy="2008307"/>
          </a:xfrm>
          <a:prstGeom prst="rect">
            <a:avLst/>
          </a:prstGeom>
        </p:spPr>
        <p:txBody>
          <a:bodyPr wrap="square" lIns="0" tIns="0" rIns="0" bIns="0" rtlCol="0" anchor="t">
            <a:spAutoFit/>
          </a:bodyPr>
          <a:lstStyle/>
          <a:p>
            <a:pPr algn="ctr">
              <a:lnSpc>
                <a:spcPct val="150000"/>
              </a:lnSpc>
            </a:pPr>
            <a:r>
              <a:rPr lang="en-US" sz="3000" dirty="0">
                <a:solidFill>
                  <a:srgbClr val="A5A58D"/>
                </a:solidFill>
                <a:latin typeface="Playpen Sans"/>
                <a:ea typeface="Playpen Sans"/>
                <a:cs typeface="Playpen Sans"/>
                <a:sym typeface="Playpen Sans"/>
              </a:rPr>
              <a:t>Prepared by</a:t>
            </a:r>
          </a:p>
          <a:p>
            <a:pPr algn="ctr">
              <a:lnSpc>
                <a:spcPct val="150000"/>
              </a:lnSpc>
            </a:pPr>
            <a:r>
              <a:rPr lang="en-US" sz="3000" dirty="0">
                <a:solidFill>
                  <a:srgbClr val="A5A58D"/>
                </a:solidFill>
                <a:latin typeface="Playpen Sans"/>
                <a:ea typeface="Playpen Sans"/>
                <a:cs typeface="Playpen Sans"/>
                <a:sym typeface="Playpen Sans"/>
              </a:rPr>
              <a:t>Chirag </a:t>
            </a:r>
            <a:r>
              <a:rPr lang="en-US" sz="3000" dirty="0" smtClean="0">
                <a:solidFill>
                  <a:srgbClr val="A5A58D"/>
                </a:solidFill>
                <a:latin typeface="Playpen Sans"/>
                <a:ea typeface="Playpen Sans"/>
                <a:cs typeface="Playpen Sans"/>
                <a:sym typeface="Playpen Sans"/>
              </a:rPr>
              <a:t>Dhanani</a:t>
            </a:r>
          </a:p>
          <a:p>
            <a:pPr algn="ctr">
              <a:lnSpc>
                <a:spcPct val="150000"/>
              </a:lnSpc>
            </a:pPr>
            <a:r>
              <a:rPr lang="en-US" sz="3000" dirty="0" smtClean="0">
                <a:solidFill>
                  <a:srgbClr val="A5A58D"/>
                </a:solidFill>
                <a:latin typeface="Playpen Sans"/>
                <a:ea typeface="Playpen Sans"/>
                <a:cs typeface="Playpen Sans"/>
                <a:sym typeface="Playpen Sans"/>
              </a:rPr>
              <a:t>Research Scholar</a:t>
            </a:r>
            <a:endParaRPr lang="en-US" sz="3000" dirty="0">
              <a:solidFill>
                <a:srgbClr val="A5A58D"/>
              </a:solidFill>
              <a:latin typeface="Playpen Sans"/>
              <a:ea typeface="Playpen Sans"/>
              <a:cs typeface="Playpen Sans"/>
              <a:sym typeface="Playpen Sans"/>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8138038" y="137038"/>
            <a:ext cx="2011924" cy="18288000"/>
            <a:chOff x="0" y="0"/>
            <a:chExt cx="529889" cy="4816593"/>
          </a:xfrm>
        </p:grpSpPr>
        <p:sp>
          <p:nvSpPr>
            <p:cNvPr id="3" name="Freeform 3"/>
            <p:cNvSpPr/>
            <p:nvPr/>
          </p:nvSpPr>
          <p:spPr>
            <a:xfrm>
              <a:off x="0" y="0"/>
              <a:ext cx="529889" cy="4816592"/>
            </a:xfrm>
            <a:custGeom>
              <a:avLst/>
              <a:gdLst/>
              <a:ahLst/>
              <a:cxnLst/>
              <a:rect l="l" t="t" r="r" b="b"/>
              <a:pathLst>
                <a:path w="529889" h="4816592">
                  <a:moveTo>
                    <a:pt x="0" y="0"/>
                  </a:moveTo>
                  <a:lnTo>
                    <a:pt x="529889" y="0"/>
                  </a:lnTo>
                  <a:lnTo>
                    <a:pt x="529889" y="4816592"/>
                  </a:lnTo>
                  <a:lnTo>
                    <a:pt x="0" y="4816592"/>
                  </a:lnTo>
                  <a:close/>
                </a:path>
              </a:pathLst>
            </a:custGeom>
            <a:solidFill>
              <a:srgbClr val="BF7343"/>
            </a:solidFill>
          </p:spPr>
        </p:sp>
        <p:sp>
          <p:nvSpPr>
            <p:cNvPr id="4" name="TextBox 4"/>
            <p:cNvSpPr txBox="1"/>
            <p:nvPr/>
          </p:nvSpPr>
          <p:spPr>
            <a:xfrm>
              <a:off x="0" y="-38100"/>
              <a:ext cx="529889" cy="4854693"/>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2959783" y="-38100"/>
            <a:ext cx="12368434" cy="2057400"/>
          </a:xfrm>
          <a:prstGeom prst="rect">
            <a:avLst/>
          </a:prstGeom>
        </p:spPr>
        <p:txBody>
          <a:bodyPr lIns="0" tIns="0" rIns="0" bIns="0" rtlCol="0" anchor="t">
            <a:spAutoFit/>
          </a:bodyPr>
          <a:lstStyle/>
          <a:p>
            <a:pPr algn="ctr">
              <a:lnSpc>
                <a:spcPts val="16800"/>
              </a:lnSpc>
            </a:pPr>
            <a:r>
              <a:rPr lang="en-US" sz="12000" dirty="0">
                <a:solidFill>
                  <a:srgbClr val="BF7343"/>
                </a:solidFill>
                <a:latin typeface="Dekko"/>
                <a:ea typeface="Dekko"/>
                <a:cs typeface="Dekko"/>
                <a:sym typeface="Dekko"/>
              </a:rPr>
              <a:t>Abstract</a:t>
            </a:r>
          </a:p>
        </p:txBody>
      </p:sp>
      <p:sp>
        <p:nvSpPr>
          <p:cNvPr id="6" name="TextBox 6"/>
          <p:cNvSpPr txBox="1"/>
          <p:nvPr/>
        </p:nvSpPr>
        <p:spPr>
          <a:xfrm>
            <a:off x="2743200" y="1943100"/>
            <a:ext cx="12843450" cy="5783635"/>
          </a:xfrm>
          <a:prstGeom prst="rect">
            <a:avLst/>
          </a:prstGeom>
        </p:spPr>
        <p:txBody>
          <a:bodyPr wrap="square" lIns="0" tIns="0" rIns="0" bIns="0" rtlCol="0" anchor="t">
            <a:spAutoFit/>
          </a:bodyPr>
          <a:lstStyle/>
          <a:p>
            <a:pPr>
              <a:lnSpc>
                <a:spcPts val="4090"/>
              </a:lnSpc>
              <a:buFont typeface="Arial" pitchFamily="34" charset="0"/>
              <a:buChar char="•"/>
            </a:pPr>
            <a:r>
              <a:rPr lang="en-US" sz="3400" spc="337" dirty="0" smtClean="0">
                <a:solidFill>
                  <a:srgbClr val="BF7343"/>
                </a:solidFill>
                <a:latin typeface="Dekko"/>
                <a:ea typeface="Dekko"/>
                <a:cs typeface="Dekko"/>
                <a:sym typeface="Dekko"/>
              </a:rPr>
              <a:t> </a:t>
            </a:r>
            <a:r>
              <a:rPr lang="en-US" sz="3400" spc="337" dirty="0" smtClean="0">
                <a:solidFill>
                  <a:srgbClr val="BF7343"/>
                </a:solidFill>
                <a:latin typeface="Dekko"/>
                <a:ea typeface="Dekko"/>
                <a:cs typeface="Dekko"/>
                <a:sym typeface="Dekko"/>
              </a:rPr>
              <a:t>A basic meal consumed all around, wheat has a complicated effect on human health especially in relation to its possible connection with cancer risk and prevention.</a:t>
            </a:r>
          </a:p>
          <a:p>
            <a:pPr>
              <a:lnSpc>
                <a:spcPts val="4090"/>
              </a:lnSpc>
            </a:pPr>
            <a:endParaRPr lang="en-US" sz="3400" spc="337" dirty="0" smtClean="0">
              <a:solidFill>
                <a:srgbClr val="BF7343"/>
              </a:solidFill>
              <a:latin typeface="Dekko"/>
              <a:ea typeface="Dekko"/>
              <a:cs typeface="Dekko"/>
              <a:sym typeface="Dekko"/>
            </a:endParaRPr>
          </a:p>
          <a:p>
            <a:pPr>
              <a:lnSpc>
                <a:spcPts val="4090"/>
              </a:lnSpc>
              <a:buFont typeface="Arial" pitchFamily="34" charset="0"/>
              <a:buChar char="•"/>
            </a:pPr>
            <a:r>
              <a:rPr lang="en-US" sz="3400" spc="337" dirty="0" smtClean="0">
                <a:solidFill>
                  <a:srgbClr val="BF7343"/>
                </a:solidFill>
                <a:latin typeface="Dekko"/>
                <a:ea typeface="Dekko"/>
                <a:cs typeface="Dekko"/>
                <a:sym typeface="Dekko"/>
              </a:rPr>
              <a:t> Rich in fiber, </a:t>
            </a:r>
            <a:r>
              <a:rPr lang="en-US" sz="3400" spc="337" dirty="0" err="1" smtClean="0">
                <a:solidFill>
                  <a:srgbClr val="BF7343"/>
                </a:solidFill>
                <a:latin typeface="Dekko"/>
                <a:ea typeface="Dekko"/>
                <a:cs typeface="Dekko"/>
                <a:sym typeface="Dekko"/>
              </a:rPr>
              <a:t>polyphenols</a:t>
            </a:r>
            <a:r>
              <a:rPr lang="en-US" sz="3400" spc="337" dirty="0" smtClean="0">
                <a:solidFill>
                  <a:srgbClr val="BF7343"/>
                </a:solidFill>
                <a:latin typeface="Dekko"/>
                <a:ea typeface="Dekko"/>
                <a:cs typeface="Dekko"/>
                <a:sym typeface="Dekko"/>
              </a:rPr>
              <a:t>, and bioactive substances, whole wheat is associated with lower cancer risk. On the other hand, polished wheat products have been linked to higher cancer risk.</a:t>
            </a:r>
          </a:p>
          <a:p>
            <a:pPr>
              <a:lnSpc>
                <a:spcPts val="4090"/>
              </a:lnSpc>
              <a:buFont typeface="Arial" pitchFamily="34" charset="0"/>
              <a:buChar char="•"/>
            </a:pPr>
            <a:endParaRPr lang="en-US" sz="3400" spc="337" dirty="0" smtClean="0">
              <a:solidFill>
                <a:srgbClr val="BF7343"/>
              </a:solidFill>
              <a:latin typeface="Dekko"/>
              <a:ea typeface="Dekko"/>
              <a:cs typeface="Dekko"/>
              <a:sym typeface="Dekko"/>
            </a:endParaRPr>
          </a:p>
          <a:p>
            <a:pPr>
              <a:lnSpc>
                <a:spcPts val="4090"/>
              </a:lnSpc>
              <a:buFont typeface="Arial" pitchFamily="34" charset="0"/>
              <a:buChar char="•"/>
            </a:pPr>
            <a:r>
              <a:rPr lang="en-US" sz="3400" spc="337" dirty="0" smtClean="0">
                <a:solidFill>
                  <a:srgbClr val="BF7343"/>
                </a:solidFill>
                <a:latin typeface="Dekko"/>
                <a:ea typeface="Dekko"/>
                <a:cs typeface="Dekko"/>
                <a:sym typeface="Dekko"/>
              </a:rPr>
              <a:t> </a:t>
            </a:r>
            <a:r>
              <a:rPr lang="en-US" sz="3400" spc="337" dirty="0" smtClean="0">
                <a:solidFill>
                  <a:srgbClr val="BF7343"/>
                </a:solidFill>
                <a:latin typeface="Dekko"/>
                <a:ea typeface="Dekko"/>
                <a:cs typeface="Dekko"/>
                <a:sym typeface="Dekko"/>
              </a:rPr>
              <a:t>Future studies ought to explore wheat's dual nature and long-term health effects more thoroughly.</a:t>
            </a:r>
            <a:endParaRPr lang="en-US" sz="3400" spc="337" dirty="0">
              <a:solidFill>
                <a:srgbClr val="BF7343"/>
              </a:solidFill>
              <a:latin typeface="Dekko"/>
              <a:ea typeface="Dekko"/>
              <a:cs typeface="Dekko"/>
              <a:sym typeface="Dekko"/>
            </a:endParaRPr>
          </a:p>
        </p:txBody>
      </p:sp>
      <p:sp>
        <p:nvSpPr>
          <p:cNvPr id="7" name="Freeform 7"/>
          <p:cNvSpPr/>
          <p:nvPr/>
        </p:nvSpPr>
        <p:spPr>
          <a:xfrm>
            <a:off x="8364569" y="7495646"/>
            <a:ext cx="1558861" cy="1558861"/>
          </a:xfrm>
          <a:custGeom>
            <a:avLst/>
            <a:gdLst/>
            <a:ahLst/>
            <a:cxnLst/>
            <a:rect l="l" t="t" r="r" b="b"/>
            <a:pathLst>
              <a:path w="1558861" h="1558861">
                <a:moveTo>
                  <a:pt x="0" y="0"/>
                </a:moveTo>
                <a:lnTo>
                  <a:pt x="1558862" y="0"/>
                </a:lnTo>
                <a:lnTo>
                  <a:pt x="1558862" y="1558861"/>
                </a:lnTo>
                <a:lnTo>
                  <a:pt x="0" y="1558861"/>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down)">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wipe(down)">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rot="-10800000">
            <a:off x="0" y="0"/>
            <a:ext cx="2011924" cy="10287000"/>
            <a:chOff x="0" y="0"/>
            <a:chExt cx="529889" cy="2709333"/>
          </a:xfrm>
        </p:grpSpPr>
        <p:sp>
          <p:nvSpPr>
            <p:cNvPr id="3" name="Freeform 3"/>
            <p:cNvSpPr/>
            <p:nvPr/>
          </p:nvSpPr>
          <p:spPr>
            <a:xfrm>
              <a:off x="0" y="0"/>
              <a:ext cx="529889" cy="2709333"/>
            </a:xfrm>
            <a:custGeom>
              <a:avLst/>
              <a:gdLst/>
              <a:ahLst/>
              <a:cxnLst/>
              <a:rect l="l" t="t" r="r" b="b"/>
              <a:pathLst>
                <a:path w="529889" h="2709333">
                  <a:moveTo>
                    <a:pt x="0" y="0"/>
                  </a:moveTo>
                  <a:lnTo>
                    <a:pt x="529889" y="0"/>
                  </a:lnTo>
                  <a:lnTo>
                    <a:pt x="529889" y="2709333"/>
                  </a:lnTo>
                  <a:lnTo>
                    <a:pt x="0" y="2709333"/>
                  </a:lnTo>
                  <a:close/>
                </a:path>
              </a:pathLst>
            </a:custGeom>
            <a:solidFill>
              <a:srgbClr val="6B705C"/>
            </a:solidFill>
          </p:spPr>
        </p:sp>
        <p:sp>
          <p:nvSpPr>
            <p:cNvPr id="4" name="TextBox 4"/>
            <p:cNvSpPr txBox="1"/>
            <p:nvPr/>
          </p:nvSpPr>
          <p:spPr>
            <a:xfrm>
              <a:off x="0" y="-38100"/>
              <a:ext cx="529889" cy="2747433"/>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2959783" y="800100"/>
            <a:ext cx="12368434" cy="2057400"/>
          </a:xfrm>
          <a:prstGeom prst="rect">
            <a:avLst/>
          </a:prstGeom>
        </p:spPr>
        <p:txBody>
          <a:bodyPr lIns="0" tIns="0" rIns="0" bIns="0" rtlCol="0" anchor="t">
            <a:spAutoFit/>
          </a:bodyPr>
          <a:lstStyle/>
          <a:p>
            <a:pPr algn="l">
              <a:lnSpc>
                <a:spcPts val="16800"/>
              </a:lnSpc>
            </a:pPr>
            <a:r>
              <a:rPr lang="en-US" sz="12000" dirty="0">
                <a:solidFill>
                  <a:srgbClr val="6B705C"/>
                </a:solidFill>
                <a:latin typeface="Dekko"/>
                <a:ea typeface="Dekko"/>
                <a:cs typeface="Dekko"/>
                <a:sym typeface="Dekko"/>
              </a:rPr>
              <a:t>Introduction</a:t>
            </a:r>
          </a:p>
        </p:txBody>
      </p:sp>
      <p:sp>
        <p:nvSpPr>
          <p:cNvPr id="6" name="TextBox 6"/>
          <p:cNvSpPr txBox="1"/>
          <p:nvPr/>
        </p:nvSpPr>
        <p:spPr>
          <a:xfrm>
            <a:off x="2895600" y="2933700"/>
            <a:ext cx="14734638" cy="5309146"/>
          </a:xfrm>
          <a:prstGeom prst="rect">
            <a:avLst/>
          </a:prstGeom>
        </p:spPr>
        <p:txBody>
          <a:bodyPr lIns="0" tIns="0" rIns="0" bIns="0" rtlCol="0" anchor="t">
            <a:spAutoFit/>
          </a:bodyPr>
          <a:lstStyle/>
          <a:p>
            <a:pPr>
              <a:lnSpc>
                <a:spcPts val="4550"/>
              </a:lnSpc>
              <a:buFont typeface="Arial" pitchFamily="34" charset="0"/>
              <a:buChar char="•"/>
            </a:pPr>
            <a:r>
              <a:rPr lang="en-US" sz="3500" dirty="0" smtClean="0">
                <a:solidFill>
                  <a:srgbClr val="6B705C"/>
                </a:solidFill>
                <a:latin typeface="Dekko"/>
                <a:ea typeface="Dekko"/>
                <a:cs typeface="Dekko"/>
                <a:sym typeface="Dekko"/>
              </a:rPr>
              <a:t> </a:t>
            </a:r>
            <a:r>
              <a:rPr lang="en-US" sz="3600" dirty="0" smtClean="0">
                <a:solidFill>
                  <a:srgbClr val="6B705C"/>
                </a:solidFill>
                <a:latin typeface="Dekko"/>
                <a:ea typeface="Dekko"/>
                <a:cs typeface="Dekko"/>
                <a:sym typeface="Dekko"/>
              </a:rPr>
              <a:t>Among the cereals consumed most worldwide is wheat. </a:t>
            </a:r>
          </a:p>
          <a:p>
            <a:pPr>
              <a:lnSpc>
                <a:spcPts val="4550"/>
              </a:lnSpc>
              <a:buFont typeface="Arial" pitchFamily="34" charset="0"/>
              <a:buChar char="•"/>
            </a:pPr>
            <a:endParaRPr lang="en-US" sz="3600" dirty="0" smtClean="0">
              <a:solidFill>
                <a:srgbClr val="6B705C"/>
              </a:solidFill>
              <a:latin typeface="Dekko"/>
              <a:ea typeface="Dekko"/>
              <a:cs typeface="Dekko"/>
              <a:sym typeface="Dekko"/>
            </a:endParaRPr>
          </a:p>
          <a:p>
            <a:pPr>
              <a:lnSpc>
                <a:spcPts val="4550"/>
              </a:lnSpc>
              <a:buFont typeface="Arial" pitchFamily="34" charset="0"/>
              <a:buChar char="•"/>
            </a:pPr>
            <a:r>
              <a:rPr lang="en-US" sz="3600" dirty="0" smtClean="0">
                <a:solidFill>
                  <a:srgbClr val="6B705C"/>
                </a:solidFill>
                <a:latin typeface="Dekko"/>
                <a:ea typeface="Dekko"/>
                <a:cs typeface="Dekko"/>
                <a:sym typeface="Dekko"/>
              </a:rPr>
              <a:t> Dietary fibers, </a:t>
            </a:r>
            <a:r>
              <a:rPr lang="en-US" sz="3600" dirty="0" err="1" smtClean="0">
                <a:solidFill>
                  <a:srgbClr val="6B705C"/>
                </a:solidFill>
                <a:latin typeface="Dekko"/>
                <a:ea typeface="Dekko"/>
                <a:cs typeface="Dekko"/>
                <a:sym typeface="Dekko"/>
              </a:rPr>
              <a:t>polyphenols</a:t>
            </a:r>
            <a:r>
              <a:rPr lang="en-US" sz="3600" dirty="0" smtClean="0">
                <a:solidFill>
                  <a:srgbClr val="6B705C"/>
                </a:solidFill>
                <a:latin typeface="Dekko"/>
                <a:ea typeface="Dekko"/>
                <a:cs typeface="Dekko"/>
                <a:sym typeface="Dekko"/>
              </a:rPr>
              <a:t>, and bioactive molecules like wheat germ agglutinin (WGA) help </a:t>
            </a:r>
            <a:r>
              <a:rPr lang="en-US" sz="3600" dirty="0" err="1" smtClean="0">
                <a:solidFill>
                  <a:srgbClr val="6B705C"/>
                </a:solidFill>
                <a:latin typeface="Dekko"/>
                <a:ea typeface="Dekko"/>
                <a:cs typeface="Dekko"/>
                <a:sym typeface="Dekko"/>
              </a:rPr>
              <a:t>towheat</a:t>
            </a:r>
            <a:r>
              <a:rPr lang="en-US" sz="3600" dirty="0" smtClean="0">
                <a:solidFill>
                  <a:srgbClr val="6B705C"/>
                </a:solidFill>
                <a:latin typeface="Dekko"/>
                <a:ea typeface="Dekko"/>
                <a:cs typeface="Dekko"/>
                <a:sym typeface="Dekko"/>
              </a:rPr>
              <a:t> associated to cancer by contrasting whole wheat with processed wheat products.  prevent cancer via whole wheat consumption. But eating processed wheat devoid of these molecules has been connected to increased cancer risk. </a:t>
            </a:r>
          </a:p>
          <a:p>
            <a:pPr>
              <a:lnSpc>
                <a:spcPts val="4550"/>
              </a:lnSpc>
            </a:pPr>
            <a:endParaRPr lang="en-US" sz="3600" dirty="0" smtClean="0">
              <a:solidFill>
                <a:srgbClr val="6B705C"/>
              </a:solidFill>
              <a:latin typeface="Dekko"/>
              <a:ea typeface="Dekko"/>
              <a:cs typeface="Dekko"/>
              <a:sym typeface="Dekko"/>
            </a:endParaRPr>
          </a:p>
          <a:p>
            <a:pPr>
              <a:lnSpc>
                <a:spcPts val="4550"/>
              </a:lnSpc>
              <a:buFont typeface="Arial" pitchFamily="34" charset="0"/>
              <a:buChar char="•"/>
            </a:pPr>
            <a:r>
              <a:rPr lang="en-US" sz="3600" dirty="0" smtClean="0">
                <a:solidFill>
                  <a:srgbClr val="6B705C"/>
                </a:solidFill>
                <a:latin typeface="Dekko"/>
                <a:ea typeface="Dekko"/>
                <a:cs typeface="Dekko"/>
                <a:sym typeface="Dekko"/>
              </a:rPr>
              <a:t> This review investigates the health consequences of</a:t>
            </a:r>
            <a:endParaRPr lang="en-US" sz="3600" dirty="0" smtClean="0">
              <a:solidFill>
                <a:srgbClr val="6B705C"/>
              </a:solidFill>
              <a:latin typeface="Dekko"/>
              <a:ea typeface="Dekko"/>
              <a:cs typeface="Dekko"/>
              <a:sym typeface="Dekko"/>
            </a:endParaRPr>
          </a:p>
        </p:txBody>
      </p:sp>
      <p:sp>
        <p:nvSpPr>
          <p:cNvPr id="7" name="Freeform 7"/>
          <p:cNvSpPr/>
          <p:nvPr/>
        </p:nvSpPr>
        <p:spPr>
          <a:xfrm>
            <a:off x="1371600" y="1333500"/>
            <a:ext cx="1224653" cy="1224653"/>
          </a:xfrm>
          <a:custGeom>
            <a:avLst/>
            <a:gdLst/>
            <a:ahLst/>
            <a:cxnLst/>
            <a:rect l="l" t="t" r="r" b="b"/>
            <a:pathLst>
              <a:path w="1224653" h="1224653">
                <a:moveTo>
                  <a:pt x="0" y="0"/>
                </a:moveTo>
                <a:lnTo>
                  <a:pt x="1224653" y="0"/>
                </a:lnTo>
                <a:lnTo>
                  <a:pt x="1224653" y="1224652"/>
                </a:lnTo>
                <a:lnTo>
                  <a:pt x="0" y="122465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rot="-10800000">
            <a:off x="15763338" y="0"/>
            <a:ext cx="2501924" cy="10287000"/>
            <a:chOff x="0" y="0"/>
            <a:chExt cx="658943" cy="2709333"/>
          </a:xfrm>
        </p:grpSpPr>
        <p:sp>
          <p:nvSpPr>
            <p:cNvPr id="3" name="Freeform 3"/>
            <p:cNvSpPr/>
            <p:nvPr/>
          </p:nvSpPr>
          <p:spPr>
            <a:xfrm>
              <a:off x="0" y="0"/>
              <a:ext cx="658943" cy="2709333"/>
            </a:xfrm>
            <a:custGeom>
              <a:avLst/>
              <a:gdLst/>
              <a:ahLst/>
              <a:cxnLst/>
              <a:rect l="l" t="t" r="r" b="b"/>
              <a:pathLst>
                <a:path w="658943" h="2709333">
                  <a:moveTo>
                    <a:pt x="0" y="0"/>
                  </a:moveTo>
                  <a:lnTo>
                    <a:pt x="658943" y="0"/>
                  </a:lnTo>
                  <a:lnTo>
                    <a:pt x="658943" y="2709333"/>
                  </a:lnTo>
                  <a:lnTo>
                    <a:pt x="0" y="2709333"/>
                  </a:lnTo>
                  <a:close/>
                </a:path>
              </a:pathLst>
            </a:custGeom>
            <a:solidFill>
              <a:srgbClr val="CB997E"/>
            </a:solidFill>
          </p:spPr>
        </p:sp>
        <p:sp>
          <p:nvSpPr>
            <p:cNvPr id="4" name="TextBox 4"/>
            <p:cNvSpPr txBox="1"/>
            <p:nvPr/>
          </p:nvSpPr>
          <p:spPr>
            <a:xfrm>
              <a:off x="0" y="-38100"/>
              <a:ext cx="658943" cy="2747433"/>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1028700" y="1047750"/>
            <a:ext cx="12368434" cy="2432050"/>
          </a:xfrm>
          <a:prstGeom prst="rect">
            <a:avLst/>
          </a:prstGeom>
        </p:spPr>
        <p:txBody>
          <a:bodyPr lIns="0" tIns="0" rIns="0" bIns="0" rtlCol="0" anchor="t">
            <a:spAutoFit/>
          </a:bodyPr>
          <a:lstStyle/>
          <a:p>
            <a:pPr algn="l">
              <a:lnSpc>
                <a:spcPts val="9799"/>
              </a:lnSpc>
            </a:pPr>
            <a:r>
              <a:rPr lang="en-US" sz="6999" dirty="0">
                <a:solidFill>
                  <a:srgbClr val="CB997E"/>
                </a:solidFill>
                <a:latin typeface="Dekko"/>
                <a:ea typeface="Dekko"/>
                <a:cs typeface="Dekko"/>
                <a:sym typeface="Dekko"/>
              </a:rPr>
              <a:t>Whole Wheat and Cancer Prevention</a:t>
            </a:r>
          </a:p>
        </p:txBody>
      </p:sp>
      <p:sp>
        <p:nvSpPr>
          <p:cNvPr id="6" name="TextBox 6"/>
          <p:cNvSpPr txBox="1"/>
          <p:nvPr/>
        </p:nvSpPr>
        <p:spPr>
          <a:xfrm>
            <a:off x="1028700" y="3771900"/>
            <a:ext cx="12123820" cy="5899051"/>
          </a:xfrm>
          <a:prstGeom prst="rect">
            <a:avLst/>
          </a:prstGeom>
        </p:spPr>
        <p:txBody>
          <a:bodyPr lIns="0" tIns="0" rIns="0" bIns="0" rtlCol="0" anchor="t">
            <a:spAutoFit/>
          </a:bodyPr>
          <a:lstStyle/>
          <a:p>
            <a:pPr>
              <a:lnSpc>
                <a:spcPts val="4550"/>
              </a:lnSpc>
              <a:buFont typeface="Arial" pitchFamily="34" charset="0"/>
              <a:buChar char="•"/>
            </a:pPr>
            <a:r>
              <a:rPr lang="en-US" sz="3500" dirty="0" smtClean="0">
                <a:solidFill>
                  <a:srgbClr val="BF7343"/>
                </a:solidFill>
                <a:latin typeface="Dekko"/>
                <a:ea typeface="Dekko"/>
                <a:cs typeface="Dekko"/>
                <a:sym typeface="Dekko"/>
              </a:rPr>
              <a:t> </a:t>
            </a:r>
            <a:r>
              <a:rPr lang="en-US" sz="3500" dirty="0" smtClean="0">
                <a:solidFill>
                  <a:srgbClr val="CB997E"/>
                </a:solidFill>
                <a:latin typeface="Dekko"/>
                <a:ea typeface="Dekko"/>
                <a:cs typeface="Dekko"/>
                <a:sym typeface="Dekko"/>
              </a:rPr>
              <a:t>Dietary fibers in whole wheat help to control digestion, maintain gut health, and lower colon cancer risk. </a:t>
            </a:r>
            <a:endParaRPr lang="en-US" sz="3500" dirty="0" smtClean="0">
              <a:solidFill>
                <a:srgbClr val="CB997E"/>
              </a:solidFill>
              <a:latin typeface="Dekko"/>
              <a:ea typeface="Dekko"/>
              <a:cs typeface="Dekko"/>
              <a:sym typeface="Dekko"/>
            </a:endParaRPr>
          </a:p>
          <a:p>
            <a:pPr>
              <a:lnSpc>
                <a:spcPts val="4550"/>
              </a:lnSpc>
              <a:buFont typeface="Arial" pitchFamily="34" charset="0"/>
              <a:buChar char="•"/>
            </a:pPr>
            <a:endParaRPr lang="en-US" sz="3500" dirty="0" smtClean="0">
              <a:solidFill>
                <a:srgbClr val="CB997E"/>
              </a:solidFill>
              <a:latin typeface="Dekko"/>
              <a:ea typeface="Dekko"/>
              <a:cs typeface="Dekko"/>
              <a:sym typeface="Dekko"/>
            </a:endParaRPr>
          </a:p>
          <a:p>
            <a:pPr>
              <a:lnSpc>
                <a:spcPts val="4550"/>
              </a:lnSpc>
              <a:buFont typeface="Arial" pitchFamily="34" charset="0"/>
              <a:buChar char="•"/>
            </a:pPr>
            <a:r>
              <a:rPr lang="en-US" sz="3500" dirty="0" smtClean="0">
                <a:solidFill>
                  <a:srgbClr val="CB997E"/>
                </a:solidFill>
                <a:latin typeface="Dekko"/>
                <a:ea typeface="Dekko"/>
                <a:cs typeface="Dekko"/>
                <a:sym typeface="Dekko"/>
              </a:rPr>
              <a:t> </a:t>
            </a:r>
            <a:r>
              <a:rPr lang="en-US" sz="3500" dirty="0" err="1" smtClean="0">
                <a:solidFill>
                  <a:srgbClr val="CB997E"/>
                </a:solidFill>
                <a:latin typeface="Dekko"/>
                <a:ea typeface="Dekko"/>
                <a:cs typeface="Dekko"/>
                <a:sym typeface="Dekko"/>
              </a:rPr>
              <a:t>Polyphenols</a:t>
            </a:r>
            <a:r>
              <a:rPr lang="en-US" sz="3500" dirty="0" smtClean="0">
                <a:solidFill>
                  <a:srgbClr val="CB997E"/>
                </a:solidFill>
                <a:latin typeface="Dekko"/>
                <a:ea typeface="Dekko"/>
                <a:cs typeface="Dekko"/>
                <a:sym typeface="Dekko"/>
              </a:rPr>
              <a:t> </a:t>
            </a:r>
            <a:r>
              <a:rPr lang="en-US" sz="3500" dirty="0" smtClean="0">
                <a:solidFill>
                  <a:srgbClr val="CB997E"/>
                </a:solidFill>
                <a:latin typeface="Dekko"/>
                <a:ea typeface="Dekko"/>
                <a:cs typeface="Dekko"/>
                <a:sym typeface="Dekko"/>
              </a:rPr>
              <a:t>and antioxidants contained in whole wheat counteract oxidative stress, which has a role in the development and spread of cancer cells. </a:t>
            </a:r>
            <a:endParaRPr lang="en-US" sz="3500" dirty="0" smtClean="0">
              <a:solidFill>
                <a:srgbClr val="CB997E"/>
              </a:solidFill>
              <a:latin typeface="Dekko"/>
              <a:ea typeface="Dekko"/>
              <a:cs typeface="Dekko"/>
              <a:sym typeface="Dekko"/>
            </a:endParaRPr>
          </a:p>
          <a:p>
            <a:pPr>
              <a:lnSpc>
                <a:spcPts val="4550"/>
              </a:lnSpc>
              <a:buFont typeface="Arial" pitchFamily="34" charset="0"/>
              <a:buChar char="•"/>
            </a:pPr>
            <a:endParaRPr lang="en-US" sz="3500" dirty="0" smtClean="0">
              <a:solidFill>
                <a:srgbClr val="CB997E"/>
              </a:solidFill>
              <a:latin typeface="Dekko"/>
              <a:ea typeface="Dekko"/>
              <a:cs typeface="Dekko"/>
              <a:sym typeface="Dekko"/>
            </a:endParaRPr>
          </a:p>
          <a:p>
            <a:pPr>
              <a:lnSpc>
                <a:spcPts val="4550"/>
              </a:lnSpc>
              <a:buFont typeface="Arial" pitchFamily="34" charset="0"/>
              <a:buChar char="•"/>
            </a:pPr>
            <a:r>
              <a:rPr lang="en-US" sz="3500" dirty="0" smtClean="0">
                <a:solidFill>
                  <a:srgbClr val="CB997E"/>
                </a:solidFill>
                <a:latin typeface="Dekko"/>
                <a:ea typeface="Dekko"/>
                <a:cs typeface="Dekko"/>
                <a:sym typeface="Dekko"/>
              </a:rPr>
              <a:t>Bioactive </a:t>
            </a:r>
            <a:r>
              <a:rPr lang="en-US" sz="3500" dirty="0" smtClean="0">
                <a:solidFill>
                  <a:srgbClr val="CB997E"/>
                </a:solidFill>
                <a:latin typeface="Dekko"/>
                <a:ea typeface="Dekko"/>
                <a:cs typeface="Dekko"/>
                <a:sym typeface="Dekko"/>
              </a:rPr>
              <a:t>chemicals like WGA have showed potential in decreasing cancer cell growth by triggering apoptosis and lowering inflammation. </a:t>
            </a:r>
            <a:endParaRPr lang="en-US" sz="3500" dirty="0">
              <a:solidFill>
                <a:srgbClr val="CB997E"/>
              </a:solidFill>
              <a:latin typeface="Dekko"/>
              <a:ea typeface="Dekko"/>
              <a:cs typeface="Dekko"/>
              <a:sym typeface="Dekko"/>
            </a:endParaRPr>
          </a:p>
        </p:txBody>
      </p:sp>
      <p:sp>
        <p:nvSpPr>
          <p:cNvPr id="7" name="Freeform 7"/>
          <p:cNvSpPr/>
          <p:nvPr/>
        </p:nvSpPr>
        <p:spPr>
          <a:xfrm>
            <a:off x="15040968" y="1608079"/>
            <a:ext cx="1444741" cy="1444741"/>
          </a:xfrm>
          <a:custGeom>
            <a:avLst/>
            <a:gdLst/>
            <a:ahLst/>
            <a:cxnLst/>
            <a:rect l="l" t="t" r="r" b="b"/>
            <a:pathLst>
              <a:path w="1444741" h="1444741">
                <a:moveTo>
                  <a:pt x="0" y="0"/>
                </a:moveTo>
                <a:lnTo>
                  <a:pt x="1444741" y="0"/>
                </a:lnTo>
                <a:lnTo>
                  <a:pt x="1444741" y="1444742"/>
                </a:lnTo>
                <a:lnTo>
                  <a:pt x="0" y="144474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9876843" y="1875843"/>
            <a:ext cx="10287000" cy="6535314"/>
            <a:chOff x="0" y="0"/>
            <a:chExt cx="2709333" cy="1721235"/>
          </a:xfrm>
        </p:grpSpPr>
        <p:sp>
          <p:nvSpPr>
            <p:cNvPr id="3" name="Freeform 3"/>
            <p:cNvSpPr/>
            <p:nvPr/>
          </p:nvSpPr>
          <p:spPr>
            <a:xfrm>
              <a:off x="0" y="0"/>
              <a:ext cx="2709333" cy="1721235"/>
            </a:xfrm>
            <a:custGeom>
              <a:avLst/>
              <a:gdLst/>
              <a:ahLst/>
              <a:cxnLst/>
              <a:rect l="l" t="t" r="r" b="b"/>
              <a:pathLst>
                <a:path w="2709333" h="1721235">
                  <a:moveTo>
                    <a:pt x="0" y="0"/>
                  </a:moveTo>
                  <a:lnTo>
                    <a:pt x="2709333" y="0"/>
                  </a:lnTo>
                  <a:lnTo>
                    <a:pt x="2709333" y="1721235"/>
                  </a:lnTo>
                  <a:lnTo>
                    <a:pt x="0" y="1721235"/>
                  </a:lnTo>
                  <a:close/>
                </a:path>
              </a:pathLst>
            </a:custGeom>
            <a:solidFill>
              <a:srgbClr val="B7B7A4"/>
            </a:solidFill>
          </p:spPr>
        </p:sp>
        <p:sp>
          <p:nvSpPr>
            <p:cNvPr id="4" name="TextBox 4"/>
            <p:cNvSpPr txBox="1"/>
            <p:nvPr/>
          </p:nvSpPr>
          <p:spPr>
            <a:xfrm>
              <a:off x="0" y="-38100"/>
              <a:ext cx="2709333" cy="1759335"/>
            </a:xfrm>
            <a:prstGeom prst="rect">
              <a:avLst/>
            </a:prstGeom>
          </p:spPr>
          <p:txBody>
            <a:bodyPr lIns="50800" tIns="50800" rIns="50800" bIns="50800" rtlCol="0" anchor="ctr"/>
            <a:lstStyle/>
            <a:p>
              <a:pPr algn="ctr">
                <a:lnSpc>
                  <a:spcPts val="2800"/>
                </a:lnSpc>
              </a:pPr>
              <a:endParaRPr/>
            </a:p>
          </p:txBody>
        </p:sp>
      </p:grpSp>
      <p:sp>
        <p:nvSpPr>
          <p:cNvPr id="5" name="Freeform 5"/>
          <p:cNvSpPr/>
          <p:nvPr/>
        </p:nvSpPr>
        <p:spPr>
          <a:xfrm rot="2287096" flipV="1">
            <a:off x="9841863" y="3745952"/>
            <a:ext cx="1959216" cy="520083"/>
          </a:xfrm>
          <a:custGeom>
            <a:avLst/>
            <a:gdLst/>
            <a:ahLst/>
            <a:cxnLst/>
            <a:rect l="l" t="t" r="r" b="b"/>
            <a:pathLst>
              <a:path w="1959216" h="520083">
                <a:moveTo>
                  <a:pt x="0" y="520083"/>
                </a:moveTo>
                <a:lnTo>
                  <a:pt x="1959216" y="520083"/>
                </a:lnTo>
                <a:lnTo>
                  <a:pt x="1959216" y="0"/>
                </a:lnTo>
                <a:lnTo>
                  <a:pt x="0" y="0"/>
                </a:lnTo>
                <a:lnTo>
                  <a:pt x="0" y="520083"/>
                </a:lnTo>
                <a:close/>
              </a:path>
            </a:pathLst>
          </a:custGeom>
          <a:blipFill>
            <a:blip r:embed="rId2">
              <a:extLst>
                <a:ext uri="{96DAC541-7B7A-43D3-8B79-37D633B846F1}">
                  <asvg:svgBlip xmlns:asvg="http://schemas.microsoft.com/office/drawing/2016/SVG/main" xmlns="" r:embed="rId3"/>
                </a:ext>
              </a:extLst>
            </a:blip>
            <a:stretch>
              <a:fillRect/>
            </a:stretch>
          </a:blipFill>
        </p:spPr>
      </p:sp>
      <p:sp>
        <p:nvSpPr>
          <p:cNvPr id="6" name="TextBox 6"/>
          <p:cNvSpPr txBox="1"/>
          <p:nvPr/>
        </p:nvSpPr>
        <p:spPr>
          <a:xfrm>
            <a:off x="368955" y="464130"/>
            <a:ext cx="8956070" cy="2432050"/>
          </a:xfrm>
          <a:prstGeom prst="rect">
            <a:avLst/>
          </a:prstGeom>
        </p:spPr>
        <p:txBody>
          <a:bodyPr lIns="0" tIns="0" rIns="0" bIns="0" rtlCol="0" anchor="t">
            <a:spAutoFit/>
          </a:bodyPr>
          <a:lstStyle/>
          <a:p>
            <a:pPr algn="l">
              <a:lnSpc>
                <a:spcPts val="9799"/>
              </a:lnSpc>
            </a:pPr>
            <a:r>
              <a:rPr lang="en-US" sz="6999" dirty="0">
                <a:solidFill>
                  <a:srgbClr val="6B705C"/>
                </a:solidFill>
                <a:latin typeface="Dekko"/>
                <a:ea typeface="Dekko"/>
                <a:cs typeface="Dekko"/>
                <a:sym typeface="Dekko"/>
              </a:rPr>
              <a:t>Refined Wheat and Cancer Risk</a:t>
            </a:r>
          </a:p>
        </p:txBody>
      </p:sp>
      <p:sp>
        <p:nvSpPr>
          <p:cNvPr id="7" name="TextBox 7"/>
          <p:cNvSpPr txBox="1"/>
          <p:nvPr/>
        </p:nvSpPr>
        <p:spPr>
          <a:xfrm>
            <a:off x="582406" y="3483415"/>
            <a:ext cx="10671377" cy="5899051"/>
          </a:xfrm>
          <a:prstGeom prst="rect">
            <a:avLst/>
          </a:prstGeom>
        </p:spPr>
        <p:txBody>
          <a:bodyPr lIns="0" tIns="0" rIns="0" bIns="0" rtlCol="0" anchor="t">
            <a:spAutoFit/>
          </a:bodyPr>
          <a:lstStyle/>
          <a:p>
            <a:pPr>
              <a:lnSpc>
                <a:spcPts val="4550"/>
              </a:lnSpc>
              <a:buFont typeface="Arial" pitchFamily="34" charset="0"/>
              <a:buChar char="•"/>
            </a:pPr>
            <a:r>
              <a:rPr lang="en-US" sz="3500" dirty="0" smtClean="0">
                <a:solidFill>
                  <a:srgbClr val="6B705C"/>
                </a:solidFill>
                <a:latin typeface="Dekko"/>
                <a:ea typeface="Dekko"/>
                <a:cs typeface="Dekko"/>
                <a:sym typeface="Dekko"/>
              </a:rPr>
              <a:t> </a:t>
            </a:r>
            <a:r>
              <a:rPr lang="en-US" sz="3500" dirty="0" smtClean="0">
                <a:solidFill>
                  <a:srgbClr val="6B705C"/>
                </a:solidFill>
                <a:latin typeface="Dekko"/>
                <a:ea typeface="Dekko"/>
                <a:cs typeface="Dekko"/>
                <a:sym typeface="Dekko"/>
              </a:rPr>
              <a:t>Refined wheat products, stripped of their fibers and minerals, have been related with increased </a:t>
            </a:r>
            <a:r>
              <a:rPr lang="en-US" sz="3500" dirty="0" err="1" smtClean="0">
                <a:solidFill>
                  <a:srgbClr val="6B705C"/>
                </a:solidFill>
                <a:latin typeface="Dekko"/>
                <a:ea typeface="Dekko"/>
                <a:cs typeface="Dekko"/>
                <a:sym typeface="Dekko"/>
              </a:rPr>
              <a:t>glycemic</a:t>
            </a:r>
            <a:r>
              <a:rPr lang="en-US" sz="3500" dirty="0" smtClean="0">
                <a:solidFill>
                  <a:srgbClr val="6B705C"/>
                </a:solidFill>
                <a:latin typeface="Dekko"/>
                <a:ea typeface="Dekko"/>
                <a:cs typeface="Dekko"/>
                <a:sym typeface="Dekko"/>
              </a:rPr>
              <a:t> indices and insulin resistance. </a:t>
            </a:r>
            <a:endParaRPr lang="en-US" sz="3500" dirty="0" smtClean="0">
              <a:solidFill>
                <a:srgbClr val="6B705C"/>
              </a:solidFill>
              <a:latin typeface="Dekko"/>
              <a:ea typeface="Dekko"/>
              <a:cs typeface="Dekko"/>
              <a:sym typeface="Dekko"/>
            </a:endParaRPr>
          </a:p>
          <a:p>
            <a:pPr>
              <a:lnSpc>
                <a:spcPts val="4550"/>
              </a:lnSpc>
              <a:buFont typeface="Arial" pitchFamily="34" charset="0"/>
              <a:buChar char="•"/>
            </a:pPr>
            <a:endParaRPr lang="en-US" sz="3500" dirty="0" smtClean="0">
              <a:solidFill>
                <a:srgbClr val="6B705C"/>
              </a:solidFill>
              <a:latin typeface="Dekko"/>
              <a:ea typeface="Dekko"/>
              <a:cs typeface="Dekko"/>
              <a:sym typeface="Dekko"/>
            </a:endParaRPr>
          </a:p>
          <a:p>
            <a:pPr>
              <a:lnSpc>
                <a:spcPts val="4550"/>
              </a:lnSpc>
              <a:buFont typeface="Arial" pitchFamily="34" charset="0"/>
              <a:buChar char="•"/>
            </a:pPr>
            <a:r>
              <a:rPr lang="en-US" sz="3500" dirty="0" smtClean="0">
                <a:solidFill>
                  <a:srgbClr val="6B705C"/>
                </a:solidFill>
                <a:latin typeface="Dekko"/>
                <a:ea typeface="Dekko"/>
                <a:cs typeface="Dekko"/>
                <a:sym typeface="Dekko"/>
              </a:rPr>
              <a:t> This</a:t>
            </a:r>
            <a:r>
              <a:rPr lang="en-US" sz="3500" dirty="0" smtClean="0">
                <a:solidFill>
                  <a:srgbClr val="6B705C"/>
                </a:solidFill>
                <a:latin typeface="Dekko"/>
                <a:ea typeface="Dekko"/>
                <a:cs typeface="Dekko"/>
                <a:sym typeface="Dekko"/>
              </a:rPr>
              <a:t>, in turn, raises the risk of some malignancies, including colorectal and breast cancers. </a:t>
            </a:r>
            <a:endParaRPr lang="en-US" sz="3500" dirty="0" smtClean="0">
              <a:solidFill>
                <a:srgbClr val="6B705C"/>
              </a:solidFill>
              <a:latin typeface="Dekko"/>
              <a:ea typeface="Dekko"/>
              <a:cs typeface="Dekko"/>
              <a:sym typeface="Dekko"/>
            </a:endParaRPr>
          </a:p>
          <a:p>
            <a:pPr>
              <a:lnSpc>
                <a:spcPts val="4550"/>
              </a:lnSpc>
              <a:buFont typeface="Arial" pitchFamily="34" charset="0"/>
              <a:buChar char="•"/>
            </a:pPr>
            <a:endParaRPr lang="en-US" sz="3500" dirty="0" smtClean="0">
              <a:solidFill>
                <a:srgbClr val="6B705C"/>
              </a:solidFill>
              <a:latin typeface="Dekko"/>
              <a:ea typeface="Dekko"/>
              <a:cs typeface="Dekko"/>
              <a:sym typeface="Dekko"/>
            </a:endParaRPr>
          </a:p>
          <a:p>
            <a:pPr>
              <a:lnSpc>
                <a:spcPts val="4550"/>
              </a:lnSpc>
              <a:buFont typeface="Arial" pitchFamily="34" charset="0"/>
              <a:buChar char="•"/>
            </a:pPr>
            <a:r>
              <a:rPr lang="en-US" sz="3500" dirty="0" smtClean="0">
                <a:solidFill>
                  <a:srgbClr val="6B705C"/>
                </a:solidFill>
                <a:latin typeface="Dekko"/>
                <a:ea typeface="Dekko"/>
                <a:cs typeface="Dekko"/>
                <a:sym typeface="Dekko"/>
              </a:rPr>
              <a:t> The </a:t>
            </a:r>
            <a:r>
              <a:rPr lang="en-US" sz="3500" dirty="0" smtClean="0">
                <a:solidFill>
                  <a:srgbClr val="6B705C"/>
                </a:solidFill>
                <a:latin typeface="Dekko"/>
                <a:ea typeface="Dekko"/>
                <a:cs typeface="Dekko"/>
                <a:sym typeface="Dekko"/>
              </a:rPr>
              <a:t>lack of preventive chemicals in refined wheat leads to its relationship with higher cancer risks, as proven by various studies. </a:t>
            </a:r>
            <a:endParaRPr lang="en-US" sz="3500" dirty="0">
              <a:solidFill>
                <a:srgbClr val="6B705C"/>
              </a:solidFill>
              <a:latin typeface="Dekko"/>
              <a:ea typeface="Dekko"/>
              <a:cs typeface="Dekko"/>
              <a:sym typeface="Dekko"/>
            </a:endParaRPr>
          </a:p>
        </p:txBody>
      </p:sp>
      <p:sp>
        <p:nvSpPr>
          <p:cNvPr id="8" name="Freeform 8"/>
          <p:cNvSpPr/>
          <p:nvPr/>
        </p:nvSpPr>
        <p:spPr>
          <a:xfrm>
            <a:off x="10821471" y="967399"/>
            <a:ext cx="1558861" cy="1558861"/>
          </a:xfrm>
          <a:custGeom>
            <a:avLst/>
            <a:gdLst/>
            <a:ahLst/>
            <a:cxnLst/>
            <a:rect l="l" t="t" r="r" b="b"/>
            <a:pathLst>
              <a:path w="1558861" h="1558861">
                <a:moveTo>
                  <a:pt x="0" y="0"/>
                </a:moveTo>
                <a:lnTo>
                  <a:pt x="1558861" y="0"/>
                </a:lnTo>
                <a:lnTo>
                  <a:pt x="1558861" y="1558861"/>
                </a:lnTo>
                <a:lnTo>
                  <a:pt x="0" y="1558861"/>
                </a:lnTo>
                <a:lnTo>
                  <a:pt x="0" y="0"/>
                </a:lnTo>
                <a:close/>
              </a:path>
            </a:pathLst>
          </a:custGeom>
          <a:blipFill>
            <a:blip r:embed="rId4">
              <a:extLst>
                <a:ext uri="{96DAC541-7B7A-43D3-8B79-37D633B846F1}">
                  <asvg:svgBlip xmlns:asvg="http://schemas.microsoft.com/office/drawing/2016/SVG/main" xmlns="" r:embed="rId5"/>
                </a:ext>
              </a:extLst>
            </a:blip>
            <a:stretch>
              <a:fillRect/>
            </a:stretch>
          </a:blipFill>
        </p:spPr>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down)">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down)">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Effect transition="in" filter="wipe(down)">
                                      <p:cBhvr>
                                        <p:cTn id="2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8138038" y="137038"/>
            <a:ext cx="2011924" cy="18288000"/>
            <a:chOff x="0" y="0"/>
            <a:chExt cx="529889" cy="4816593"/>
          </a:xfrm>
        </p:grpSpPr>
        <p:sp>
          <p:nvSpPr>
            <p:cNvPr id="3" name="Freeform 3"/>
            <p:cNvSpPr/>
            <p:nvPr/>
          </p:nvSpPr>
          <p:spPr>
            <a:xfrm>
              <a:off x="0" y="0"/>
              <a:ext cx="529889" cy="4816592"/>
            </a:xfrm>
            <a:custGeom>
              <a:avLst/>
              <a:gdLst/>
              <a:ahLst/>
              <a:cxnLst/>
              <a:rect l="l" t="t" r="r" b="b"/>
              <a:pathLst>
                <a:path w="529889" h="4816592">
                  <a:moveTo>
                    <a:pt x="0" y="0"/>
                  </a:moveTo>
                  <a:lnTo>
                    <a:pt x="529889" y="0"/>
                  </a:lnTo>
                  <a:lnTo>
                    <a:pt x="529889" y="4816592"/>
                  </a:lnTo>
                  <a:lnTo>
                    <a:pt x="0" y="4816592"/>
                  </a:lnTo>
                  <a:close/>
                </a:path>
              </a:pathLst>
            </a:custGeom>
            <a:solidFill>
              <a:srgbClr val="BF7343"/>
            </a:solidFill>
          </p:spPr>
        </p:sp>
        <p:sp>
          <p:nvSpPr>
            <p:cNvPr id="4" name="TextBox 4"/>
            <p:cNvSpPr txBox="1"/>
            <p:nvPr/>
          </p:nvSpPr>
          <p:spPr>
            <a:xfrm>
              <a:off x="0" y="-38100"/>
              <a:ext cx="529889" cy="4854693"/>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128033" y="895350"/>
            <a:ext cx="18031935" cy="1193800"/>
          </a:xfrm>
          <a:prstGeom prst="rect">
            <a:avLst/>
          </a:prstGeom>
        </p:spPr>
        <p:txBody>
          <a:bodyPr lIns="0" tIns="0" rIns="0" bIns="0" rtlCol="0" anchor="t">
            <a:spAutoFit/>
          </a:bodyPr>
          <a:lstStyle/>
          <a:p>
            <a:pPr algn="ctr">
              <a:lnSpc>
                <a:spcPts val="9799"/>
              </a:lnSpc>
            </a:pPr>
            <a:r>
              <a:rPr lang="en-US" sz="6999" dirty="0">
                <a:solidFill>
                  <a:srgbClr val="BF7343"/>
                </a:solidFill>
                <a:latin typeface="Dekko"/>
                <a:ea typeface="Dekko"/>
                <a:cs typeface="Dekko"/>
                <a:sym typeface="Dekko"/>
              </a:rPr>
              <a:t>Wheat Germ Agglutinin (WGA)</a:t>
            </a:r>
          </a:p>
        </p:txBody>
      </p:sp>
      <p:sp>
        <p:nvSpPr>
          <p:cNvPr id="6" name="TextBox 6"/>
          <p:cNvSpPr txBox="1"/>
          <p:nvPr/>
        </p:nvSpPr>
        <p:spPr>
          <a:xfrm>
            <a:off x="1981200" y="2628900"/>
            <a:ext cx="14457153" cy="5309146"/>
          </a:xfrm>
          <a:prstGeom prst="rect">
            <a:avLst/>
          </a:prstGeom>
          <a:ln>
            <a:solidFill>
              <a:schemeClr val="accent1"/>
            </a:solidFill>
          </a:ln>
        </p:spPr>
        <p:txBody>
          <a:bodyPr lIns="0" tIns="0" rIns="0" bIns="0" rtlCol="0" anchor="t">
            <a:spAutoFit/>
          </a:bodyPr>
          <a:lstStyle/>
          <a:p>
            <a:pPr>
              <a:lnSpc>
                <a:spcPts val="4550"/>
              </a:lnSpc>
              <a:buFont typeface="Arial" pitchFamily="34" charset="0"/>
              <a:buChar char="•"/>
            </a:pPr>
            <a:r>
              <a:rPr lang="en-US" sz="3500" dirty="0" smtClean="0">
                <a:solidFill>
                  <a:srgbClr val="BF7343"/>
                </a:solidFill>
                <a:latin typeface="Dekko"/>
                <a:ea typeface="Dekko"/>
                <a:cs typeface="Dekko"/>
                <a:sym typeface="Dekko"/>
              </a:rPr>
              <a:t>  </a:t>
            </a:r>
            <a:r>
              <a:rPr lang="en-US" sz="3500" dirty="0" smtClean="0">
                <a:solidFill>
                  <a:srgbClr val="BF7343"/>
                </a:solidFill>
                <a:latin typeface="Dekko"/>
                <a:ea typeface="Dekko"/>
                <a:cs typeface="Dekko"/>
                <a:sym typeface="Dekko"/>
              </a:rPr>
              <a:t>WGA is a bioactive protein discovered in wheat germ with possible anti-cancer effects. </a:t>
            </a:r>
            <a:endParaRPr lang="en-US" sz="3500" dirty="0" smtClean="0">
              <a:solidFill>
                <a:srgbClr val="BF7343"/>
              </a:solidFill>
              <a:latin typeface="Dekko"/>
              <a:ea typeface="Dekko"/>
              <a:cs typeface="Dekko"/>
              <a:sym typeface="Dekko"/>
            </a:endParaRPr>
          </a:p>
          <a:p>
            <a:pPr>
              <a:lnSpc>
                <a:spcPts val="4550"/>
              </a:lnSpc>
              <a:buFont typeface="Arial" pitchFamily="34" charset="0"/>
              <a:buChar char="•"/>
            </a:pPr>
            <a:endParaRPr lang="en-US" sz="3500" dirty="0" smtClean="0">
              <a:solidFill>
                <a:srgbClr val="BF7343"/>
              </a:solidFill>
              <a:latin typeface="Dekko"/>
              <a:ea typeface="Dekko"/>
              <a:cs typeface="Dekko"/>
              <a:sym typeface="Dekko"/>
            </a:endParaRPr>
          </a:p>
          <a:p>
            <a:pPr>
              <a:lnSpc>
                <a:spcPts val="4550"/>
              </a:lnSpc>
              <a:buFont typeface="Arial" pitchFamily="34" charset="0"/>
              <a:buChar char="•"/>
            </a:pPr>
            <a:r>
              <a:rPr lang="en-US" sz="3500" dirty="0" smtClean="0">
                <a:solidFill>
                  <a:srgbClr val="BF7343"/>
                </a:solidFill>
                <a:latin typeface="Dekko"/>
                <a:ea typeface="Dekko"/>
                <a:cs typeface="Dekko"/>
                <a:sym typeface="Dekko"/>
              </a:rPr>
              <a:t> Studies </a:t>
            </a:r>
            <a:r>
              <a:rPr lang="en-US" sz="3500" dirty="0" smtClean="0">
                <a:solidFill>
                  <a:srgbClr val="BF7343"/>
                </a:solidFill>
                <a:latin typeface="Dekko"/>
                <a:ea typeface="Dekko"/>
                <a:cs typeface="Dekko"/>
                <a:sym typeface="Dekko"/>
              </a:rPr>
              <a:t>show WGA may suppress cancer cell development by promoting cell cycle arrest and death. </a:t>
            </a:r>
            <a:endParaRPr lang="en-US" sz="3500" dirty="0" smtClean="0">
              <a:solidFill>
                <a:srgbClr val="BF7343"/>
              </a:solidFill>
              <a:latin typeface="Dekko"/>
              <a:ea typeface="Dekko"/>
              <a:cs typeface="Dekko"/>
              <a:sym typeface="Dekko"/>
            </a:endParaRPr>
          </a:p>
          <a:p>
            <a:pPr>
              <a:lnSpc>
                <a:spcPts val="4550"/>
              </a:lnSpc>
              <a:buFont typeface="Arial" pitchFamily="34" charset="0"/>
              <a:buChar char="•"/>
            </a:pPr>
            <a:endParaRPr lang="en-US" sz="3500" dirty="0" smtClean="0">
              <a:solidFill>
                <a:srgbClr val="BF7343"/>
              </a:solidFill>
              <a:latin typeface="Dekko"/>
              <a:ea typeface="Dekko"/>
              <a:cs typeface="Dekko"/>
              <a:sym typeface="Dekko"/>
            </a:endParaRPr>
          </a:p>
          <a:p>
            <a:pPr>
              <a:lnSpc>
                <a:spcPts val="4550"/>
              </a:lnSpc>
              <a:buFont typeface="Arial" pitchFamily="34" charset="0"/>
              <a:buChar char="•"/>
            </a:pPr>
            <a:r>
              <a:rPr lang="en-US" sz="3500" dirty="0" smtClean="0">
                <a:solidFill>
                  <a:srgbClr val="BF7343"/>
                </a:solidFill>
                <a:latin typeface="Dekko"/>
                <a:ea typeface="Dekko"/>
                <a:cs typeface="Dekko"/>
                <a:sym typeface="Dekko"/>
              </a:rPr>
              <a:t>WGA’s </a:t>
            </a:r>
            <a:r>
              <a:rPr lang="en-US" sz="3500" dirty="0" smtClean="0">
                <a:solidFill>
                  <a:srgbClr val="BF7343"/>
                </a:solidFill>
                <a:latin typeface="Dekko"/>
                <a:ea typeface="Dekko"/>
                <a:cs typeface="Dekko"/>
                <a:sym typeface="Dekko"/>
              </a:rPr>
              <a:t>capacity to adhere to cell membranes and its participation in modifying immune responses make it an attractive target for further investigation in cancer prevention. </a:t>
            </a:r>
            <a:endParaRPr lang="en-US" sz="3500" dirty="0">
              <a:solidFill>
                <a:srgbClr val="BF7343"/>
              </a:solidFill>
              <a:latin typeface="Dekko"/>
              <a:ea typeface="Dekko"/>
              <a:cs typeface="Dekko"/>
              <a:sym typeface="Dekko"/>
            </a:endParaRPr>
          </a:p>
        </p:txBody>
      </p:sp>
      <p:sp>
        <p:nvSpPr>
          <p:cNvPr id="7" name="Freeform 7"/>
          <p:cNvSpPr/>
          <p:nvPr/>
        </p:nvSpPr>
        <p:spPr>
          <a:xfrm>
            <a:off x="8364569" y="7495646"/>
            <a:ext cx="1558861" cy="1558861"/>
          </a:xfrm>
          <a:custGeom>
            <a:avLst/>
            <a:gdLst/>
            <a:ahLst/>
            <a:cxnLst/>
            <a:rect l="l" t="t" r="r" b="b"/>
            <a:pathLst>
              <a:path w="1558861" h="1558861">
                <a:moveTo>
                  <a:pt x="0" y="0"/>
                </a:moveTo>
                <a:lnTo>
                  <a:pt x="1558862" y="0"/>
                </a:lnTo>
                <a:lnTo>
                  <a:pt x="1558862" y="1558861"/>
                </a:lnTo>
                <a:lnTo>
                  <a:pt x="0" y="1558861"/>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bg/>
                                          </p:spTgt>
                                        </p:tgtEl>
                                        <p:attrNameLst>
                                          <p:attrName>style.visibility</p:attrName>
                                        </p:attrNameLst>
                                      </p:cBhvr>
                                      <p:to>
                                        <p:strVal val="visible"/>
                                      </p:to>
                                    </p:set>
                                    <p:animEffect transition="in" filter="fade">
                                      <p:cBhvr>
                                        <p:cTn id="12" dur="2000"/>
                                        <p:tgtEl>
                                          <p:spTgt spid="6">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20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2" end="2"/>
                                            </p:txEl>
                                          </p:spTgt>
                                        </p:tgtEl>
                                        <p:attrNameLst>
                                          <p:attrName>style.visibility</p:attrName>
                                        </p:attrNameLst>
                                      </p:cBhvr>
                                      <p:to>
                                        <p:strVal val="visible"/>
                                      </p:to>
                                    </p:set>
                                    <p:animEffect transition="in" filter="fade">
                                      <p:cBhvr>
                                        <p:cTn id="22" dur="2000"/>
                                        <p:tgtEl>
                                          <p:spTgt spid="6">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8138038" y="-8138038"/>
            <a:ext cx="2011924" cy="18288000"/>
            <a:chOff x="0" y="0"/>
            <a:chExt cx="529889" cy="4816593"/>
          </a:xfrm>
        </p:grpSpPr>
        <p:sp>
          <p:nvSpPr>
            <p:cNvPr id="3" name="Freeform 3"/>
            <p:cNvSpPr/>
            <p:nvPr/>
          </p:nvSpPr>
          <p:spPr>
            <a:xfrm>
              <a:off x="0" y="0"/>
              <a:ext cx="529889" cy="4816592"/>
            </a:xfrm>
            <a:custGeom>
              <a:avLst/>
              <a:gdLst/>
              <a:ahLst/>
              <a:cxnLst/>
              <a:rect l="l" t="t" r="r" b="b"/>
              <a:pathLst>
                <a:path w="529889" h="4816592">
                  <a:moveTo>
                    <a:pt x="0" y="0"/>
                  </a:moveTo>
                  <a:lnTo>
                    <a:pt x="529889" y="0"/>
                  </a:lnTo>
                  <a:lnTo>
                    <a:pt x="529889" y="4816592"/>
                  </a:lnTo>
                  <a:lnTo>
                    <a:pt x="0" y="4816592"/>
                  </a:lnTo>
                  <a:close/>
                </a:path>
              </a:pathLst>
            </a:custGeom>
            <a:solidFill>
              <a:srgbClr val="B7B7A4"/>
            </a:solidFill>
          </p:spPr>
        </p:sp>
        <p:sp>
          <p:nvSpPr>
            <p:cNvPr id="4" name="TextBox 4"/>
            <p:cNvSpPr txBox="1"/>
            <p:nvPr/>
          </p:nvSpPr>
          <p:spPr>
            <a:xfrm>
              <a:off x="0" y="-38100"/>
              <a:ext cx="529889" cy="4854693"/>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1028700" y="2978150"/>
            <a:ext cx="5562455" cy="2432050"/>
          </a:xfrm>
          <a:prstGeom prst="rect">
            <a:avLst/>
          </a:prstGeom>
        </p:spPr>
        <p:txBody>
          <a:bodyPr lIns="0" tIns="0" rIns="0" bIns="0" rtlCol="0" anchor="t">
            <a:spAutoFit/>
          </a:bodyPr>
          <a:lstStyle/>
          <a:p>
            <a:pPr algn="l">
              <a:lnSpc>
                <a:spcPts val="9799"/>
              </a:lnSpc>
            </a:pPr>
            <a:r>
              <a:rPr lang="en-US" sz="6999" dirty="0">
                <a:solidFill>
                  <a:srgbClr val="A5A58D"/>
                </a:solidFill>
                <a:latin typeface="Dekko"/>
                <a:ea typeface="Dekko"/>
                <a:cs typeface="Dekko"/>
                <a:sym typeface="Dekko"/>
              </a:rPr>
              <a:t>Role of Dietary Fiber</a:t>
            </a:r>
          </a:p>
        </p:txBody>
      </p:sp>
      <p:sp>
        <p:nvSpPr>
          <p:cNvPr id="6" name="TextBox 6"/>
          <p:cNvSpPr txBox="1"/>
          <p:nvPr/>
        </p:nvSpPr>
        <p:spPr>
          <a:xfrm>
            <a:off x="6707384" y="3082925"/>
            <a:ext cx="10551916" cy="4719241"/>
          </a:xfrm>
          <a:prstGeom prst="rect">
            <a:avLst/>
          </a:prstGeom>
        </p:spPr>
        <p:txBody>
          <a:bodyPr lIns="0" tIns="0" rIns="0" bIns="0" rtlCol="0" anchor="t">
            <a:spAutoFit/>
          </a:bodyPr>
          <a:lstStyle/>
          <a:p>
            <a:pPr>
              <a:lnSpc>
                <a:spcPts val="4550"/>
              </a:lnSpc>
              <a:buFont typeface="Arial" pitchFamily="34" charset="0"/>
              <a:buChar char="•"/>
            </a:pPr>
            <a:r>
              <a:rPr lang="en-US" sz="3500" dirty="0" smtClean="0">
                <a:solidFill>
                  <a:srgbClr val="6B705C"/>
                </a:solidFill>
                <a:latin typeface="Dekko"/>
                <a:ea typeface="Dekko"/>
                <a:cs typeface="Dekko"/>
                <a:sym typeface="Dekko"/>
              </a:rPr>
              <a:t> </a:t>
            </a:r>
            <a:r>
              <a:rPr lang="en-US" sz="3500" dirty="0" smtClean="0">
                <a:solidFill>
                  <a:srgbClr val="A5A58D"/>
                </a:solidFill>
                <a:latin typeface="Dekko"/>
                <a:ea typeface="Dekko"/>
                <a:cs typeface="Dekko"/>
                <a:sym typeface="Dekko"/>
              </a:rPr>
              <a:t>Dietary fiber from whole wheat is vital for gut health, supporting the formation of short-chain fatty acids like butyrate, which has anti-inflammatory and cancer-preventive qualities. </a:t>
            </a:r>
            <a:br>
              <a:rPr lang="en-US" sz="3500" dirty="0" smtClean="0">
                <a:solidFill>
                  <a:srgbClr val="A5A58D"/>
                </a:solidFill>
                <a:latin typeface="Dekko"/>
                <a:ea typeface="Dekko"/>
                <a:cs typeface="Dekko"/>
                <a:sym typeface="Dekko"/>
              </a:rPr>
            </a:br>
            <a:r>
              <a:rPr lang="en-US" sz="3500" dirty="0" smtClean="0">
                <a:solidFill>
                  <a:srgbClr val="A5A58D"/>
                </a:solidFill>
                <a:latin typeface="Dekko"/>
                <a:ea typeface="Dekko"/>
                <a:cs typeface="Dekko"/>
                <a:sym typeface="Dekko"/>
              </a:rPr>
              <a:t/>
            </a:r>
            <a:br>
              <a:rPr lang="en-US" sz="3500" dirty="0" smtClean="0">
                <a:solidFill>
                  <a:srgbClr val="A5A58D"/>
                </a:solidFill>
                <a:latin typeface="Dekko"/>
                <a:ea typeface="Dekko"/>
                <a:cs typeface="Dekko"/>
                <a:sym typeface="Dekko"/>
              </a:rPr>
            </a:br>
            <a:r>
              <a:rPr lang="en-US" sz="3500" dirty="0" smtClean="0">
                <a:solidFill>
                  <a:srgbClr val="A5A58D"/>
                </a:solidFill>
                <a:latin typeface="Dekko"/>
                <a:ea typeface="Dekko"/>
                <a:cs typeface="Dekko"/>
                <a:sym typeface="Dekko"/>
              </a:rPr>
              <a:t>Fiber-rich diets are related with decreased chances of colorectal and breast cancer due to better digestion and reduction of inflammation in the colon. </a:t>
            </a:r>
            <a:endParaRPr lang="en-US" sz="3500" dirty="0">
              <a:solidFill>
                <a:srgbClr val="A5A58D"/>
              </a:solidFill>
              <a:latin typeface="Dekko"/>
              <a:ea typeface="Dekko"/>
              <a:cs typeface="Dekko"/>
              <a:sym typeface="Dekko"/>
            </a:endParaRPr>
          </a:p>
        </p:txBody>
      </p:sp>
      <p:sp>
        <p:nvSpPr>
          <p:cNvPr id="7" name="Freeform 7"/>
          <p:cNvSpPr/>
          <p:nvPr/>
        </p:nvSpPr>
        <p:spPr>
          <a:xfrm>
            <a:off x="3030497" y="1232493"/>
            <a:ext cx="1558861" cy="1558861"/>
          </a:xfrm>
          <a:custGeom>
            <a:avLst/>
            <a:gdLst/>
            <a:ahLst/>
            <a:cxnLst/>
            <a:rect l="l" t="t" r="r" b="b"/>
            <a:pathLst>
              <a:path w="1558861" h="1558861">
                <a:moveTo>
                  <a:pt x="0" y="0"/>
                </a:moveTo>
                <a:lnTo>
                  <a:pt x="1558861" y="0"/>
                </a:lnTo>
                <a:lnTo>
                  <a:pt x="1558861" y="1558861"/>
                </a:lnTo>
                <a:lnTo>
                  <a:pt x="0" y="1558861"/>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wipe(down)">
                                      <p:cBhvr>
                                        <p:cTn id="1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3658513" cy="10287000"/>
            <a:chOff x="0" y="0"/>
            <a:chExt cx="963559" cy="2709333"/>
          </a:xfrm>
        </p:grpSpPr>
        <p:sp>
          <p:nvSpPr>
            <p:cNvPr id="3" name="Freeform 3"/>
            <p:cNvSpPr/>
            <p:nvPr/>
          </p:nvSpPr>
          <p:spPr>
            <a:xfrm>
              <a:off x="0" y="0"/>
              <a:ext cx="963559" cy="2709333"/>
            </a:xfrm>
            <a:custGeom>
              <a:avLst/>
              <a:gdLst/>
              <a:ahLst/>
              <a:cxnLst/>
              <a:rect l="l" t="t" r="r" b="b"/>
              <a:pathLst>
                <a:path w="963559" h="2709333">
                  <a:moveTo>
                    <a:pt x="0" y="0"/>
                  </a:moveTo>
                  <a:lnTo>
                    <a:pt x="963559" y="0"/>
                  </a:lnTo>
                  <a:lnTo>
                    <a:pt x="963559" y="2709333"/>
                  </a:lnTo>
                  <a:lnTo>
                    <a:pt x="0" y="2709333"/>
                  </a:lnTo>
                  <a:close/>
                </a:path>
              </a:pathLst>
            </a:custGeom>
            <a:solidFill>
              <a:srgbClr val="6B705C"/>
            </a:solidFill>
          </p:spPr>
        </p:sp>
        <p:sp>
          <p:nvSpPr>
            <p:cNvPr id="4" name="TextBox 4"/>
            <p:cNvSpPr txBox="1"/>
            <p:nvPr/>
          </p:nvSpPr>
          <p:spPr>
            <a:xfrm>
              <a:off x="0" y="-38100"/>
              <a:ext cx="963559" cy="2747433"/>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4323618" y="138477"/>
            <a:ext cx="12368434" cy="2057400"/>
          </a:xfrm>
          <a:prstGeom prst="rect">
            <a:avLst/>
          </a:prstGeom>
        </p:spPr>
        <p:txBody>
          <a:bodyPr lIns="0" tIns="0" rIns="0" bIns="0" rtlCol="0" anchor="t">
            <a:spAutoFit/>
          </a:bodyPr>
          <a:lstStyle/>
          <a:p>
            <a:pPr algn="l">
              <a:lnSpc>
                <a:spcPts val="16800"/>
              </a:lnSpc>
            </a:pPr>
            <a:r>
              <a:rPr lang="en-US" sz="12000" dirty="0">
                <a:solidFill>
                  <a:srgbClr val="6B705C"/>
                </a:solidFill>
                <a:latin typeface="Dekko"/>
                <a:ea typeface="Dekko"/>
                <a:cs typeface="Dekko"/>
                <a:sym typeface="Dekko"/>
              </a:rPr>
              <a:t>Discussion</a:t>
            </a:r>
          </a:p>
        </p:txBody>
      </p:sp>
      <p:sp>
        <p:nvSpPr>
          <p:cNvPr id="6" name="Freeform 6"/>
          <p:cNvSpPr/>
          <p:nvPr/>
        </p:nvSpPr>
        <p:spPr>
          <a:xfrm>
            <a:off x="2993409" y="616373"/>
            <a:ext cx="1330209" cy="1330209"/>
          </a:xfrm>
          <a:custGeom>
            <a:avLst/>
            <a:gdLst/>
            <a:ahLst/>
            <a:cxnLst/>
            <a:rect l="l" t="t" r="r" b="b"/>
            <a:pathLst>
              <a:path w="1330209" h="1330209">
                <a:moveTo>
                  <a:pt x="0" y="0"/>
                </a:moveTo>
                <a:lnTo>
                  <a:pt x="1330209" y="0"/>
                </a:lnTo>
                <a:lnTo>
                  <a:pt x="1330209" y="1330209"/>
                </a:lnTo>
                <a:lnTo>
                  <a:pt x="0" y="1330209"/>
                </a:lnTo>
                <a:lnTo>
                  <a:pt x="0" y="0"/>
                </a:lnTo>
                <a:close/>
              </a:path>
            </a:pathLst>
          </a:custGeom>
          <a:blipFill>
            <a:blip r:embed="rId2" cstate="print">
              <a:extLst>
                <a:ext uri="{96DAC541-7B7A-43D3-8B79-37D633B846F1}">
                  <asvg:svgBlip xmlns:asvg="http://schemas.microsoft.com/office/drawing/2016/SVG/main" xmlns="" r:embed="rId3"/>
                </a:ext>
              </a:extLst>
            </a:blip>
            <a:stretch>
              <a:fillRect/>
            </a:stretch>
          </a:blipFill>
        </p:spPr>
      </p:sp>
      <p:sp>
        <p:nvSpPr>
          <p:cNvPr id="7" name="TextBox 7"/>
          <p:cNvSpPr txBox="1"/>
          <p:nvPr/>
        </p:nvSpPr>
        <p:spPr>
          <a:xfrm>
            <a:off x="5631877" y="3092798"/>
            <a:ext cx="12141645" cy="5899051"/>
          </a:xfrm>
          <a:prstGeom prst="rect">
            <a:avLst/>
          </a:prstGeom>
        </p:spPr>
        <p:txBody>
          <a:bodyPr lIns="0" tIns="0" rIns="0" bIns="0" rtlCol="0" anchor="t">
            <a:spAutoFit/>
          </a:bodyPr>
          <a:lstStyle/>
          <a:p>
            <a:pPr>
              <a:lnSpc>
                <a:spcPts val="4550"/>
              </a:lnSpc>
              <a:buFont typeface="Arial" pitchFamily="34" charset="0"/>
              <a:buChar char="•"/>
            </a:pPr>
            <a:r>
              <a:rPr lang="en-US" sz="3500" dirty="0" smtClean="0">
                <a:solidFill>
                  <a:srgbClr val="6B705C"/>
                </a:solidFill>
                <a:latin typeface="Dekko"/>
                <a:ea typeface="Dekko"/>
                <a:cs typeface="Dekko"/>
                <a:sym typeface="Dekko"/>
              </a:rPr>
              <a:t> The preventive impact of whole wheat against cancer is obvious, notably in the case of colorectal cancer, due to its dietary fiber and bioactive components. </a:t>
            </a:r>
            <a:endParaRPr lang="en-US" sz="3500" dirty="0" smtClean="0">
              <a:solidFill>
                <a:srgbClr val="6B705C"/>
              </a:solidFill>
              <a:latin typeface="Dekko"/>
              <a:ea typeface="Dekko"/>
              <a:cs typeface="Dekko"/>
              <a:sym typeface="Dekko"/>
            </a:endParaRPr>
          </a:p>
          <a:p>
            <a:pPr>
              <a:lnSpc>
                <a:spcPts val="4550"/>
              </a:lnSpc>
              <a:buFont typeface="Arial" pitchFamily="34" charset="0"/>
              <a:buChar char="•"/>
            </a:pPr>
            <a:endParaRPr lang="en-US" sz="3500" dirty="0" smtClean="0">
              <a:solidFill>
                <a:srgbClr val="6B705C"/>
              </a:solidFill>
              <a:latin typeface="Dekko"/>
              <a:ea typeface="Dekko"/>
              <a:cs typeface="Dekko"/>
              <a:sym typeface="Dekko"/>
            </a:endParaRPr>
          </a:p>
          <a:p>
            <a:pPr>
              <a:lnSpc>
                <a:spcPts val="4550"/>
              </a:lnSpc>
              <a:buFont typeface="Arial" pitchFamily="34" charset="0"/>
              <a:buChar char="•"/>
            </a:pPr>
            <a:r>
              <a:rPr lang="en-US" sz="3500" dirty="0" smtClean="0">
                <a:solidFill>
                  <a:srgbClr val="6B705C"/>
                </a:solidFill>
                <a:latin typeface="Dekko"/>
                <a:ea typeface="Dekko"/>
                <a:cs typeface="Dekko"/>
                <a:sym typeface="Dekko"/>
              </a:rPr>
              <a:t> On </a:t>
            </a:r>
            <a:r>
              <a:rPr lang="en-US" sz="3500" dirty="0" smtClean="0">
                <a:solidFill>
                  <a:srgbClr val="6B705C"/>
                </a:solidFill>
                <a:latin typeface="Dekko"/>
                <a:ea typeface="Dekko"/>
                <a:cs typeface="Dekko"/>
                <a:sym typeface="Dekko"/>
              </a:rPr>
              <a:t>the other hand, processed wheat products are more likely to raise cancer risks due to their increased </a:t>
            </a:r>
            <a:r>
              <a:rPr lang="en-US" sz="3500" dirty="0" err="1" smtClean="0">
                <a:solidFill>
                  <a:srgbClr val="6B705C"/>
                </a:solidFill>
                <a:latin typeface="Dekko"/>
                <a:ea typeface="Dekko"/>
                <a:cs typeface="Dekko"/>
                <a:sym typeface="Dekko"/>
              </a:rPr>
              <a:t>glycemic</a:t>
            </a:r>
            <a:r>
              <a:rPr lang="en-US" sz="3500" dirty="0" smtClean="0">
                <a:solidFill>
                  <a:srgbClr val="6B705C"/>
                </a:solidFill>
                <a:latin typeface="Dekko"/>
                <a:ea typeface="Dekko"/>
                <a:cs typeface="Dekko"/>
                <a:sym typeface="Dekko"/>
              </a:rPr>
              <a:t> index and insulin resistance. </a:t>
            </a:r>
            <a:endParaRPr lang="en-US" sz="3500" dirty="0" smtClean="0">
              <a:solidFill>
                <a:srgbClr val="6B705C"/>
              </a:solidFill>
              <a:latin typeface="Dekko"/>
              <a:ea typeface="Dekko"/>
              <a:cs typeface="Dekko"/>
              <a:sym typeface="Dekko"/>
            </a:endParaRPr>
          </a:p>
          <a:p>
            <a:pPr>
              <a:lnSpc>
                <a:spcPts val="4550"/>
              </a:lnSpc>
              <a:buFont typeface="Arial" pitchFamily="34" charset="0"/>
              <a:buChar char="•"/>
            </a:pPr>
            <a:endParaRPr lang="en-US" sz="3500" dirty="0" smtClean="0">
              <a:solidFill>
                <a:srgbClr val="6B705C"/>
              </a:solidFill>
              <a:latin typeface="Dekko"/>
              <a:ea typeface="Dekko"/>
              <a:cs typeface="Dekko"/>
              <a:sym typeface="Dekko"/>
            </a:endParaRPr>
          </a:p>
          <a:p>
            <a:pPr>
              <a:lnSpc>
                <a:spcPts val="4550"/>
              </a:lnSpc>
              <a:buFont typeface="Arial" pitchFamily="34" charset="0"/>
              <a:buChar char="•"/>
            </a:pPr>
            <a:r>
              <a:rPr lang="en-US" sz="3500" dirty="0" smtClean="0">
                <a:solidFill>
                  <a:srgbClr val="6B705C"/>
                </a:solidFill>
                <a:latin typeface="Dekko"/>
                <a:ea typeface="Dekko"/>
                <a:cs typeface="Dekko"/>
                <a:sym typeface="Dekko"/>
              </a:rPr>
              <a:t> The </a:t>
            </a:r>
            <a:r>
              <a:rPr lang="en-US" sz="3500" dirty="0" smtClean="0">
                <a:solidFill>
                  <a:srgbClr val="6B705C"/>
                </a:solidFill>
                <a:latin typeface="Dekko"/>
                <a:ea typeface="Dekko"/>
                <a:cs typeface="Dekko"/>
                <a:sym typeface="Dekko"/>
              </a:rPr>
              <a:t>use of whole grains versus processed grains should be advocated in cancer prevention </a:t>
            </a:r>
            <a:endParaRPr lang="en-US" sz="3500" dirty="0">
              <a:solidFill>
                <a:srgbClr val="6B705C"/>
              </a:solidFill>
              <a:latin typeface="Dekko"/>
              <a:ea typeface="Dekko"/>
              <a:cs typeface="Dekko"/>
              <a:sym typeface="Dekko"/>
            </a:endParaRPr>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20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20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Effect transition="in" filter="fade">
                                      <p:cBhvr>
                                        <p:cTn id="22" dur="2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rot="5400000">
            <a:off x="6572250" y="-7219950"/>
            <a:ext cx="5143500" cy="18288000"/>
            <a:chOff x="0" y="0"/>
            <a:chExt cx="1354667" cy="4816593"/>
          </a:xfrm>
        </p:grpSpPr>
        <p:sp>
          <p:nvSpPr>
            <p:cNvPr id="3" name="Freeform 3"/>
            <p:cNvSpPr/>
            <p:nvPr/>
          </p:nvSpPr>
          <p:spPr>
            <a:xfrm>
              <a:off x="0" y="0"/>
              <a:ext cx="1354667" cy="4816592"/>
            </a:xfrm>
            <a:custGeom>
              <a:avLst/>
              <a:gdLst/>
              <a:ahLst/>
              <a:cxnLst/>
              <a:rect l="l" t="t" r="r" b="b"/>
              <a:pathLst>
                <a:path w="1354667" h="4816592">
                  <a:moveTo>
                    <a:pt x="0" y="0"/>
                  </a:moveTo>
                  <a:lnTo>
                    <a:pt x="1354667" y="0"/>
                  </a:lnTo>
                  <a:lnTo>
                    <a:pt x="1354667" y="4816592"/>
                  </a:lnTo>
                  <a:lnTo>
                    <a:pt x="0" y="4816592"/>
                  </a:lnTo>
                  <a:close/>
                </a:path>
              </a:pathLst>
            </a:custGeom>
            <a:solidFill>
              <a:srgbClr val="CB997E"/>
            </a:solidFill>
          </p:spPr>
        </p:sp>
        <p:sp>
          <p:nvSpPr>
            <p:cNvPr id="4" name="TextBox 4"/>
            <p:cNvSpPr txBox="1"/>
            <p:nvPr/>
          </p:nvSpPr>
          <p:spPr>
            <a:xfrm>
              <a:off x="0" y="-38100"/>
              <a:ext cx="1354667" cy="4854693"/>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2959783" y="1638300"/>
            <a:ext cx="12368434" cy="2057400"/>
          </a:xfrm>
          <a:prstGeom prst="rect">
            <a:avLst/>
          </a:prstGeom>
        </p:spPr>
        <p:txBody>
          <a:bodyPr lIns="0" tIns="0" rIns="0" bIns="0" rtlCol="0" anchor="t">
            <a:spAutoFit/>
          </a:bodyPr>
          <a:lstStyle/>
          <a:p>
            <a:pPr algn="ctr">
              <a:lnSpc>
                <a:spcPts val="16800"/>
              </a:lnSpc>
            </a:pPr>
            <a:r>
              <a:rPr lang="en-US" sz="12000" dirty="0">
                <a:solidFill>
                  <a:srgbClr val="F8F5ED"/>
                </a:solidFill>
                <a:latin typeface="Dekko"/>
                <a:ea typeface="Dekko"/>
                <a:cs typeface="Dekko"/>
                <a:sym typeface="Dekko"/>
              </a:rPr>
              <a:t>Conclusion</a:t>
            </a:r>
          </a:p>
        </p:txBody>
      </p:sp>
      <p:sp>
        <p:nvSpPr>
          <p:cNvPr id="6" name="TextBox 6"/>
          <p:cNvSpPr txBox="1"/>
          <p:nvPr/>
        </p:nvSpPr>
        <p:spPr>
          <a:xfrm>
            <a:off x="1752600" y="5295900"/>
            <a:ext cx="15482619" cy="4719241"/>
          </a:xfrm>
          <a:prstGeom prst="rect">
            <a:avLst/>
          </a:prstGeom>
        </p:spPr>
        <p:txBody>
          <a:bodyPr lIns="0" tIns="0" rIns="0" bIns="0" rtlCol="0" anchor="t">
            <a:spAutoFit/>
          </a:bodyPr>
          <a:lstStyle/>
          <a:p>
            <a:pPr>
              <a:lnSpc>
                <a:spcPts val="4550"/>
              </a:lnSpc>
              <a:buFont typeface="Arial" pitchFamily="34" charset="0"/>
              <a:buChar char="•"/>
            </a:pPr>
            <a:r>
              <a:rPr lang="en-US" sz="3500" dirty="0" smtClean="0">
                <a:solidFill>
                  <a:srgbClr val="BF7343"/>
                </a:solidFill>
                <a:latin typeface="Dekko"/>
                <a:ea typeface="Dekko"/>
                <a:cs typeface="Dekko"/>
                <a:sym typeface="Dekko"/>
              </a:rPr>
              <a:t> </a:t>
            </a:r>
            <a:r>
              <a:rPr lang="en-US" sz="3500" dirty="0" smtClean="0">
                <a:solidFill>
                  <a:srgbClr val="B46122"/>
                </a:solidFill>
                <a:latin typeface="Dekko"/>
                <a:ea typeface="Dekko"/>
                <a:cs typeface="Dekko"/>
                <a:sym typeface="Dekko"/>
              </a:rPr>
              <a:t>Whole wheat has cancer-preventive advantages due to its fiber, </a:t>
            </a:r>
            <a:r>
              <a:rPr lang="en-US" sz="3500" dirty="0" err="1" smtClean="0">
                <a:solidFill>
                  <a:srgbClr val="B46122"/>
                </a:solidFill>
                <a:latin typeface="Dekko"/>
                <a:ea typeface="Dekko"/>
                <a:cs typeface="Dekko"/>
                <a:sym typeface="Dekko"/>
              </a:rPr>
              <a:t>polyphenols</a:t>
            </a:r>
            <a:r>
              <a:rPr lang="en-US" sz="3500" dirty="0" smtClean="0">
                <a:solidFill>
                  <a:srgbClr val="B46122"/>
                </a:solidFill>
                <a:latin typeface="Dekko"/>
                <a:ea typeface="Dekko"/>
                <a:cs typeface="Dekko"/>
                <a:sym typeface="Dekko"/>
              </a:rPr>
              <a:t>, and bioactive components. </a:t>
            </a:r>
            <a:r>
              <a:rPr lang="en-US" sz="3500" dirty="0" smtClean="0">
                <a:solidFill>
                  <a:srgbClr val="B46122"/>
                </a:solidFill>
                <a:latin typeface="Dekko"/>
                <a:ea typeface="Dekko"/>
                <a:cs typeface="Dekko"/>
                <a:sym typeface="Dekko"/>
              </a:rPr>
              <a:t>However, the form in which wheat is ingested is essential. </a:t>
            </a:r>
            <a:endParaRPr lang="en-US" sz="12000" dirty="0">
              <a:solidFill>
                <a:srgbClr val="F8F5ED"/>
              </a:solidFill>
              <a:latin typeface="Dekko"/>
              <a:ea typeface="Dekko"/>
              <a:cs typeface="Dekko"/>
              <a:sym typeface="Dekko"/>
            </a:endParaRPr>
          </a:p>
          <a:p>
            <a:pPr>
              <a:lnSpc>
                <a:spcPts val="4550"/>
              </a:lnSpc>
              <a:buFont typeface="Arial" pitchFamily="34" charset="0"/>
              <a:buChar char="•"/>
            </a:pPr>
            <a:endParaRPr lang="en-US" sz="12000" dirty="0" smtClean="0">
              <a:solidFill>
                <a:srgbClr val="F8F5ED"/>
              </a:solidFill>
              <a:latin typeface="Dekko"/>
              <a:ea typeface="Dekko"/>
              <a:cs typeface="Dekko"/>
              <a:sym typeface="Dekko"/>
            </a:endParaRPr>
          </a:p>
          <a:p>
            <a:pPr>
              <a:lnSpc>
                <a:spcPts val="4550"/>
              </a:lnSpc>
              <a:buFont typeface="Arial" pitchFamily="34" charset="0"/>
              <a:buChar char="•"/>
            </a:pPr>
            <a:r>
              <a:rPr lang="en-US" sz="3500" dirty="0" smtClean="0">
                <a:solidFill>
                  <a:srgbClr val="B46122"/>
                </a:solidFill>
                <a:latin typeface="Dekko"/>
                <a:ea typeface="Dekko"/>
                <a:cs typeface="Dekko"/>
                <a:sym typeface="Dekko"/>
              </a:rPr>
              <a:t> Refined </a:t>
            </a:r>
            <a:r>
              <a:rPr lang="en-US" sz="3500" dirty="0" smtClean="0">
                <a:solidFill>
                  <a:srgbClr val="B46122"/>
                </a:solidFill>
                <a:latin typeface="Dekko"/>
                <a:ea typeface="Dekko"/>
                <a:cs typeface="Dekko"/>
                <a:sym typeface="Dekko"/>
              </a:rPr>
              <a:t>wheat products lack these beneficial components and are related with increased cancer risk. </a:t>
            </a:r>
            <a:endParaRPr lang="en-US" sz="3500" dirty="0" smtClean="0">
              <a:solidFill>
                <a:srgbClr val="B46122"/>
              </a:solidFill>
              <a:latin typeface="Dekko"/>
              <a:ea typeface="Dekko"/>
              <a:cs typeface="Dekko"/>
              <a:sym typeface="Dekko"/>
            </a:endParaRPr>
          </a:p>
          <a:p>
            <a:pPr>
              <a:lnSpc>
                <a:spcPts val="4550"/>
              </a:lnSpc>
              <a:buFont typeface="Arial" pitchFamily="34" charset="0"/>
              <a:buChar char="•"/>
            </a:pPr>
            <a:endParaRPr lang="en-US" sz="3500" dirty="0" smtClean="0">
              <a:solidFill>
                <a:srgbClr val="B46122"/>
              </a:solidFill>
              <a:latin typeface="Dekko"/>
              <a:ea typeface="Dekko"/>
              <a:cs typeface="Dekko"/>
              <a:sym typeface="Dekko"/>
            </a:endParaRPr>
          </a:p>
          <a:p>
            <a:pPr>
              <a:lnSpc>
                <a:spcPts val="4550"/>
              </a:lnSpc>
              <a:buFont typeface="Arial" pitchFamily="34" charset="0"/>
              <a:buChar char="•"/>
            </a:pPr>
            <a:r>
              <a:rPr lang="en-US" sz="3500" dirty="0" smtClean="0">
                <a:solidFill>
                  <a:srgbClr val="B46122"/>
                </a:solidFill>
                <a:latin typeface="Dekko"/>
                <a:ea typeface="Dekko"/>
                <a:cs typeface="Dekko"/>
                <a:sym typeface="Dekko"/>
              </a:rPr>
              <a:t> Future </a:t>
            </a:r>
            <a:r>
              <a:rPr lang="en-US" sz="3500" dirty="0" smtClean="0">
                <a:solidFill>
                  <a:srgbClr val="B46122"/>
                </a:solidFill>
                <a:latin typeface="Dekko"/>
                <a:ea typeface="Dekko"/>
                <a:cs typeface="Dekko"/>
                <a:sym typeface="Dekko"/>
              </a:rPr>
              <a:t>clinical research is necessary to better examine the therapeutic potential of wheat components like WGA. </a:t>
            </a:r>
            <a:endParaRPr lang="en-US" sz="3500" dirty="0">
              <a:solidFill>
                <a:srgbClr val="B46122"/>
              </a:solidFill>
              <a:latin typeface="Dekko"/>
              <a:ea typeface="Dekko"/>
              <a:cs typeface="Dekko"/>
              <a:sym typeface="Dekko"/>
            </a:endParaRPr>
          </a:p>
        </p:txBody>
      </p:sp>
      <p:sp>
        <p:nvSpPr>
          <p:cNvPr id="7" name="Freeform 7"/>
          <p:cNvSpPr/>
          <p:nvPr/>
        </p:nvSpPr>
        <p:spPr>
          <a:xfrm>
            <a:off x="8364569" y="3695700"/>
            <a:ext cx="1558861" cy="1558861"/>
          </a:xfrm>
          <a:custGeom>
            <a:avLst/>
            <a:gdLst/>
            <a:ahLst/>
            <a:cxnLst/>
            <a:rect l="l" t="t" r="r" b="b"/>
            <a:pathLst>
              <a:path w="1558861" h="1558861">
                <a:moveTo>
                  <a:pt x="0" y="0"/>
                </a:moveTo>
                <a:lnTo>
                  <a:pt x="1558862" y="0"/>
                </a:lnTo>
                <a:lnTo>
                  <a:pt x="1558862" y="1558862"/>
                </a:lnTo>
                <a:lnTo>
                  <a:pt x="0" y="155886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F5ED"/>
        </a:solidFill>
        <a:effectLst/>
      </p:bgPr>
    </p:bg>
    <p:spTree>
      <p:nvGrpSpPr>
        <p:cNvPr id="1" name=""/>
        <p:cNvGrpSpPr/>
        <p:nvPr/>
      </p:nvGrpSpPr>
      <p:grpSpPr>
        <a:xfrm>
          <a:off x="0" y="0"/>
          <a:ext cx="0" cy="0"/>
          <a:chOff x="0" y="0"/>
          <a:chExt cx="0" cy="0"/>
        </a:xfrm>
      </p:grpSpPr>
      <p:grpSp>
        <p:nvGrpSpPr>
          <p:cNvPr id="2" name="Group 2"/>
          <p:cNvGrpSpPr/>
          <p:nvPr/>
        </p:nvGrpSpPr>
        <p:grpSpPr>
          <a:xfrm rot="-10800000">
            <a:off x="0" y="0"/>
            <a:ext cx="9250398" cy="10287000"/>
            <a:chOff x="0" y="0"/>
            <a:chExt cx="2436319" cy="2709333"/>
          </a:xfrm>
        </p:grpSpPr>
        <p:sp>
          <p:nvSpPr>
            <p:cNvPr id="3" name="Freeform 3"/>
            <p:cNvSpPr/>
            <p:nvPr/>
          </p:nvSpPr>
          <p:spPr>
            <a:xfrm>
              <a:off x="0" y="0"/>
              <a:ext cx="2436319" cy="2709333"/>
            </a:xfrm>
            <a:custGeom>
              <a:avLst/>
              <a:gdLst/>
              <a:ahLst/>
              <a:cxnLst/>
              <a:rect l="l" t="t" r="r" b="b"/>
              <a:pathLst>
                <a:path w="2436319" h="2709333">
                  <a:moveTo>
                    <a:pt x="0" y="0"/>
                  </a:moveTo>
                  <a:lnTo>
                    <a:pt x="2436319" y="0"/>
                  </a:lnTo>
                  <a:lnTo>
                    <a:pt x="2436319" y="2709333"/>
                  </a:lnTo>
                  <a:lnTo>
                    <a:pt x="0" y="2709333"/>
                  </a:lnTo>
                  <a:close/>
                </a:path>
              </a:pathLst>
            </a:custGeom>
            <a:solidFill>
              <a:srgbClr val="6B705C"/>
            </a:solidFill>
          </p:spPr>
        </p:sp>
        <p:sp>
          <p:nvSpPr>
            <p:cNvPr id="4" name="TextBox 4"/>
            <p:cNvSpPr txBox="1"/>
            <p:nvPr/>
          </p:nvSpPr>
          <p:spPr>
            <a:xfrm>
              <a:off x="0" y="-38100"/>
              <a:ext cx="2436319" cy="2747433"/>
            </a:xfrm>
            <a:prstGeom prst="rect">
              <a:avLst/>
            </a:prstGeom>
          </p:spPr>
          <p:txBody>
            <a:bodyPr lIns="50800" tIns="50800" rIns="50800" bIns="50800" rtlCol="0" anchor="ctr"/>
            <a:lstStyle/>
            <a:p>
              <a:pPr algn="ctr">
                <a:lnSpc>
                  <a:spcPts val="2800"/>
                </a:lnSpc>
              </a:pPr>
              <a:endParaRPr/>
            </a:p>
          </p:txBody>
        </p:sp>
      </p:grpSp>
      <p:sp>
        <p:nvSpPr>
          <p:cNvPr id="5" name="TextBox 5"/>
          <p:cNvSpPr txBox="1"/>
          <p:nvPr/>
        </p:nvSpPr>
        <p:spPr>
          <a:xfrm>
            <a:off x="8009397" y="2876550"/>
            <a:ext cx="7459203" cy="5238750"/>
          </a:xfrm>
          <a:prstGeom prst="rect">
            <a:avLst/>
          </a:prstGeom>
        </p:spPr>
        <p:txBody>
          <a:bodyPr lIns="0" tIns="0" rIns="0" bIns="0" rtlCol="0" anchor="t">
            <a:spAutoFit/>
          </a:bodyPr>
          <a:lstStyle/>
          <a:p>
            <a:pPr algn="r">
              <a:lnSpc>
                <a:spcPts val="21000"/>
              </a:lnSpc>
            </a:pPr>
            <a:r>
              <a:rPr lang="en-US" sz="15000" dirty="0">
                <a:solidFill>
                  <a:srgbClr val="6B705C"/>
                </a:solidFill>
                <a:latin typeface="Dekko"/>
                <a:ea typeface="Dekko"/>
                <a:cs typeface="Dekko"/>
                <a:sym typeface="Dekko"/>
              </a:rPr>
              <a:t>Thank </a:t>
            </a:r>
          </a:p>
          <a:p>
            <a:pPr algn="r">
              <a:lnSpc>
                <a:spcPts val="21000"/>
              </a:lnSpc>
            </a:pPr>
            <a:r>
              <a:rPr lang="en-US" sz="15000" dirty="0">
                <a:solidFill>
                  <a:srgbClr val="6B705C"/>
                </a:solidFill>
                <a:latin typeface="Dekko"/>
                <a:ea typeface="Dekko"/>
                <a:cs typeface="Dekko"/>
                <a:sym typeface="Dekko"/>
              </a:rPr>
              <a:t>You</a:t>
            </a:r>
          </a:p>
        </p:txBody>
      </p:sp>
      <p:sp>
        <p:nvSpPr>
          <p:cNvPr id="6" name="Freeform 6"/>
          <p:cNvSpPr/>
          <p:nvPr/>
        </p:nvSpPr>
        <p:spPr>
          <a:xfrm>
            <a:off x="8470967" y="4364069"/>
            <a:ext cx="1558861" cy="1558861"/>
          </a:xfrm>
          <a:custGeom>
            <a:avLst/>
            <a:gdLst/>
            <a:ahLst/>
            <a:cxnLst/>
            <a:rect l="l" t="t" r="r" b="b"/>
            <a:pathLst>
              <a:path w="1558861" h="1558861">
                <a:moveTo>
                  <a:pt x="0" y="0"/>
                </a:moveTo>
                <a:lnTo>
                  <a:pt x="1558862" y="0"/>
                </a:lnTo>
                <a:lnTo>
                  <a:pt x="1558862" y="1558862"/>
                </a:lnTo>
                <a:lnTo>
                  <a:pt x="0" y="1558862"/>
                </a:lnTo>
                <a:lnTo>
                  <a:pt x="0" y="0"/>
                </a:lnTo>
                <a:close/>
              </a:path>
            </a:pathLst>
          </a:custGeom>
          <a:blipFill>
            <a:blip r:embed="rId2">
              <a:extLst>
                <a:ext uri="{96DAC541-7B7A-43D3-8B79-37D633B846F1}">
                  <asvg:svgBlip xmlns:asvg="http://schemas.microsoft.com/office/drawing/2016/SVG/main" xmlns="" r:embed="rId3"/>
                </a:ext>
              </a:extLst>
            </a:blip>
            <a:stretch>
              <a:fillRect/>
            </a:stretch>
          </a:blipFill>
        </p:spPr>
      </p:sp>
    </p:spTree>
  </p:cSld>
  <p:clrMapOvr>
    <a:masterClrMapping/>
  </p:clrMapOvr>
  <p:transition spd="slow">
    <p:newsflash/>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304</TotalTime>
  <Words>548</Words>
  <Application>Microsoft Office PowerPoint</Application>
  <PresentationFormat>Custom</PresentationFormat>
  <Paragraphs>52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Dekko</vt:lpstr>
      <vt:lpstr>Playpen Sans</vt: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and Orange English Class Minimalist Lesson Presentation</dc:title>
  <cp:lastModifiedBy>LENOVO</cp:lastModifiedBy>
  <cp:revision>25</cp:revision>
  <dcterms:created xsi:type="dcterms:W3CDTF">2006-08-16T00:00:00Z</dcterms:created>
  <dcterms:modified xsi:type="dcterms:W3CDTF">2024-10-02T06:40:22Z</dcterms:modified>
  <dc:identifier>DAGR8DcoSTY</dc:identifier>
</cp:coreProperties>
</file>