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9" r:id="rId1"/>
  </p:sldMasterIdLst>
  <p:sldIdLst>
    <p:sldId id="256" r:id="rId2"/>
    <p:sldId id="257" r:id="rId3"/>
    <p:sldId id="258" r:id="rId4"/>
    <p:sldId id="259" r:id="rId5"/>
    <p:sldId id="260" r:id="rId6"/>
    <p:sldId id="261" r:id="rId7"/>
    <p:sldId id="262" r:id="rId8"/>
    <p:sldId id="274" r:id="rId9"/>
    <p:sldId id="267" r:id="rId10"/>
    <p:sldId id="273" r:id="rId11"/>
    <p:sldId id="272" r:id="rId12"/>
    <p:sldId id="269" r:id="rId13"/>
    <p:sldId id="264" r:id="rId14"/>
    <p:sldId id="265" r:id="rId15"/>
    <p:sldId id="266" r:id="rId16"/>
    <p:sldId id="268"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64" d="100"/>
          <a:sy n="64" d="100"/>
        </p:scale>
        <p:origin x="1482"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1"/>
  <c:style val="2"/>
  <c:chart>
    <c:title>
      <c:tx>
        <c:rich>
          <a:bodyPr/>
          <a:lstStyle/>
          <a:p>
            <a:r>
              <a:rPr lang="en-IN"/>
              <a:t>Key ESG KPIs (2026-2027)</a:t>
            </a:r>
          </a:p>
        </c:rich>
      </c:tx>
      <c:overlay val="0"/>
    </c:title>
    <c:autoTitleDeleted val="0"/>
    <c:plotArea>
      <c:layout/>
      <c:barChart>
        <c:barDir val="col"/>
        <c:grouping val="clustered"/>
        <c:varyColors val="1"/>
        <c:ser>
          <c:idx val="0"/>
          <c:order val="0"/>
          <c:tx>
            <c:strRef>
              <c:f>Sheet1!$B$1</c:f>
              <c:strCache>
                <c:ptCount val="1"/>
                <c:pt idx="0">
                  <c:v>KPI Values</c:v>
                </c:pt>
              </c:strCache>
            </c:strRef>
          </c:tx>
          <c:invertIfNegative val="1"/>
          <c:cat>
            <c:strRef>
              <c:f>Sheet1!$A$2:$A$6</c:f>
              <c:strCache>
                <c:ptCount val="5"/>
                <c:pt idx="0">
                  <c:v>Recycled Content %</c:v>
                </c:pt>
                <c:pt idx="1">
                  <c:v>Energy Intensity Reduction %</c:v>
                </c:pt>
                <c:pt idx="2">
                  <c:v>GHG Intensity Reduction %</c:v>
                </c:pt>
                <c:pt idx="3">
                  <c:v>Renewable Electricity Share %</c:v>
                </c:pt>
                <c:pt idx="4">
                  <c:v>Water Intensity Reduction %</c:v>
                </c:pt>
              </c:strCache>
            </c:strRef>
          </c:cat>
          <c:val>
            <c:numRef>
              <c:f>Sheet1!$B$2:$B$6</c:f>
              <c:numCache>
                <c:formatCode>General</c:formatCode>
                <c:ptCount val="5"/>
                <c:pt idx="0">
                  <c:v>90</c:v>
                </c:pt>
                <c:pt idx="1">
                  <c:v>15</c:v>
                </c:pt>
                <c:pt idx="2">
                  <c:v>12</c:v>
                </c:pt>
                <c:pt idx="3">
                  <c:v>40</c:v>
                </c:pt>
                <c:pt idx="4">
                  <c:v>10</c:v>
                </c:pt>
              </c:numCache>
            </c:numRef>
          </c:val>
          <c:extLst>
            <c:ext xmlns:c16="http://schemas.microsoft.com/office/drawing/2014/chart" uri="{C3380CC4-5D6E-409C-BE32-E72D297353CC}">
              <c16:uniqueId val="{00000000-34E8-4BA4-8153-E4CA7AC78646}"/>
            </c:ext>
          </c:extLst>
        </c:ser>
        <c:dLbls>
          <c:showLegendKey val="0"/>
          <c:showVal val="0"/>
          <c:showCatName val="0"/>
          <c:showSerName val="0"/>
          <c:showPercent val="0"/>
          <c:showBubbleSize val="0"/>
        </c:dLbls>
        <c:gapWidth val="150"/>
        <c:axId val="-2068027336"/>
        <c:axId val="-2113994440"/>
      </c:barChart>
      <c:catAx>
        <c:axId val="-2068027336"/>
        <c:scaling>
          <c:orientation val="minMax"/>
        </c:scaling>
        <c:delete val="0"/>
        <c:axPos val="b"/>
        <c:numFmt formatCode="General" sourceLinked="0"/>
        <c:majorTickMark val="out"/>
        <c:minorTickMark val="none"/>
        <c:tickLblPos val="nextTo"/>
        <c:crossAx val="-2113994440"/>
        <c:crosses val="autoZero"/>
        <c:auto val="1"/>
        <c:lblAlgn val="ctr"/>
        <c:lblOffset val="100"/>
        <c:noMultiLvlLbl val="0"/>
      </c:catAx>
      <c:valAx>
        <c:axId val="-2113994440"/>
        <c:scaling>
          <c:orientation val="minMax"/>
        </c:scaling>
        <c:delete val="0"/>
        <c:axPos val="l"/>
        <c:majorGridlines/>
        <c:numFmt formatCode="General" sourceLinked="1"/>
        <c:majorTickMark val="out"/>
        <c:minorTickMark val="none"/>
        <c:tickLblPos val="nextTo"/>
        <c:crossAx val="-2068027336"/>
        <c:crosses val="autoZero"/>
        <c:crossBetween val="between"/>
      </c:valAx>
    </c:plotArea>
    <c:plotVisOnly val="1"/>
    <c:dispBlanksAs val="gap"/>
    <c:showDLblsOverMax val="1"/>
  </c:chart>
  <c:txPr>
    <a:bodyPr/>
    <a:lstStyle/>
    <a:p>
      <a:pPr>
        <a:defRPr sz="1800"/>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8466" y="-8468"/>
            <a:ext cx="9169804" cy="6874935"/>
            <a:chOff x="-8466" y="-8468"/>
            <a:chExt cx="9169804" cy="6874935"/>
          </a:xfrm>
        </p:grpSpPr>
        <p:cxnSp>
          <p:nvCxnSpPr>
            <p:cNvPr id="17" name="Straight Connector 16"/>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9" name="Freeform 18"/>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Freeform 19"/>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Freeform 20"/>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21"/>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Freeform 22"/>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Freeform 23"/>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Freeform 24"/>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Freeform 2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130595" y="2404534"/>
            <a:ext cx="5826719"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130595" y="4050834"/>
            <a:ext cx="5826719"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123929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698642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598" y="2700868"/>
            <a:ext cx="6347715"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120603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1320800"/>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9600" y="2160589"/>
            <a:ext cx="3088109" cy="3880772"/>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869204" y="2160590"/>
            <a:ext cx="3088110" cy="388077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348841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3" cy="1320800"/>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09599"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599"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866640" y="2160983"/>
            <a:ext cx="309067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866640" y="2737246"/>
            <a:ext cx="3090672"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1/14/2026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8889680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599" y="609600"/>
            <a:ext cx="6347714"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1/14/2026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0054273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1/14/2026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585935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1498604"/>
            <a:ext cx="2790182"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3571275" y="514925"/>
            <a:ext cx="3386037"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9599" y="2777069"/>
            <a:ext cx="2790182" cy="2584449"/>
          </a:xfrm>
        </p:spPr>
        <p:txBody>
          <a:bodyPr>
            <a:normAutofit/>
          </a:bodyPr>
          <a:lstStyle>
            <a:lvl1pPr marL="0" indent="0">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002093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99" y="4800600"/>
            <a:ext cx="6347714"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 y="609600"/>
            <a:ext cx="6347714"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09599" y="5367338"/>
            <a:ext cx="6347714"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1/14/2026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988681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6347714"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600" y="4470400"/>
            <a:ext cx="6347714"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522808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101074" y="3632200"/>
            <a:ext cx="541980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470400"/>
            <a:ext cx="6347715"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0402098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09598" y="1931988"/>
            <a:ext cx="6347715"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6850496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774885" y="609600"/>
            <a:ext cx="6072182"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
        <p:nvSpPr>
          <p:cNvPr id="24" name="TextBox 23"/>
          <p:cNvSpPr txBox="1"/>
          <p:nvPr/>
        </p:nvSpPr>
        <p:spPr>
          <a:xfrm>
            <a:off x="482711" y="790378"/>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6747699" y="2886556"/>
            <a:ext cx="457319"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814164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15848" y="609600"/>
            <a:ext cx="6341465"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09597" y="4013200"/>
            <a:ext cx="6347716"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09598" y="4527448"/>
            <a:ext cx="6347715"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8698232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2495095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977312" y="609600"/>
            <a:ext cx="978812"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09599" y="609600"/>
            <a:ext cx="5195026" cy="525145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1/14/2026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585562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8467" y="-8468"/>
            <a:ext cx="9169805" cy="6874935"/>
            <a:chOff x="-8467" y="-8468"/>
            <a:chExt cx="9169805"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77231"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0297"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09599" y="609600"/>
            <a:ext cx="6347713"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599" y="2160590"/>
            <a:ext cx="6347714"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405258" y="6041363"/>
            <a:ext cx="684132"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BCAD085-E8A6-8845-BD4E-CB4CCA059FC4}" type="datetimeFigureOut">
              <a:rPr lang="en-US" smtClean="0"/>
              <a:t>1/14/2026</a:t>
            </a:fld>
            <a:endParaRPr lang="en-US"/>
          </a:p>
        </p:txBody>
      </p:sp>
      <p:sp>
        <p:nvSpPr>
          <p:cNvPr id="5" name="Footer Placeholder 4"/>
          <p:cNvSpPr>
            <a:spLocks noGrp="1"/>
          </p:cNvSpPr>
          <p:nvPr>
            <p:ph type="ftr" sz="quarter" idx="3"/>
          </p:nvPr>
        </p:nvSpPr>
        <p:spPr>
          <a:xfrm>
            <a:off x="609599" y="6041363"/>
            <a:ext cx="4622973"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44676" y="6041363"/>
            <a:ext cx="512638" cy="365125"/>
          </a:xfrm>
          <a:prstGeom prst="rect">
            <a:avLst/>
          </a:prstGeom>
        </p:spPr>
        <p:txBody>
          <a:bodyPr vert="horz" lIns="91440" tIns="45720" rIns="91440" bIns="45720" rtlCol="0" anchor="ctr"/>
          <a:lstStyle>
            <a:lvl1pPr algn="r">
              <a:defRPr sz="900">
                <a:solidFill>
                  <a:schemeClr val="accent1"/>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98642267"/>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t>Flexible Plastic Hose Pipe – Research Report</a:t>
            </a:r>
          </a:p>
        </p:txBody>
      </p:sp>
      <p:sp>
        <p:nvSpPr>
          <p:cNvPr id="3" name="Subtitle 2"/>
          <p:cNvSpPr>
            <a:spLocks noGrp="1"/>
          </p:cNvSpPr>
          <p:nvPr>
            <p:ph type="subTitle" idx="1"/>
          </p:nvPr>
        </p:nvSpPr>
        <p:spPr/>
        <p:txBody>
          <a:bodyPr/>
          <a:lstStyle/>
          <a:p>
            <a:r>
              <a:t>Using 90% Recycled HDPE</a:t>
            </a:r>
          </a:p>
          <a:p>
            <a:r>
              <a:t>By Rahul Kumar</a:t>
            </a:r>
          </a:p>
        </p:txBody>
      </p:sp>
      <p:pic>
        <p:nvPicPr>
          <p:cNvPr id="5" name="Picture 4">
            <a:extLst>
              <a:ext uri="{FF2B5EF4-FFF2-40B4-BE49-F238E27FC236}">
                <a16:creationId xmlns:a16="http://schemas.microsoft.com/office/drawing/2014/main" id="{24A21AA6-EBF2-6AD2-ABA9-D477DC732D20}"/>
              </a:ext>
            </a:extLst>
          </p:cNvPr>
          <p:cNvPicPr>
            <a:picLocks noChangeAspect="1"/>
          </p:cNvPicPr>
          <p:nvPr/>
        </p:nvPicPr>
        <p:blipFill>
          <a:blip r:embed="rId2"/>
          <a:stretch>
            <a:fillRect/>
          </a:stretch>
        </p:blipFill>
        <p:spPr>
          <a:xfrm>
            <a:off x="642937" y="4152020"/>
            <a:ext cx="2619375" cy="174307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sz="4000" b="1">
                <a:solidFill>
                  <a:srgbClr val="003366"/>
                </a:solidFill>
              </a:defRPr>
            </a:pPr>
            <a:r>
              <a:t>Abstract &amp; Objective</a:t>
            </a:r>
          </a:p>
        </p:txBody>
      </p:sp>
      <p:sp>
        <p:nvSpPr>
          <p:cNvPr id="3" name="Content Placeholder 2"/>
          <p:cNvSpPr>
            <a:spLocks noGrp="1"/>
          </p:cNvSpPr>
          <p:nvPr>
            <p:ph idx="1"/>
          </p:nvPr>
        </p:nvSpPr>
        <p:spPr>
          <a:xfrm>
            <a:off x="609599" y="2160590"/>
            <a:ext cx="8069706" cy="3880773"/>
          </a:xfrm>
        </p:spPr>
        <p:txBody>
          <a:bodyPr/>
          <a:lstStyle/>
          <a:p>
            <a:endParaRPr dirty="0"/>
          </a:p>
          <a:p>
            <a:pPr algn="l">
              <a:defRPr sz="2000">
                <a:solidFill>
                  <a:srgbClr val="505050"/>
                </a:solidFill>
              </a:defRPr>
            </a:pPr>
            <a:r>
              <a:rPr dirty="0"/>
              <a:t>This report documents a flexible hose pipe formulation using 90% recycled HDPE with LLDPE and virgin HDPE, reinforced with galvanized steel wire (Ø 0.18 mm). The recipe is presented for a 100 kg batch with weights in grams, alongside pipe sizes (16, 20, 24, 40 mm), indicative mechanical properties, hose structure diagrams, and a concise extrusion process description suitable for production and QA documentation.</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sz="4000" b="1">
                <a:solidFill>
                  <a:srgbClr val="003366"/>
                </a:solidFill>
              </a:defRPr>
            </a:pPr>
            <a:r>
              <a:t>Material Composition</a:t>
            </a:r>
          </a:p>
        </p:txBody>
      </p:sp>
      <p:sp>
        <p:nvSpPr>
          <p:cNvPr id="3" name="Content Placeholder 2"/>
          <p:cNvSpPr>
            <a:spLocks noGrp="1"/>
          </p:cNvSpPr>
          <p:nvPr>
            <p:ph idx="1"/>
          </p:nvPr>
        </p:nvSpPr>
        <p:spPr/>
        <p:txBody>
          <a:bodyPr/>
          <a:lstStyle/>
          <a:p>
            <a:endParaRPr dirty="0"/>
          </a:p>
          <a:p>
            <a:pPr algn="l">
              <a:defRPr sz="2000">
                <a:solidFill>
                  <a:srgbClr val="505050"/>
                </a:solidFill>
              </a:defRPr>
            </a:pPr>
            <a:r>
              <a:rPr dirty="0"/>
              <a:t>Recipe for 100 kg batch (HDPE, LLDPE, Virgin HDPE, Black MB)</a:t>
            </a:r>
          </a:p>
          <a:p>
            <a:pPr algn="l">
              <a:defRPr sz="2000">
                <a:solidFill>
                  <a:srgbClr val="505050"/>
                </a:solidFill>
              </a:defRPr>
            </a:pPr>
            <a:r>
              <a:rPr lang="en-GB" dirty="0"/>
              <a:t>Recipe Part</a:t>
            </a:r>
            <a:endParaRPr dirty="0"/>
          </a:p>
        </p:txBody>
      </p:sp>
      <p:graphicFrame>
        <p:nvGraphicFramePr>
          <p:cNvPr id="8" name="Table 7">
            <a:extLst>
              <a:ext uri="{FF2B5EF4-FFF2-40B4-BE49-F238E27FC236}">
                <a16:creationId xmlns:a16="http://schemas.microsoft.com/office/drawing/2014/main" id="{BC21B5CB-36B2-AFE4-46AD-1D8BC19323DE}"/>
              </a:ext>
            </a:extLst>
          </p:cNvPr>
          <p:cNvGraphicFramePr>
            <a:graphicFrameLocks noGrp="1"/>
          </p:cNvGraphicFramePr>
          <p:nvPr>
            <p:extLst>
              <p:ext uri="{D42A27DB-BD31-4B8C-83A1-F6EECF244321}">
                <p14:modId xmlns:p14="http://schemas.microsoft.com/office/powerpoint/2010/main" val="4038183906"/>
              </p:ext>
            </p:extLst>
          </p:nvPr>
        </p:nvGraphicFramePr>
        <p:xfrm>
          <a:off x="1040605" y="3660299"/>
          <a:ext cx="6574398" cy="1320800"/>
        </p:xfrm>
        <a:graphic>
          <a:graphicData uri="http://schemas.openxmlformats.org/drawingml/2006/table">
            <a:tbl>
              <a:tblPr firstRow="1" firstCol="1" bandRow="1">
                <a:tableStyleId>{5C22544A-7EE6-4342-B048-85BDC9FD1C3A}</a:tableStyleId>
              </a:tblPr>
              <a:tblGrid>
                <a:gridCol w="3287199">
                  <a:extLst>
                    <a:ext uri="{9D8B030D-6E8A-4147-A177-3AD203B41FA5}">
                      <a16:colId xmlns:a16="http://schemas.microsoft.com/office/drawing/2014/main" val="420706949"/>
                    </a:ext>
                  </a:extLst>
                </a:gridCol>
                <a:gridCol w="3287199">
                  <a:extLst>
                    <a:ext uri="{9D8B030D-6E8A-4147-A177-3AD203B41FA5}">
                      <a16:colId xmlns:a16="http://schemas.microsoft.com/office/drawing/2014/main" val="1619474189"/>
                    </a:ext>
                  </a:extLst>
                </a:gridCol>
              </a:tblGrid>
              <a:tr h="264160">
                <a:tc>
                  <a:txBody>
                    <a:bodyPr/>
                    <a:lstStyle/>
                    <a:p>
                      <a:pPr algn="ctr">
                        <a:lnSpc>
                          <a:spcPct val="115000"/>
                        </a:lnSpc>
                        <a:spcAft>
                          <a:spcPts val="1000"/>
                        </a:spcAft>
                        <a:buNone/>
                      </a:pPr>
                      <a:r>
                        <a:rPr lang="en-US" sz="1100">
                          <a:effectLst/>
                        </a:rPr>
                        <a:t>Component</a:t>
                      </a:r>
                      <a:endParaRPr lang="en-IN"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rPr>
                        <a:t>Weight (g)</a:t>
                      </a:r>
                      <a:endParaRPr lang="en-IN"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972354901"/>
                  </a:ext>
                </a:extLst>
              </a:tr>
              <a:tr h="264160">
                <a:tc>
                  <a:txBody>
                    <a:bodyPr/>
                    <a:lstStyle/>
                    <a:p>
                      <a:pPr algn="ctr">
                        <a:lnSpc>
                          <a:spcPct val="115000"/>
                        </a:lnSpc>
                        <a:spcAft>
                          <a:spcPts val="1000"/>
                        </a:spcAft>
                        <a:buNone/>
                      </a:pPr>
                      <a:r>
                        <a:rPr lang="en-US" sz="1100">
                          <a:effectLst/>
                        </a:rPr>
                        <a:t>HDPE (Recycled)</a:t>
                      </a:r>
                      <a:endParaRPr lang="en-IN"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rPr>
                        <a:t>90000</a:t>
                      </a:r>
                      <a:endParaRPr lang="en-IN"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2523229932"/>
                  </a:ext>
                </a:extLst>
              </a:tr>
              <a:tr h="264160">
                <a:tc>
                  <a:txBody>
                    <a:bodyPr/>
                    <a:lstStyle/>
                    <a:p>
                      <a:pPr algn="ctr">
                        <a:lnSpc>
                          <a:spcPct val="115000"/>
                        </a:lnSpc>
                        <a:spcAft>
                          <a:spcPts val="1000"/>
                        </a:spcAft>
                        <a:buNone/>
                      </a:pPr>
                      <a:r>
                        <a:rPr lang="en-US" sz="1100">
                          <a:effectLst/>
                        </a:rPr>
                        <a:t>LLDPE (Sabic 219ZJ)</a:t>
                      </a:r>
                      <a:endParaRPr lang="en-IN"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rPr>
                        <a:t>4500</a:t>
                      </a:r>
                      <a:endParaRPr lang="en-IN"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907268520"/>
                  </a:ext>
                </a:extLst>
              </a:tr>
              <a:tr h="264160">
                <a:tc>
                  <a:txBody>
                    <a:bodyPr/>
                    <a:lstStyle/>
                    <a:p>
                      <a:pPr algn="ctr">
                        <a:lnSpc>
                          <a:spcPct val="115000"/>
                        </a:lnSpc>
                        <a:spcAft>
                          <a:spcPts val="1000"/>
                        </a:spcAft>
                        <a:buNone/>
                      </a:pPr>
                      <a:r>
                        <a:rPr lang="en-US" sz="1100">
                          <a:effectLst/>
                        </a:rPr>
                        <a:t>HDPE (GS Caltex TR144)</a:t>
                      </a:r>
                      <a:endParaRPr lang="en-IN"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a:effectLst/>
                        </a:rPr>
                        <a:t>5000</a:t>
                      </a:r>
                      <a:endParaRPr lang="en-IN"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3860877838"/>
                  </a:ext>
                </a:extLst>
              </a:tr>
              <a:tr h="264160">
                <a:tc>
                  <a:txBody>
                    <a:bodyPr/>
                    <a:lstStyle/>
                    <a:p>
                      <a:pPr algn="ctr">
                        <a:lnSpc>
                          <a:spcPct val="115000"/>
                        </a:lnSpc>
                        <a:spcAft>
                          <a:spcPts val="1000"/>
                        </a:spcAft>
                        <a:buNone/>
                      </a:pPr>
                      <a:r>
                        <a:rPr lang="en-US" sz="1100">
                          <a:effectLst/>
                        </a:rPr>
                        <a:t>Black Masterbatch</a:t>
                      </a:r>
                      <a:endParaRPr lang="en-IN" sz="110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tc>
                  <a:txBody>
                    <a:bodyPr/>
                    <a:lstStyle/>
                    <a:p>
                      <a:pPr algn="ctr">
                        <a:lnSpc>
                          <a:spcPct val="115000"/>
                        </a:lnSpc>
                        <a:spcAft>
                          <a:spcPts val="1000"/>
                        </a:spcAft>
                        <a:buNone/>
                      </a:pPr>
                      <a:r>
                        <a:rPr lang="en-US" sz="1100" dirty="0">
                          <a:effectLst/>
                        </a:rPr>
                        <a:t>500</a:t>
                      </a:r>
                      <a:endParaRPr lang="en-IN" sz="1100" dirty="0">
                        <a:effectLst/>
                        <a:latin typeface="Cambria" panose="02040503050406030204" pitchFamily="18" charset="0"/>
                        <a:ea typeface="MS Mincho" panose="02020609040205080304" pitchFamily="49" charset="-128"/>
                        <a:cs typeface="Times New Roman" panose="02020603050405020304" pitchFamily="18" charset="0"/>
                      </a:endParaRPr>
                    </a:p>
                  </a:txBody>
                  <a:tcPr marL="68580" marR="68580" marT="0" marB="0"/>
                </a:tc>
                <a:extLst>
                  <a:ext uri="{0D108BD9-81ED-4DB2-BD59-A6C34878D82A}">
                    <a16:rowId xmlns:a16="http://schemas.microsoft.com/office/drawing/2014/main" val="3065402948"/>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125" y="353549"/>
            <a:ext cx="6347713" cy="1320800"/>
          </a:xfrm>
        </p:spPr>
        <p:txBody>
          <a:bodyPr/>
          <a:lstStyle/>
          <a:p>
            <a:pPr algn="ctr">
              <a:defRPr sz="4000" b="1">
                <a:solidFill>
                  <a:srgbClr val="003366"/>
                </a:solidFill>
              </a:defRPr>
            </a:pPr>
            <a:r>
              <a:rPr dirty="0"/>
              <a:t>Pipe Sizes &amp; Applications</a:t>
            </a:r>
          </a:p>
        </p:txBody>
      </p:sp>
      <p:sp>
        <p:nvSpPr>
          <p:cNvPr id="3" name="Content Placeholder 2"/>
          <p:cNvSpPr>
            <a:spLocks noGrp="1"/>
          </p:cNvSpPr>
          <p:nvPr>
            <p:ph idx="1"/>
          </p:nvPr>
        </p:nvSpPr>
        <p:spPr>
          <a:xfrm>
            <a:off x="1115124" y="1722692"/>
            <a:ext cx="6347714" cy="3880773"/>
          </a:xfrm>
        </p:spPr>
        <p:txBody>
          <a:bodyPr/>
          <a:lstStyle/>
          <a:p>
            <a:endParaRPr dirty="0"/>
          </a:p>
          <a:p>
            <a:pPr algn="l">
              <a:defRPr sz="2000">
                <a:solidFill>
                  <a:srgbClr val="505050"/>
                </a:solidFill>
              </a:defRPr>
            </a:pPr>
            <a:r>
              <a:rPr dirty="0"/>
              <a:t>Sizes: 16 mm, 20 mm, 24 mm, 40 mm</a:t>
            </a:r>
          </a:p>
          <a:p>
            <a:pPr algn="l">
              <a:defRPr sz="2000">
                <a:solidFill>
                  <a:srgbClr val="505050"/>
                </a:solidFill>
              </a:defRPr>
            </a:pPr>
            <a:r>
              <a:rPr dirty="0"/>
              <a:t>Applications: General-purpose flexible hoses with abrasion resistance and UV protection.</a:t>
            </a:r>
            <a:endParaRPr lang="en-GB" dirty="0"/>
          </a:p>
          <a:p>
            <a:pPr algn="l">
              <a:defRPr sz="2000">
                <a:solidFill>
                  <a:srgbClr val="505050"/>
                </a:solidFill>
              </a:defRPr>
            </a:pPr>
            <a:endParaRPr dirty="0"/>
          </a:p>
        </p:txBody>
      </p:sp>
      <p:pic>
        <p:nvPicPr>
          <p:cNvPr id="5" name="Picture 4">
            <a:extLst>
              <a:ext uri="{FF2B5EF4-FFF2-40B4-BE49-F238E27FC236}">
                <a16:creationId xmlns:a16="http://schemas.microsoft.com/office/drawing/2014/main" id="{675A4096-2F03-9609-C9FE-F771070246E0}"/>
              </a:ext>
            </a:extLst>
          </p:cNvPr>
          <p:cNvPicPr>
            <a:picLocks noChangeAspect="1"/>
          </p:cNvPicPr>
          <p:nvPr/>
        </p:nvPicPr>
        <p:blipFill>
          <a:blip r:embed="rId2"/>
          <a:stretch>
            <a:fillRect/>
          </a:stretch>
        </p:blipFill>
        <p:spPr>
          <a:xfrm>
            <a:off x="876999" y="4100976"/>
            <a:ext cx="2337189" cy="1743075"/>
          </a:xfrm>
          <a:prstGeom prst="rect">
            <a:avLst/>
          </a:prstGeom>
        </p:spPr>
      </p:pic>
      <p:pic>
        <p:nvPicPr>
          <p:cNvPr id="7" name="Picture 6">
            <a:extLst>
              <a:ext uri="{FF2B5EF4-FFF2-40B4-BE49-F238E27FC236}">
                <a16:creationId xmlns:a16="http://schemas.microsoft.com/office/drawing/2014/main" id="{0DE98C38-C3A2-7754-3D36-23078A4C7B2F}"/>
              </a:ext>
            </a:extLst>
          </p:cNvPr>
          <p:cNvPicPr>
            <a:picLocks noChangeAspect="1"/>
          </p:cNvPicPr>
          <p:nvPr/>
        </p:nvPicPr>
        <p:blipFill>
          <a:blip r:embed="rId3"/>
          <a:stretch>
            <a:fillRect/>
          </a:stretch>
        </p:blipFill>
        <p:spPr>
          <a:xfrm>
            <a:off x="3500437" y="3663079"/>
            <a:ext cx="2143125" cy="2143125"/>
          </a:xfrm>
          <a:prstGeom prst="rect">
            <a:avLst/>
          </a:prstGeom>
        </p:spPr>
      </p:pic>
      <p:pic>
        <p:nvPicPr>
          <p:cNvPr id="9" name="Picture 8">
            <a:extLst>
              <a:ext uri="{FF2B5EF4-FFF2-40B4-BE49-F238E27FC236}">
                <a16:creationId xmlns:a16="http://schemas.microsoft.com/office/drawing/2014/main" id="{DBBA47F6-A100-7CEF-F862-92D2940D71A7}"/>
              </a:ext>
            </a:extLst>
          </p:cNvPr>
          <p:cNvPicPr>
            <a:picLocks noChangeAspect="1"/>
          </p:cNvPicPr>
          <p:nvPr/>
        </p:nvPicPr>
        <p:blipFill>
          <a:blip r:embed="rId4"/>
          <a:stretch>
            <a:fillRect/>
          </a:stretch>
        </p:blipFill>
        <p:spPr>
          <a:xfrm>
            <a:off x="6391276" y="3856038"/>
            <a:ext cx="2143125" cy="214312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sz="4000" b="1">
                <a:solidFill>
                  <a:srgbClr val="003366"/>
                </a:solidFill>
              </a:defRPr>
            </a:pPr>
            <a:r>
              <a:t>Mechanical Properties</a:t>
            </a:r>
          </a:p>
        </p:txBody>
      </p:sp>
      <p:sp>
        <p:nvSpPr>
          <p:cNvPr id="3" name="Content Placeholder 2"/>
          <p:cNvSpPr>
            <a:spLocks noGrp="1"/>
          </p:cNvSpPr>
          <p:nvPr>
            <p:ph idx="1"/>
          </p:nvPr>
        </p:nvSpPr>
        <p:spPr/>
        <p:txBody>
          <a:bodyPr/>
          <a:lstStyle/>
          <a:p>
            <a:endParaRPr dirty="0"/>
          </a:p>
          <a:p>
            <a:pPr algn="l">
              <a:defRPr sz="2000">
                <a:solidFill>
                  <a:srgbClr val="505050"/>
                </a:solidFill>
              </a:defRPr>
            </a:pPr>
            <a:r>
              <a:rPr dirty="0"/>
              <a:t>Indicative targets: Tensile strength, density, melt flow rate.</a:t>
            </a:r>
          </a:p>
          <a:p>
            <a:pPr algn="l">
              <a:defRPr sz="2000">
                <a:solidFill>
                  <a:srgbClr val="505050"/>
                </a:solidFill>
              </a:defRPr>
            </a:pPr>
            <a:r>
              <a:rPr dirty="0"/>
              <a:t>Verify via ASTM D638, D792, D1238; ISO 4427.</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sz="4000" b="1">
                <a:solidFill>
                  <a:srgbClr val="003366"/>
                </a:solidFill>
              </a:defRPr>
            </a:pPr>
            <a:r>
              <a:t>Hose Structure</a:t>
            </a:r>
          </a:p>
        </p:txBody>
      </p:sp>
      <p:sp>
        <p:nvSpPr>
          <p:cNvPr id="3" name="Content Placeholder 2"/>
          <p:cNvSpPr>
            <a:spLocks noGrp="1"/>
          </p:cNvSpPr>
          <p:nvPr>
            <p:ph idx="1"/>
          </p:nvPr>
        </p:nvSpPr>
        <p:spPr>
          <a:xfrm>
            <a:off x="1164235" y="1930400"/>
            <a:ext cx="7370166" cy="3880773"/>
          </a:xfrm>
        </p:spPr>
        <p:txBody>
          <a:bodyPr/>
          <a:lstStyle/>
          <a:p>
            <a:endParaRPr dirty="0"/>
          </a:p>
          <a:p>
            <a:pPr algn="l">
              <a:defRPr sz="2000">
                <a:solidFill>
                  <a:srgbClr val="505050"/>
                </a:solidFill>
              </a:defRPr>
            </a:pPr>
            <a:r>
              <a:rPr dirty="0"/>
              <a:t>Cross-section: Inner liner, wire reinforcement, outer cover.</a:t>
            </a:r>
          </a:p>
          <a:p>
            <a:pPr algn="l">
              <a:defRPr sz="2000">
                <a:solidFill>
                  <a:srgbClr val="505050"/>
                </a:solidFill>
              </a:defRPr>
            </a:pPr>
            <a:r>
              <a:rPr dirty="0"/>
              <a:t>Longitudinal view: Galvanized wire spiral reinforcement.</a:t>
            </a:r>
          </a:p>
          <a:p>
            <a:pPr algn="l">
              <a:defRPr sz="2000">
                <a:solidFill>
                  <a:srgbClr val="505050"/>
                </a:solidFill>
              </a:defRPr>
            </a:pPr>
            <a:endParaRPr dirty="0"/>
          </a:p>
        </p:txBody>
      </p:sp>
      <p:pic>
        <p:nvPicPr>
          <p:cNvPr id="5" name="Picture 4">
            <a:extLst>
              <a:ext uri="{FF2B5EF4-FFF2-40B4-BE49-F238E27FC236}">
                <a16:creationId xmlns:a16="http://schemas.microsoft.com/office/drawing/2014/main" id="{AB6D583A-146A-BF66-7D8E-D68B3E302966}"/>
              </a:ext>
            </a:extLst>
          </p:cNvPr>
          <p:cNvPicPr>
            <a:picLocks noChangeAspect="1"/>
          </p:cNvPicPr>
          <p:nvPr/>
        </p:nvPicPr>
        <p:blipFill>
          <a:blip r:embed="rId2"/>
          <a:stretch>
            <a:fillRect/>
          </a:stretch>
        </p:blipFill>
        <p:spPr>
          <a:xfrm>
            <a:off x="1640330" y="3870786"/>
            <a:ext cx="2931670" cy="2143125"/>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sz="4000" b="1">
                <a:solidFill>
                  <a:srgbClr val="003366"/>
                </a:solidFill>
              </a:defRPr>
            </a:pPr>
            <a:r>
              <a:t>Extrusion Process</a:t>
            </a:r>
          </a:p>
        </p:txBody>
      </p:sp>
      <p:sp>
        <p:nvSpPr>
          <p:cNvPr id="3" name="Content Placeholder 2"/>
          <p:cNvSpPr>
            <a:spLocks noGrp="1"/>
          </p:cNvSpPr>
          <p:nvPr>
            <p:ph idx="1"/>
          </p:nvPr>
        </p:nvSpPr>
        <p:spPr>
          <a:xfrm>
            <a:off x="314794" y="1488613"/>
            <a:ext cx="8469442" cy="4117708"/>
          </a:xfrm>
        </p:spPr>
        <p:txBody>
          <a:bodyPr>
            <a:normAutofit fontScale="25000" lnSpcReduction="20000"/>
          </a:bodyPr>
          <a:lstStyle/>
          <a:p>
            <a:endParaRPr dirty="0"/>
          </a:p>
          <a:p>
            <a:pPr algn="l">
              <a:defRPr sz="2000">
                <a:solidFill>
                  <a:srgbClr val="505050"/>
                </a:solidFill>
              </a:defRPr>
            </a:pPr>
            <a:r>
              <a:rPr dirty="0"/>
              <a:t> </a:t>
            </a:r>
            <a:r>
              <a:rPr sz="4800" dirty="0"/>
              <a:t>Material prep: Ensure pellets are dry; if moisture &gt;0.03% w/w, pre-dry to prevent surface defects.</a:t>
            </a:r>
          </a:p>
          <a:p>
            <a:pPr algn="l">
              <a:defRPr sz="2000">
                <a:solidFill>
                  <a:srgbClr val="505050"/>
                </a:solidFill>
              </a:defRPr>
            </a:pPr>
            <a:r>
              <a:rPr sz="4800" dirty="0"/>
              <a:t> Compounding/feed: Blend recycled HDPE, LLDPE, virgin HDPE, and black MB per recipe; maintain homogeneous mixing.</a:t>
            </a:r>
          </a:p>
          <a:p>
            <a:pPr algn="l">
              <a:defRPr sz="2000">
                <a:solidFill>
                  <a:srgbClr val="505050"/>
                </a:solidFill>
              </a:defRPr>
            </a:pPr>
            <a:r>
              <a:rPr sz="4800" dirty="0"/>
              <a:t> Temperature profile (HDPE-dominant blend): Barrel 180–205°C; Head/Die 190–205°C; Melt 200–220°C.</a:t>
            </a:r>
          </a:p>
          <a:p>
            <a:pPr algn="l">
              <a:defRPr sz="2000">
                <a:solidFill>
                  <a:srgbClr val="505050"/>
                </a:solidFill>
              </a:defRPr>
            </a:pPr>
            <a:r>
              <a:rPr sz="4800" dirty="0"/>
              <a:t> Extrusion and sizing: Use annular die; calibrate with vacuum sizing/cooling tanks; maintain concentricity and wall control.</a:t>
            </a:r>
          </a:p>
          <a:p>
            <a:pPr algn="l">
              <a:defRPr sz="2000">
                <a:solidFill>
                  <a:srgbClr val="505050"/>
                </a:solidFill>
              </a:defRPr>
            </a:pPr>
            <a:r>
              <a:rPr sz="4800" dirty="0"/>
              <a:t> Wire reinforcement: Apply Ø 0.18 mm galvanized wire as a controlled spiral between liner and cover; ensure adhesion/embedding.</a:t>
            </a:r>
          </a:p>
          <a:p>
            <a:pPr algn="l">
              <a:defRPr sz="2000">
                <a:solidFill>
                  <a:srgbClr val="505050"/>
                </a:solidFill>
              </a:defRPr>
            </a:pPr>
            <a:r>
              <a:rPr sz="4800" dirty="0"/>
              <a:t> Cooling and haul-off: Multi-stage cooling to avoid residual stress; set line speed to maintain target dimensions.</a:t>
            </a:r>
          </a:p>
          <a:p>
            <a:pPr algn="l">
              <a:defRPr sz="2000">
                <a:solidFill>
                  <a:srgbClr val="505050"/>
                </a:solidFill>
              </a:defRPr>
            </a:pPr>
            <a:r>
              <a:rPr sz="4800" dirty="0"/>
              <a:t>Marking &amp; QC: Print pipe size, batch, date; perform routine tests (dimensions, tensile where applicable, visual, pressure/burst if required).</a:t>
            </a:r>
          </a:p>
          <a:p>
            <a:pPr algn="l">
              <a:defRPr sz="2000">
                <a:solidFill>
                  <a:srgbClr val="505050"/>
                </a:solidFill>
              </a:defRPr>
            </a:pPr>
            <a:r>
              <a:rPr sz="4800" dirty="0"/>
              <a:t>ESG Steering Committee: Production, QA, HSE, Procurement, Finance—monthly review of dashboard &amp; actions.</a:t>
            </a:r>
          </a:p>
          <a:p>
            <a:pPr algn="l">
              <a:defRPr sz="2000">
                <a:solidFill>
                  <a:srgbClr val="505050"/>
                </a:solidFill>
              </a:defRPr>
            </a:pPr>
            <a:r>
              <a:rPr sz="4800" dirty="0"/>
              <a:t> Data Quality &amp; Assurance: Metered data; quarterly internal audit; annual limited assurance before publishing ESG report.</a:t>
            </a:r>
          </a:p>
          <a:p>
            <a:pPr algn="l">
              <a:defRPr sz="2000">
                <a:solidFill>
                  <a:srgbClr val="505050"/>
                </a:solidFill>
              </a:defRPr>
            </a:pPr>
            <a:r>
              <a:rPr sz="4800" dirty="0"/>
              <a:t>Supplier ESG Due Diligence: Annual audits for </a:t>
            </a:r>
            <a:r>
              <a:rPr sz="4800" dirty="0" err="1"/>
              <a:t>recyclate</a:t>
            </a:r>
            <a:r>
              <a:rPr sz="4800" dirty="0"/>
              <a:t>, virgin HDPE, masterbatch, wire; corrective actions tracked.</a:t>
            </a:r>
          </a:p>
          <a:p>
            <a:pPr algn="l">
              <a:defRPr sz="2000">
                <a:solidFill>
                  <a:srgbClr val="505050"/>
                </a:solidFill>
              </a:defRPr>
            </a:pPr>
            <a:r>
              <a:rPr sz="4800" dirty="0"/>
              <a:t>Operation Clean Sweep (OCS): Plant‑wide SOPs, training, incident logging and KPI reporting.</a:t>
            </a:r>
          </a:p>
          <a:p>
            <a:pPr algn="l">
              <a:defRPr sz="2000">
                <a:solidFill>
                  <a:srgbClr val="505050"/>
                </a:solidFill>
              </a:defRPr>
            </a:pPr>
            <a:r>
              <a:rPr sz="4800" dirty="0"/>
              <a:t> LCA Roll‑out: ≥50% SKUs in FY2026; 100% in FY2027; use LCA to steer materials/energy decisions.</a:t>
            </a:r>
          </a:p>
          <a:p>
            <a:pPr algn="l">
              <a:defRPr sz="2000">
                <a:solidFill>
                  <a:srgbClr val="505050"/>
                </a:solidFill>
              </a:defRPr>
            </a:pPr>
            <a:r>
              <a:rPr sz="4800" dirty="0"/>
              <a:t> Community Program: MoU with local NGO to quantify diversion; publish outcomes in ESG report.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Content Placeholder 12">
            <a:extLst>
              <a:ext uri="{FF2B5EF4-FFF2-40B4-BE49-F238E27FC236}">
                <a16:creationId xmlns:a16="http://schemas.microsoft.com/office/drawing/2014/main" id="{04F708C4-095B-A145-8643-B4D15FFDC1E6}"/>
              </a:ext>
            </a:extLst>
          </p:cNvPr>
          <p:cNvPicPr>
            <a:picLocks noGrp="1" noChangeAspect="1"/>
          </p:cNvPicPr>
          <p:nvPr>
            <p:ph idx="1"/>
          </p:nvPr>
        </p:nvPicPr>
        <p:blipFill>
          <a:blip r:embed="rId2"/>
          <a:stretch>
            <a:fillRect/>
          </a:stretch>
        </p:blipFill>
        <p:spPr>
          <a:xfrm>
            <a:off x="303102" y="331788"/>
            <a:ext cx="8705987" cy="6069012"/>
          </a:xfrm>
        </p:spPr>
      </p:pic>
    </p:spTree>
    <p:extLst>
      <p:ext uri="{BB962C8B-B14F-4D97-AF65-F5344CB8AC3E}">
        <p14:creationId xmlns:p14="http://schemas.microsoft.com/office/powerpoint/2010/main" val="23197328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D649B8-DE6E-1C57-4421-2B6AF506F947}"/>
              </a:ext>
            </a:extLst>
          </p:cNvPr>
          <p:cNvSpPr>
            <a:spLocks noGrp="1"/>
          </p:cNvSpPr>
          <p:nvPr>
            <p:ph type="title"/>
          </p:nvPr>
        </p:nvSpPr>
        <p:spPr/>
        <p:txBody>
          <a:bodyPr/>
          <a:lstStyle/>
          <a:p>
            <a:r>
              <a:rPr lang="en-GB" dirty="0"/>
              <a:t>HDPE Pipe Extrusion</a:t>
            </a:r>
            <a:endParaRPr lang="en-IN" dirty="0"/>
          </a:p>
        </p:txBody>
      </p:sp>
      <p:pic>
        <p:nvPicPr>
          <p:cNvPr id="5" name="Content Placeholder 4">
            <a:extLst>
              <a:ext uri="{FF2B5EF4-FFF2-40B4-BE49-F238E27FC236}">
                <a16:creationId xmlns:a16="http://schemas.microsoft.com/office/drawing/2014/main" id="{D10E2F9E-79E5-2136-1A6E-8F52D5322CF6}"/>
              </a:ext>
            </a:extLst>
          </p:cNvPr>
          <p:cNvPicPr>
            <a:picLocks noGrp="1" noChangeAspect="1"/>
          </p:cNvPicPr>
          <p:nvPr>
            <p:ph idx="1"/>
          </p:nvPr>
        </p:nvPicPr>
        <p:blipFill>
          <a:blip r:embed="rId2"/>
          <a:stretch>
            <a:fillRect/>
          </a:stretch>
        </p:blipFill>
        <p:spPr>
          <a:xfrm>
            <a:off x="209863" y="1424065"/>
            <a:ext cx="8799226" cy="5096655"/>
          </a:xfrm>
        </p:spPr>
      </p:pic>
    </p:spTree>
    <p:extLst>
      <p:ext uri="{BB962C8B-B14F-4D97-AF65-F5344CB8AC3E}">
        <p14:creationId xmlns:p14="http://schemas.microsoft.com/office/powerpoint/2010/main" val="613305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7AC84D78-8349-51F9-F1CC-8C9CB7DA3AB0}"/>
              </a:ext>
            </a:extLst>
          </p:cNvPr>
          <p:cNvPicPr>
            <a:picLocks noGrp="1" noChangeAspect="1"/>
          </p:cNvPicPr>
          <p:nvPr>
            <p:ph idx="1"/>
          </p:nvPr>
        </p:nvPicPr>
        <p:blipFill>
          <a:blip r:embed="rId2"/>
          <a:stretch>
            <a:fillRect/>
          </a:stretch>
        </p:blipFill>
        <p:spPr>
          <a:xfrm>
            <a:off x="389744" y="314793"/>
            <a:ext cx="8409481" cy="6265889"/>
          </a:xfrm>
        </p:spPr>
      </p:pic>
    </p:spTree>
    <p:extLst>
      <p:ext uri="{BB962C8B-B14F-4D97-AF65-F5344CB8AC3E}">
        <p14:creationId xmlns:p14="http://schemas.microsoft.com/office/powerpoint/2010/main" val="23923544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EC24E5A-33CA-D84D-2C04-531039A8D000}"/>
              </a:ext>
            </a:extLst>
          </p:cNvPr>
          <p:cNvPicPr>
            <a:picLocks noGrp="1" noChangeAspect="1"/>
          </p:cNvPicPr>
          <p:nvPr>
            <p:ph idx="1"/>
          </p:nvPr>
        </p:nvPicPr>
        <p:blipFill>
          <a:blip r:embed="rId2"/>
          <a:stretch>
            <a:fillRect/>
          </a:stretch>
        </p:blipFill>
        <p:spPr>
          <a:xfrm>
            <a:off x="161068" y="119920"/>
            <a:ext cx="8848021" cy="6100997"/>
          </a:xfrm>
        </p:spPr>
      </p:pic>
    </p:spTree>
    <p:extLst>
      <p:ext uri="{BB962C8B-B14F-4D97-AF65-F5344CB8AC3E}">
        <p14:creationId xmlns:p14="http://schemas.microsoft.com/office/powerpoint/2010/main" val="682430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44A19-0781-124B-1DE3-0EE898B5C998}"/>
              </a:ext>
            </a:extLst>
          </p:cNvPr>
          <p:cNvSpPr>
            <a:spLocks noGrp="1"/>
          </p:cNvSpPr>
          <p:nvPr>
            <p:ph type="title"/>
          </p:nvPr>
        </p:nvSpPr>
        <p:spPr/>
        <p:txBody>
          <a:bodyPr/>
          <a:lstStyle/>
          <a:p>
            <a:r>
              <a:rPr lang="en-GB" b="1" dirty="0">
                <a:latin typeface="Segoe UI" panose="020B0502040204020203" pitchFamily="34" charset="0"/>
              </a:rPr>
              <a:t>Benefits of Recycling</a:t>
            </a:r>
            <a:br>
              <a:rPr lang="en-GB" b="1" dirty="0">
                <a:latin typeface="Segoe UI" panose="020B0502040204020203" pitchFamily="34" charset="0"/>
              </a:rPr>
            </a:br>
            <a:endParaRPr lang="en-IN" dirty="0"/>
          </a:p>
        </p:txBody>
      </p:sp>
      <p:graphicFrame>
        <p:nvGraphicFramePr>
          <p:cNvPr id="4" name="Content Placeholder 3">
            <a:extLst>
              <a:ext uri="{FF2B5EF4-FFF2-40B4-BE49-F238E27FC236}">
                <a16:creationId xmlns:a16="http://schemas.microsoft.com/office/drawing/2014/main" id="{2E0CC86B-A034-DF06-1C5B-F06ABBBD1163}"/>
              </a:ext>
            </a:extLst>
          </p:cNvPr>
          <p:cNvGraphicFramePr>
            <a:graphicFrameLocks noGrp="1"/>
          </p:cNvGraphicFramePr>
          <p:nvPr>
            <p:ph idx="1"/>
            <p:extLst>
              <p:ext uri="{D42A27DB-BD31-4B8C-83A1-F6EECF244321}">
                <p14:modId xmlns:p14="http://schemas.microsoft.com/office/powerpoint/2010/main" val="1826370719"/>
              </p:ext>
            </p:extLst>
          </p:nvPr>
        </p:nvGraphicFramePr>
        <p:xfrm>
          <a:off x="609599" y="1588957"/>
          <a:ext cx="8234598" cy="4317167"/>
        </p:xfrm>
        <a:graphic>
          <a:graphicData uri="http://schemas.openxmlformats.org/drawingml/2006/table">
            <a:tbl>
              <a:tblPr/>
              <a:tblGrid>
                <a:gridCol w="8234598">
                  <a:extLst>
                    <a:ext uri="{9D8B030D-6E8A-4147-A177-3AD203B41FA5}">
                      <a16:colId xmlns:a16="http://schemas.microsoft.com/office/drawing/2014/main" val="3507743484"/>
                    </a:ext>
                  </a:extLst>
                </a:gridCol>
              </a:tblGrid>
              <a:tr h="4036281">
                <a:tc>
                  <a:txBody>
                    <a:bodyPr/>
                    <a:lstStyle/>
                    <a:p>
                      <a:pPr fontAlgn="t">
                        <a:lnSpc>
                          <a:spcPts val="1500"/>
                        </a:lnSpc>
                        <a:buFont typeface="+mj-lt"/>
                        <a:buAutoNum type="arabicPeriod"/>
                      </a:pPr>
                      <a:r>
                        <a:rPr lang="en-GB" sz="1400" b="1" i="0" dirty="0">
                          <a:effectLst/>
                          <a:latin typeface="Segoe UI" panose="020B0502040204020203" pitchFamily="34" charset="0"/>
                        </a:rPr>
                        <a:t>Environmental Sustainability</a:t>
                      </a:r>
                      <a:endParaRPr lang="en-GB" sz="1400" b="0" i="0" dirty="0">
                        <a:effectLst/>
                        <a:latin typeface="Segoe UI" panose="020B0502040204020203" pitchFamily="34" charset="0"/>
                      </a:endParaRPr>
                    </a:p>
                    <a:p>
                      <a:pPr marL="742950" lvl="1" indent="-285750" fontAlgn="t">
                        <a:lnSpc>
                          <a:spcPts val="1500"/>
                        </a:lnSpc>
                        <a:buFont typeface="+mj-lt"/>
                        <a:buAutoNum type="arabicPeriod"/>
                      </a:pPr>
                      <a:r>
                        <a:rPr lang="en-GB" sz="1400" b="0" i="0" dirty="0">
                          <a:effectLst/>
                          <a:latin typeface="Segoe UI" panose="020B0502040204020203" pitchFamily="34" charset="0"/>
                        </a:rPr>
                        <a:t>90% recycled HDPE reduces virgin plastic usage and supports circular economy.</a:t>
                      </a:r>
                    </a:p>
                    <a:p>
                      <a:pPr marL="742950" lvl="1" indent="-285750" fontAlgn="t">
                        <a:lnSpc>
                          <a:spcPts val="1500"/>
                        </a:lnSpc>
                        <a:buFont typeface="+mj-lt"/>
                        <a:buAutoNum type="arabicPeriod"/>
                      </a:pPr>
                      <a:r>
                        <a:rPr lang="en-GB" sz="1400" b="0" i="0" dirty="0">
                          <a:effectLst/>
                          <a:latin typeface="Segoe UI" panose="020B0502040204020203" pitchFamily="34" charset="0"/>
                        </a:rPr>
                        <a:t>Lower carbon footprint and compliance with ESG goals.</a:t>
                      </a:r>
                    </a:p>
                    <a:p>
                      <a:pPr fontAlgn="t">
                        <a:lnSpc>
                          <a:spcPts val="1500"/>
                        </a:lnSpc>
                        <a:buFont typeface="+mj-lt"/>
                        <a:buAutoNum type="arabicPeriod"/>
                      </a:pPr>
                      <a:r>
                        <a:rPr lang="en-GB" sz="1400" b="1" i="0" dirty="0">
                          <a:effectLst/>
                          <a:latin typeface="Segoe UI" panose="020B0502040204020203" pitchFamily="34" charset="0"/>
                        </a:rPr>
                        <a:t>Cost Efficiency</a:t>
                      </a:r>
                      <a:endParaRPr lang="en-GB" sz="1400" b="0" i="0" dirty="0">
                        <a:effectLst/>
                        <a:latin typeface="Segoe UI" panose="020B0502040204020203" pitchFamily="34" charset="0"/>
                      </a:endParaRPr>
                    </a:p>
                    <a:p>
                      <a:pPr marL="742950" lvl="1" indent="-285750" fontAlgn="t">
                        <a:lnSpc>
                          <a:spcPts val="1500"/>
                        </a:lnSpc>
                        <a:buFont typeface="+mj-lt"/>
                        <a:buAutoNum type="arabicPeriod"/>
                      </a:pPr>
                      <a:r>
                        <a:rPr lang="en-GB" sz="1400" b="0" i="0" dirty="0">
                          <a:effectLst/>
                          <a:latin typeface="Segoe UI" panose="020B0502040204020203" pitchFamily="34" charset="0"/>
                        </a:rPr>
                        <a:t>Recycled material lowers raw material costs.</a:t>
                      </a:r>
                    </a:p>
                    <a:p>
                      <a:pPr marL="742950" lvl="1" indent="-285750" fontAlgn="t">
                        <a:lnSpc>
                          <a:spcPts val="1500"/>
                        </a:lnSpc>
                        <a:buFont typeface="+mj-lt"/>
                        <a:buAutoNum type="arabicPeriod"/>
                      </a:pPr>
                      <a:r>
                        <a:rPr lang="en-GB" sz="1400" b="0" i="0" dirty="0">
                          <a:effectLst/>
                          <a:latin typeface="Segoe UI" panose="020B0502040204020203" pitchFamily="34" charset="0"/>
                        </a:rPr>
                        <a:t>Energy optimization reduces operational expenses.</a:t>
                      </a:r>
                    </a:p>
                    <a:p>
                      <a:pPr fontAlgn="t">
                        <a:lnSpc>
                          <a:spcPts val="1500"/>
                        </a:lnSpc>
                        <a:buFont typeface="+mj-lt"/>
                        <a:buAutoNum type="arabicPeriod"/>
                      </a:pPr>
                      <a:r>
                        <a:rPr lang="en-GB" sz="1400" b="1" i="0" dirty="0">
                          <a:effectLst/>
                          <a:latin typeface="Segoe UI" panose="020B0502040204020203" pitchFamily="34" charset="0"/>
                        </a:rPr>
                        <a:t>Market Advantage</a:t>
                      </a:r>
                      <a:endParaRPr lang="en-GB" sz="1400" b="0" i="0" dirty="0">
                        <a:effectLst/>
                        <a:latin typeface="Segoe UI" panose="020B0502040204020203" pitchFamily="34" charset="0"/>
                      </a:endParaRPr>
                    </a:p>
                    <a:p>
                      <a:pPr marL="742950" lvl="1" indent="-285750" fontAlgn="t">
                        <a:lnSpc>
                          <a:spcPts val="1500"/>
                        </a:lnSpc>
                        <a:buFont typeface="+mj-lt"/>
                        <a:buAutoNum type="arabicPeriod"/>
                      </a:pPr>
                      <a:r>
                        <a:rPr lang="en-GB" sz="1400" b="0" i="0" dirty="0">
                          <a:effectLst/>
                          <a:latin typeface="Segoe UI" panose="020B0502040204020203" pitchFamily="34" charset="0"/>
                        </a:rPr>
                        <a:t>Aligns with global sustainability trends and customer demand for eco-friendly products.</a:t>
                      </a:r>
                    </a:p>
                    <a:p>
                      <a:pPr marL="742950" lvl="1" indent="-285750" fontAlgn="t">
                        <a:lnSpc>
                          <a:spcPts val="1500"/>
                        </a:lnSpc>
                        <a:buFont typeface="+mj-lt"/>
                        <a:buAutoNum type="arabicPeriod"/>
                      </a:pPr>
                      <a:r>
                        <a:rPr lang="en-GB" sz="1400" b="0" i="0" dirty="0">
                          <a:effectLst/>
                          <a:latin typeface="Segoe UI" panose="020B0502040204020203" pitchFamily="34" charset="0"/>
                        </a:rPr>
                        <a:t>Enhances brand reputation and ESG ratings.</a:t>
                      </a:r>
                    </a:p>
                    <a:p>
                      <a:pPr fontAlgn="t">
                        <a:lnSpc>
                          <a:spcPts val="1500"/>
                        </a:lnSpc>
                        <a:buFont typeface="+mj-lt"/>
                        <a:buAutoNum type="arabicPeriod"/>
                      </a:pPr>
                      <a:r>
                        <a:rPr lang="en-GB" sz="1400" b="1" i="0" dirty="0">
                          <a:effectLst/>
                          <a:latin typeface="Segoe UI" panose="020B0502040204020203" pitchFamily="34" charset="0"/>
                        </a:rPr>
                        <a:t>Regulatory Compliance</a:t>
                      </a:r>
                      <a:endParaRPr lang="en-GB" sz="1400" b="0" i="0" dirty="0">
                        <a:effectLst/>
                        <a:latin typeface="Segoe UI" panose="020B0502040204020203" pitchFamily="34" charset="0"/>
                      </a:endParaRPr>
                    </a:p>
                    <a:p>
                      <a:pPr marL="742950" lvl="1" indent="-285750" fontAlgn="t">
                        <a:lnSpc>
                          <a:spcPts val="1500"/>
                        </a:lnSpc>
                        <a:buFont typeface="+mj-lt"/>
                        <a:buAutoNum type="arabicPeriod"/>
                      </a:pPr>
                      <a:r>
                        <a:rPr lang="en-GB" sz="1400" b="0" i="0" dirty="0">
                          <a:effectLst/>
                          <a:latin typeface="Segoe UI" panose="020B0502040204020203" pitchFamily="34" charset="0"/>
                        </a:rPr>
                        <a:t>Meets Extended Producer Responsibility (EPR) and ISO/ASTM standards.</a:t>
                      </a:r>
                    </a:p>
                    <a:p>
                      <a:pPr marL="742950" lvl="1" indent="-285750" fontAlgn="t">
                        <a:lnSpc>
                          <a:spcPts val="1500"/>
                        </a:lnSpc>
                        <a:buFont typeface="+mj-lt"/>
                        <a:buAutoNum type="arabicPeriod"/>
                      </a:pPr>
                      <a:r>
                        <a:rPr lang="en-GB" sz="1400" b="0" i="0" dirty="0">
                          <a:effectLst/>
                          <a:latin typeface="Segoe UI" panose="020B0502040204020203" pitchFamily="34" charset="0"/>
                        </a:rPr>
                        <a:t>Future-proof against stricter environmental regulations.</a:t>
                      </a:r>
                    </a:p>
                    <a:p>
                      <a:pPr fontAlgn="t">
                        <a:lnSpc>
                          <a:spcPts val="1500"/>
                        </a:lnSpc>
                        <a:buFont typeface="+mj-lt"/>
                        <a:buAutoNum type="arabicPeriod"/>
                      </a:pPr>
                      <a:r>
                        <a:rPr lang="en-GB" sz="1400" b="1" i="0" dirty="0">
                          <a:effectLst/>
                          <a:latin typeface="Segoe UI" panose="020B0502040204020203" pitchFamily="34" charset="0"/>
                        </a:rPr>
                        <a:t>Performance Assurance</a:t>
                      </a:r>
                      <a:endParaRPr lang="en-GB" sz="1400" b="0" i="0" dirty="0">
                        <a:effectLst/>
                        <a:latin typeface="Segoe UI" panose="020B0502040204020203" pitchFamily="34" charset="0"/>
                      </a:endParaRPr>
                    </a:p>
                    <a:p>
                      <a:pPr marL="742950" lvl="1" indent="-285750" fontAlgn="t">
                        <a:lnSpc>
                          <a:spcPts val="1500"/>
                        </a:lnSpc>
                        <a:buFont typeface="+mj-lt"/>
                        <a:buAutoNum type="arabicPeriod"/>
                      </a:pPr>
                      <a:r>
                        <a:rPr lang="en-GB" sz="1400" b="0" i="0" dirty="0">
                          <a:effectLst/>
                          <a:latin typeface="Segoe UI" panose="020B0502040204020203" pitchFamily="34" charset="0"/>
                        </a:rPr>
                        <a:t>Maintains flexibility, strength, and durability despite high recycled content.</a:t>
                      </a:r>
                    </a:p>
                    <a:p>
                      <a:pPr marL="742950" lvl="1" indent="-285750" fontAlgn="t">
                        <a:lnSpc>
                          <a:spcPts val="1500"/>
                        </a:lnSpc>
                        <a:buFont typeface="+mj-lt"/>
                        <a:buAutoNum type="arabicPeriod"/>
                      </a:pPr>
                      <a:r>
                        <a:rPr lang="en-GB" sz="1400" b="0" i="0" dirty="0">
                          <a:effectLst/>
                          <a:latin typeface="Segoe UI" panose="020B0502040204020203" pitchFamily="34" charset="0"/>
                        </a:rPr>
                        <a:t>Wire reinforcement ensures pressure resistance for industrial applications.</a:t>
                      </a:r>
                    </a:p>
                    <a:p>
                      <a:pPr fontAlgn="t">
                        <a:lnSpc>
                          <a:spcPts val="1500"/>
                        </a:lnSpc>
                        <a:buFont typeface="+mj-lt"/>
                        <a:buAutoNum type="arabicPeriod"/>
                      </a:pPr>
                      <a:r>
                        <a:rPr lang="en-GB" sz="1400" b="1" i="0" dirty="0">
                          <a:effectLst/>
                          <a:latin typeface="Segoe UI" panose="020B0502040204020203" pitchFamily="34" charset="0"/>
                        </a:rPr>
                        <a:t>Social &amp; Governance Impact</a:t>
                      </a:r>
                      <a:endParaRPr lang="en-GB" sz="1400" b="0" i="0" dirty="0">
                        <a:effectLst/>
                        <a:latin typeface="Segoe UI" panose="020B0502040204020203" pitchFamily="34" charset="0"/>
                      </a:endParaRPr>
                    </a:p>
                    <a:p>
                      <a:pPr marL="742950" lvl="1" indent="-285750" fontAlgn="t">
                        <a:lnSpc>
                          <a:spcPts val="1500"/>
                        </a:lnSpc>
                        <a:buFont typeface="+mj-lt"/>
                        <a:buAutoNum type="arabicPeriod"/>
                      </a:pPr>
                      <a:r>
                        <a:rPr lang="en-GB" sz="1400" b="0" i="0" dirty="0">
                          <a:effectLst/>
                          <a:latin typeface="Segoe UI" panose="020B0502040204020203" pitchFamily="34" charset="0"/>
                        </a:rPr>
                        <a:t>Promotes safe working conditions and community plastic recovery programs.</a:t>
                      </a:r>
                    </a:p>
                    <a:p>
                      <a:pPr marL="742950" lvl="1" indent="-285750" fontAlgn="t">
                        <a:lnSpc>
                          <a:spcPts val="1500"/>
                        </a:lnSpc>
                        <a:buFont typeface="+mj-lt"/>
                        <a:buAutoNum type="arabicPeriod"/>
                      </a:pPr>
                      <a:r>
                        <a:rPr lang="en-GB" sz="1400" b="0" i="0" dirty="0">
                          <a:effectLst/>
                          <a:latin typeface="Segoe UI" panose="020B0502040204020203" pitchFamily="34" charset="0"/>
                        </a:rPr>
                        <a:t>Transparent ESG reporting builds stakeholder trust.</a:t>
                      </a:r>
                    </a:p>
                  </a:txBody>
                  <a:tcPr marL="63134" marR="63134" marT="31567" marB="31567">
                    <a:lnL w="9525" cap="flat" cmpd="sng" algn="ctr">
                      <a:solidFill>
                        <a:srgbClr val="E6E6E6"/>
                      </a:solidFill>
                      <a:prstDash val="solid"/>
                      <a:round/>
                      <a:headEnd type="none" w="med" len="med"/>
                      <a:tailEnd type="none" w="med" len="med"/>
                    </a:lnL>
                    <a:lnR w="9525" cap="flat" cmpd="sng" algn="ctr">
                      <a:solidFill>
                        <a:srgbClr val="E6E6E6"/>
                      </a:solidFill>
                      <a:prstDash val="solid"/>
                      <a:round/>
                      <a:headEnd type="none" w="med" len="med"/>
                      <a:tailEnd type="none" w="med" len="med"/>
                    </a:lnR>
                    <a:lnT w="9525" cap="flat" cmpd="sng" algn="ctr">
                      <a:solidFill>
                        <a:srgbClr val="E6E6E6"/>
                      </a:solidFill>
                      <a:prstDash val="solid"/>
                      <a:round/>
                      <a:headEnd type="none" w="med" len="med"/>
                      <a:tailEnd type="none" w="med" len="med"/>
                    </a:lnT>
                    <a:lnB w="9525"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1301702358"/>
                  </a:ext>
                </a:extLst>
              </a:tr>
              <a:tr h="280886">
                <a:tc>
                  <a:txBody>
                    <a:bodyPr/>
                    <a:lstStyle/>
                    <a:p>
                      <a:endParaRPr lang="en-IN" sz="1200" dirty="0"/>
                    </a:p>
                  </a:txBody>
                  <a:tcPr marL="63134" marR="63134" marT="31567" marB="31567">
                    <a:lnT w="9525"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3378078172"/>
                  </a:ext>
                </a:extLst>
              </a:tr>
            </a:tbl>
          </a:graphicData>
        </a:graphic>
      </p:graphicFrame>
    </p:spTree>
    <p:extLst>
      <p:ext uri="{BB962C8B-B14F-4D97-AF65-F5344CB8AC3E}">
        <p14:creationId xmlns:p14="http://schemas.microsoft.com/office/powerpoint/2010/main" val="6938929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sz="4000" b="1">
                <a:solidFill>
                  <a:srgbClr val="003366"/>
                </a:solidFill>
              </a:defRPr>
            </a:pPr>
            <a:r>
              <a:t>Risk &amp; Mitigation</a:t>
            </a:r>
          </a:p>
        </p:txBody>
      </p:sp>
      <p:sp>
        <p:nvSpPr>
          <p:cNvPr id="3" name="Content Placeholder 2"/>
          <p:cNvSpPr>
            <a:spLocks noGrp="1"/>
          </p:cNvSpPr>
          <p:nvPr>
            <p:ph idx="1"/>
          </p:nvPr>
        </p:nvSpPr>
        <p:spPr/>
        <p:txBody>
          <a:bodyPr/>
          <a:lstStyle/>
          <a:p>
            <a:endParaRPr/>
          </a:p>
          <a:p>
            <a:pPr algn="l">
              <a:defRPr sz="2000">
                <a:solidFill>
                  <a:srgbClr val="505050"/>
                </a:solidFill>
              </a:defRPr>
            </a:pPr>
            <a:r>
              <a:t>ESG risk register highlights.</a:t>
            </a:r>
          </a:p>
          <a:p>
            <a:pPr algn="l">
              <a:defRPr sz="2000">
                <a:solidFill>
                  <a:srgbClr val="505050"/>
                </a:solidFill>
              </a:defRPr>
            </a:pPr>
            <a:r>
              <a:t>Governance processes: ESG Steering Committee, audits, supplier due diligence.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defRPr sz="4000" b="1">
                <a:solidFill>
                  <a:srgbClr val="003366"/>
                </a:solidFill>
              </a:defRPr>
            </a:pPr>
            <a:r>
              <a:t>Conclusion &amp; Next Steps</a:t>
            </a:r>
          </a:p>
        </p:txBody>
      </p:sp>
      <p:sp>
        <p:nvSpPr>
          <p:cNvPr id="3" name="Content Placeholder 2"/>
          <p:cNvSpPr>
            <a:spLocks noGrp="1"/>
          </p:cNvSpPr>
          <p:nvPr>
            <p:ph idx="1"/>
          </p:nvPr>
        </p:nvSpPr>
        <p:spPr>
          <a:xfrm>
            <a:off x="609598" y="2160590"/>
            <a:ext cx="7979765" cy="3880773"/>
          </a:xfrm>
        </p:spPr>
        <p:txBody>
          <a:bodyPr/>
          <a:lstStyle/>
          <a:p>
            <a:endParaRPr dirty="0"/>
          </a:p>
          <a:p>
            <a:pPr algn="l">
              <a:defRPr sz="2000">
                <a:solidFill>
                  <a:srgbClr val="505050"/>
                </a:solidFill>
              </a:defRPr>
            </a:pPr>
            <a:r>
              <a:rPr dirty="0"/>
              <a:t>The presented recipe and process enable production of flexible PE hoses with high recycled content and wire reinforcement. Final mechanical and pressure performance must be validated to the intended service using ASTM/ISO methods. Pipe sizes 16, 20, 24, and 40 mm can be produced by adjusting tooling and SDR selection to meet application demands.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t>ESG KPI Dashboard</a:t>
            </a:r>
          </a:p>
        </p:txBody>
      </p:sp>
      <p:graphicFrame>
        <p:nvGraphicFramePr>
          <p:cNvPr id="3" name="Chart 2"/>
          <p:cNvGraphicFramePr>
            <a:graphicFrameLocks noGrp="1"/>
          </p:cNvGraphicFramePr>
          <p:nvPr>
            <p:extLst>
              <p:ext uri="{D42A27DB-BD31-4B8C-83A1-F6EECF244321}">
                <p14:modId xmlns:p14="http://schemas.microsoft.com/office/powerpoint/2010/main" val="4006548878"/>
              </p:ext>
            </p:extLst>
          </p:nvPr>
        </p:nvGraphicFramePr>
        <p:xfrm>
          <a:off x="914400" y="2113613"/>
          <a:ext cx="7315200" cy="4114800"/>
        </p:xfrm>
        <a:graphic>
          <a:graphicData uri="http://schemas.openxmlformats.org/drawingml/2006/chart">
            <c:chart xmlns:c="http://schemas.openxmlformats.org/drawingml/2006/chart" xmlns:r="http://schemas.openxmlformats.org/officeDocument/2006/relationships" r:id="rId2"/>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72C68D-1FBD-22F6-E968-CC1FE0ABCAA4}"/>
              </a:ext>
            </a:extLst>
          </p:cNvPr>
          <p:cNvSpPr>
            <a:spLocks noGrp="1"/>
          </p:cNvSpPr>
          <p:nvPr>
            <p:ph type="title"/>
          </p:nvPr>
        </p:nvSpPr>
        <p:spPr>
          <a:xfrm>
            <a:off x="1988694" y="2393429"/>
            <a:ext cx="6347714" cy="1320800"/>
          </a:xfrm>
        </p:spPr>
        <p:txBody>
          <a:bodyPr/>
          <a:lstStyle/>
          <a:p>
            <a:r>
              <a:rPr lang="en-GB" dirty="0"/>
              <a:t>Thanks</a:t>
            </a:r>
            <a:endParaRPr lang="en-IN" dirty="0"/>
          </a:p>
        </p:txBody>
      </p:sp>
    </p:spTree>
    <p:extLst>
      <p:ext uri="{BB962C8B-B14F-4D97-AF65-F5344CB8AC3E}">
        <p14:creationId xmlns:p14="http://schemas.microsoft.com/office/powerpoint/2010/main" val="1632866638"/>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93</TotalTime>
  <Words>744</Words>
  <Application>Microsoft Office PowerPoint</Application>
  <PresentationFormat>On-screen Show (4:3)</PresentationFormat>
  <Paragraphs>77</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Cambria</vt:lpstr>
      <vt:lpstr>Segoe UI</vt:lpstr>
      <vt:lpstr>Trebuchet MS</vt:lpstr>
      <vt:lpstr>Wingdings 3</vt:lpstr>
      <vt:lpstr>Facet</vt:lpstr>
      <vt:lpstr>Flexible Plastic Hose Pipe – Research Report</vt:lpstr>
      <vt:lpstr>Abstract &amp; Objective</vt:lpstr>
      <vt:lpstr>Material Composition</vt:lpstr>
      <vt:lpstr>Pipe Sizes &amp; Applications</vt:lpstr>
      <vt:lpstr>Mechanical Properties</vt:lpstr>
      <vt:lpstr>Hose Structure</vt:lpstr>
      <vt:lpstr>Extrusion Process</vt:lpstr>
      <vt:lpstr>PowerPoint Presentation</vt:lpstr>
      <vt:lpstr>HDPE Pipe Extrusion</vt:lpstr>
      <vt:lpstr>PowerPoint Presentation</vt:lpstr>
      <vt:lpstr>PowerPoint Presentation</vt:lpstr>
      <vt:lpstr>Benefits of Recycling </vt:lpstr>
      <vt:lpstr>Risk &amp; Mitigation</vt:lpstr>
      <vt:lpstr>Conclusion &amp; Next Steps</vt:lpstr>
      <vt:lpstr>ESG KPI Dashboard</vt:lpstr>
      <vt:lpstr>Thanks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Rahul Kumar</cp:lastModifiedBy>
  <cp:revision>5</cp:revision>
  <dcterms:created xsi:type="dcterms:W3CDTF">2013-01-27T09:14:16Z</dcterms:created>
  <dcterms:modified xsi:type="dcterms:W3CDTF">2026-01-14T17:40:54Z</dcterms:modified>
  <cp:category/>
</cp:coreProperties>
</file>