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a:off x="0" y="0"/>
            <a:ext cx="12192000" cy="6858000"/>
          </a:xfrm>
          <a:prstGeom prst="rect">
            <a:avLst/>
          </a:prstGeom>
          <a:blipFill dpi="0" rotWithShape="1">
            <a:blip r:embed="rId2">
              <a:alphaModFix amt="12000"/>
              <a:duotone>
                <a:schemeClr val="accent1">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10" name="Rectangle 9"/>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bg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EE224F33-4E11-4B53-96A9-71F0319C88C7}" type="datetimeFigureOut">
              <a:rPr lang="en-US" smtClean="0"/>
              <a:t>7/27/2024</a:t>
            </a:fld>
            <a:endParaRPr lang="en-US"/>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bg2"/>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bg2"/>
                </a:solidFill>
              </a:defRPr>
            </a:lvl1pPr>
          </a:lstStyle>
          <a:p>
            <a:fld id="{03787CCE-BC99-4262-B38C-71E2C1C3A6AE}" type="slidenum">
              <a:rPr lang="en-US" smtClean="0"/>
              <a:t>‹#›</a:t>
            </a:fld>
            <a:endParaRPr lang="en-US"/>
          </a:p>
        </p:txBody>
      </p:sp>
    </p:spTree>
    <p:extLst>
      <p:ext uri="{BB962C8B-B14F-4D97-AF65-F5344CB8AC3E}">
        <p14:creationId xmlns:p14="http://schemas.microsoft.com/office/powerpoint/2010/main" val="2934608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224F33-4E11-4B53-96A9-71F0319C88C7}"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19894625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p:cNvSpPr/>
          <p:nvPr/>
        </p:nvSpPr>
        <p:spPr>
          <a:xfrm>
            <a:off x="0" y="0"/>
            <a:ext cx="12192000" cy="6858000"/>
          </a:xfrm>
          <a:prstGeom prst="rect">
            <a:avLst/>
          </a:prstGeom>
          <a:blipFill dpi="0" rotWithShape="1">
            <a:blip r:embed="rId2">
              <a:alphaModFix amt="12000"/>
              <a:duotone>
                <a:schemeClr val="accent2">
                  <a:shade val="45000"/>
                  <a:satMod val="135000"/>
                </a:schemeClr>
                <a:prstClr val="white"/>
              </a:duotone>
            </a:blip>
            <a:srcRect/>
            <a:tile tx="-368300" ty="203200" sx="64000" sy="64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C</a:t>
            </a:r>
          </a:p>
        </p:txBody>
      </p:sp>
      <p:sp>
        <p:nvSpPr>
          <p:cNvPr id="23" name="Rectangle 22"/>
          <p:cNvSpPr/>
          <p:nvPr/>
        </p:nvSpPr>
        <p:spPr>
          <a:xfrm>
            <a:off x="1307870" y="1267730"/>
            <a:ext cx="9576262" cy="4307950"/>
          </a:xfrm>
          <a:prstGeom prst="rect">
            <a:avLst/>
          </a:prstGeom>
          <a:solidFill>
            <a:schemeClr val="tx2"/>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bg2"/>
            </a:solid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1">
                  <a:lumMod val="20000"/>
                  <a:lumOff val="8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bg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224F33-4E11-4B53-96A9-71F0319C88C7}" type="datetimeFigureOut">
              <a:rPr lang="en-US" smtClean="0"/>
              <a:t>7/27/2024</a:t>
            </a:fld>
            <a:endParaRPr lang="en-US"/>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bg2"/>
                </a:solidFill>
              </a:defRPr>
            </a:lvl1pPr>
          </a:lstStyle>
          <a:p>
            <a:endParaRPr lang="en-US"/>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bg2"/>
                </a:solidFill>
              </a:defRPr>
            </a:lvl1pPr>
          </a:lstStyle>
          <a:p>
            <a:fld id="{03787CCE-BC99-4262-B38C-71E2C1C3A6AE}" type="slidenum">
              <a:rPr lang="en-US" smtClean="0"/>
              <a:t>‹#›</a:t>
            </a:fld>
            <a:endParaRPr lang="en-US"/>
          </a:p>
        </p:txBody>
      </p:sp>
    </p:spTree>
    <p:extLst>
      <p:ext uri="{BB962C8B-B14F-4D97-AF65-F5344CB8AC3E}">
        <p14:creationId xmlns:p14="http://schemas.microsoft.com/office/powerpoint/2010/main" val="1755999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224F33-4E11-4B53-96A9-71F0319C88C7}" type="datetimeFigureOut">
              <a:rPr lang="en-US" smtClean="0"/>
              <a:t>7/27/2024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169018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224F33-4E11-4B53-96A9-71F0319C88C7}" type="datetimeFigureOut">
              <a:rPr lang="en-US" smtClean="0"/>
              <a:t>7/27/2024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41022563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224F33-4E11-4B53-96A9-71F0319C88C7}" type="datetimeFigureOut">
              <a:rPr lang="en-US" smtClean="0"/>
              <a:t>7/27/2024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1891002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224F33-4E11-4B53-96A9-71F0319C88C7}" type="datetimeFigureOut">
              <a:rPr lang="en-US" smtClean="0"/>
              <a:t>7/27/2024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42548554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5" name="Date Placeholder 4"/>
          <p:cNvSpPr>
            <a:spLocks noGrp="1"/>
          </p:cNvSpPr>
          <p:nvPr>
            <p:ph type="dt" sz="half" idx="10"/>
          </p:nvPr>
        </p:nvSpPr>
        <p:spPr/>
        <p:txBody>
          <a:bodyPr/>
          <a:lstStyle/>
          <a:p>
            <a:fld id="{EE224F33-4E11-4B53-96A9-71F0319C88C7}" type="datetimeFigureOut">
              <a:rPr lang="en-US" smtClean="0"/>
              <a:t>7/27/2024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03787CCE-BC99-4262-B38C-71E2C1C3A6AE}" type="slidenum">
              <a:rPr lang="en-US" smtClean="0"/>
              <a:t>‹#›</a:t>
            </a:fld>
            <a:endParaRPr lang="en-US"/>
          </a:p>
        </p:txBody>
      </p:sp>
    </p:spTree>
    <p:extLst>
      <p:ext uri="{BB962C8B-B14F-4D97-AF65-F5344CB8AC3E}">
        <p14:creationId xmlns:p14="http://schemas.microsoft.com/office/powerpoint/2010/main" val="3014606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Rectangle 9"/>
          <p:cNvSpPr/>
          <p:nvPr/>
        </p:nvSpPr>
        <p:spPr>
          <a:xfrm>
            <a:off x="9020386" y="237744"/>
            <a:ext cx="2926080" cy="6382512"/>
          </a:xfrm>
          <a:prstGeom prst="rect">
            <a:avLst/>
          </a:prstGeom>
          <a:solidFill>
            <a:schemeClr val="accent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rgbClr val="969696"/>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effectLst>
                  <a:outerShdw blurRad="12700" dist="3810" dir="2700000" algn="tl" rotWithShape="0">
                    <a:prstClr val="black">
                      <a:alpha val="40000"/>
                    </a:prstClr>
                  </a:outerShdw>
                </a:effectLst>
              </a:defRPr>
            </a:lvl1pPr>
          </a:lstStyle>
          <a:p>
            <a:fld id="{EE224F33-4E11-4B53-96A9-71F0319C88C7}" type="datetimeFigureOut">
              <a:rPr lang="en-US" smtClean="0"/>
              <a:t>7/27/2024</a:t>
            </a:fld>
            <a:endParaRPr lang="en-US"/>
          </a:p>
        </p:txBody>
      </p:sp>
      <p:sp>
        <p:nvSpPr>
          <p:cNvPr id="12" name="Footer Placeholder 11"/>
          <p:cNvSpPr>
            <a:spLocks noGrp="1"/>
          </p:cNvSpPr>
          <p:nvPr>
            <p:ph type="ftr" sz="quarter" idx="11"/>
          </p:nvPr>
        </p:nvSpPr>
        <p:spPr/>
        <p:txBody>
          <a:bodyPr/>
          <a:lstStyle>
            <a:lvl1pPr algn="r">
              <a:defRPr lang="en-US" sz="1000" kern="1200" dirty="0">
                <a:solidFill>
                  <a:schemeClr val="tx1">
                    <a:lumMod val="75000"/>
                    <a:lumOff val="25000"/>
                  </a:schemeClr>
                </a:solidFill>
                <a:effectLst>
                  <a:outerShdw blurRad="12700" dist="3810" dir="2700000" algn="tl" rotWithShape="0">
                    <a:prstClr val="black">
                      <a:alpha val="40000"/>
                    </a:prstClr>
                  </a:outerShdw>
                </a:effectLst>
                <a:latin typeface="+mn-lt"/>
                <a:ea typeface="+mn-ea"/>
                <a:cs typeface="+mn-cs"/>
              </a:defRPr>
            </a:lvl1pPr>
          </a:lstStyle>
          <a:p>
            <a:endParaRPr lang="en-US"/>
          </a:p>
        </p:txBody>
      </p:sp>
      <p:sp>
        <p:nvSpPr>
          <p:cNvPr id="13" name="Slide Number Placeholder 12"/>
          <p:cNvSpPr>
            <a:spLocks noGrp="1"/>
          </p:cNvSpPr>
          <p:nvPr>
            <p:ph type="sldNum" sz="quarter" idx="12"/>
          </p:nvPr>
        </p:nvSpPr>
        <p:spPr/>
        <p:txBody>
          <a:bodyPr/>
          <a:lstStyle>
            <a:lvl1pPr>
              <a:defRPr>
                <a:solidFill>
                  <a:srgbClr val="FFFFFF"/>
                </a:solidFill>
              </a:defRPr>
            </a:lvl1pPr>
          </a:lstStyle>
          <a:p>
            <a:fld id="{03787CCE-BC99-4262-B38C-71E2C1C3A6AE}" type="slidenum">
              <a:rPr lang="en-US" smtClean="0"/>
              <a:t>‹#›</a:t>
            </a:fld>
            <a:endParaRPr lang="en-US"/>
          </a:p>
        </p:txBody>
      </p:sp>
    </p:spTree>
    <p:extLst>
      <p:ext uri="{BB962C8B-B14F-4D97-AF65-F5344CB8AC3E}">
        <p14:creationId xmlns:p14="http://schemas.microsoft.com/office/powerpoint/2010/main" val="1101597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224F33-4E11-4B53-96A9-71F0319C88C7}"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480658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224F33-4E11-4B53-96A9-71F0319C88C7}" type="datetimeFigureOut">
              <a:rPr lang="en-US" smtClean="0"/>
              <a:t>7/27/2024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87CCE-BC99-4262-B38C-71E2C1C3A6AE}" type="slidenum">
              <a:rPr lang="en-US" smtClean="0"/>
              <a:t>‹#›</a:t>
            </a:fld>
            <a:endParaRPr lang="en-US"/>
          </a:p>
        </p:txBody>
      </p:sp>
    </p:spTree>
    <p:extLst>
      <p:ext uri="{BB962C8B-B14F-4D97-AF65-F5344CB8AC3E}">
        <p14:creationId xmlns:p14="http://schemas.microsoft.com/office/powerpoint/2010/main" val="3150053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EE224F33-4E11-4B53-96A9-71F0319C88C7}" type="datetimeFigureOut">
              <a:rPr lang="en-US" smtClean="0"/>
              <a:t>7/27/2024</a:t>
            </a:fld>
            <a:endParaRPr lang="en-US"/>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314667"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3787CCE-BC99-4262-B38C-71E2C1C3A6AE}" type="slidenum">
              <a:rPr lang="en-US" smtClean="0"/>
              <a:t>‹#›</a:t>
            </a:fld>
            <a:endParaRPr lang="en-US"/>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16019613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2"/>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2BD22-89B6-AAA6-95AF-8B583F19CF42}"/>
              </a:ext>
            </a:extLst>
          </p:cNvPr>
          <p:cNvSpPr>
            <a:spLocks noGrp="1"/>
          </p:cNvSpPr>
          <p:nvPr>
            <p:ph type="ctrTitle"/>
          </p:nvPr>
        </p:nvSpPr>
        <p:spPr>
          <a:xfrm>
            <a:off x="1697182" y="2161309"/>
            <a:ext cx="8797636" cy="2493819"/>
          </a:xfrm>
        </p:spPr>
        <p:txBody>
          <a:bodyPr>
            <a:noAutofit/>
          </a:bodyPr>
          <a:lstStyle/>
          <a:p>
            <a:r>
              <a:rPr lang="en-IN" sz="3200" b="1" baseline="30000" dirty="0">
                <a:effectLst/>
                <a:latin typeface="Times New Roman" panose="02020603050405020304" pitchFamily="18" charset="0"/>
                <a:ea typeface="Calibri" panose="020F0502020204030204" pitchFamily="34" charset="0"/>
              </a:rPr>
              <a:t>COMPARISON OF PLANNER AND INVERTED PEROVSKITE SOLAR CELLS USING TIO2 AND SPIRO-OMETAD AS TRANSPORT LAYERS</a:t>
            </a:r>
            <a:endParaRPr lang="en-US" sz="3200" dirty="0"/>
          </a:p>
        </p:txBody>
      </p:sp>
      <p:sp>
        <p:nvSpPr>
          <p:cNvPr id="3" name="Rectangle 2">
            <a:extLst>
              <a:ext uri="{FF2B5EF4-FFF2-40B4-BE49-F238E27FC236}">
                <a16:creationId xmlns:a16="http://schemas.microsoft.com/office/drawing/2014/main" id="{5E68CB31-703B-1CF1-04EA-D7416BB27798}"/>
              </a:ext>
            </a:extLst>
          </p:cNvPr>
          <p:cNvSpPr/>
          <p:nvPr/>
        </p:nvSpPr>
        <p:spPr>
          <a:xfrm>
            <a:off x="6885709" y="5611090"/>
            <a:ext cx="4779818" cy="105294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algn="ctr">
              <a:lnSpc>
                <a:spcPct val="150000"/>
              </a:lnSpc>
              <a:spcBef>
                <a:spcPts val="0"/>
              </a:spcBef>
              <a:spcAft>
                <a:spcPts val="0"/>
              </a:spcAft>
            </a:pPr>
            <a:endParaRPr lang="it-IT" sz="1400" b="1" kern="100" dirty="0">
              <a:effectLst/>
              <a:latin typeface="Times New Roman" panose="02020603050405020304" pitchFamily="18" charset="0"/>
              <a:ea typeface="Calibri" panose="020F0502020204030204" pitchFamily="34" charset="0"/>
              <a:cs typeface="Shruti" panose="020B0502040204020203" pitchFamily="34" charset="0"/>
            </a:endParaRPr>
          </a:p>
          <a:p>
            <a:pPr marL="0" marR="0" algn="ctr">
              <a:lnSpc>
                <a:spcPct val="150000"/>
              </a:lnSpc>
              <a:spcBef>
                <a:spcPts val="0"/>
              </a:spcBef>
              <a:spcAft>
                <a:spcPts val="0"/>
              </a:spcAft>
            </a:pPr>
            <a:r>
              <a:rPr lang="it-IT" sz="1400" b="1" kern="100" dirty="0">
                <a:effectLst/>
                <a:latin typeface="Times New Roman" panose="02020603050405020304" pitchFamily="18" charset="0"/>
                <a:ea typeface="Calibri" panose="020F0502020204030204" pitchFamily="34" charset="0"/>
                <a:cs typeface="Shruti" panose="020B0502040204020203" pitchFamily="34" charset="0"/>
              </a:rPr>
              <a:t>S. N. Desai</a:t>
            </a:r>
            <a:r>
              <a:rPr lang="it-IT" sz="1400" b="1" kern="100" baseline="30000" dirty="0">
                <a:effectLst/>
                <a:latin typeface="Times New Roman" panose="02020603050405020304" pitchFamily="18" charset="0"/>
                <a:ea typeface="Calibri" panose="020F0502020204030204" pitchFamily="34" charset="0"/>
                <a:cs typeface="Shruti" panose="020B0502040204020203" pitchFamily="34" charset="0"/>
              </a:rPr>
              <a:t>1</a:t>
            </a:r>
            <a:r>
              <a:rPr lang="it-IT" sz="1400" b="1" kern="100" dirty="0">
                <a:effectLst/>
                <a:latin typeface="Times New Roman" panose="02020603050405020304" pitchFamily="18" charset="0"/>
                <a:ea typeface="Calibri" panose="020F0502020204030204" pitchFamily="34" charset="0"/>
                <a:cs typeface="Shruti" panose="020B0502040204020203" pitchFamily="34" charset="0"/>
              </a:rPr>
              <a:t>, Y. K. PATEL</a:t>
            </a:r>
            <a:r>
              <a:rPr lang="it-IT" sz="1400" b="1" kern="100" baseline="30000" dirty="0">
                <a:effectLst/>
                <a:latin typeface="Times New Roman" panose="02020603050405020304" pitchFamily="18" charset="0"/>
                <a:ea typeface="Calibri" panose="020F0502020204030204" pitchFamily="34" charset="0"/>
                <a:cs typeface="Shruti" panose="020B0502040204020203" pitchFamily="34" charset="0"/>
              </a:rPr>
              <a:t>1</a:t>
            </a:r>
            <a:r>
              <a:rPr lang="it-IT" sz="1400" b="1" kern="100" dirty="0">
                <a:effectLst/>
                <a:latin typeface="Times New Roman" panose="02020603050405020304" pitchFamily="18" charset="0"/>
                <a:ea typeface="Calibri" panose="020F0502020204030204" pitchFamily="34" charset="0"/>
                <a:cs typeface="Shruti" panose="020B0502040204020203" pitchFamily="34" charset="0"/>
              </a:rPr>
              <a:t>, N. H. Vasoya</a:t>
            </a:r>
            <a:r>
              <a:rPr lang="it-IT" sz="1400" b="1" kern="100" baseline="30000" dirty="0">
                <a:effectLst/>
                <a:latin typeface="Times New Roman" panose="02020603050405020304" pitchFamily="18" charset="0"/>
                <a:ea typeface="Calibri" panose="020F0502020204030204" pitchFamily="34" charset="0"/>
                <a:cs typeface="Shruti" panose="020B0502040204020203" pitchFamily="34" charset="0"/>
              </a:rPr>
              <a:t>1</a:t>
            </a:r>
            <a:r>
              <a:rPr lang="it-IT" sz="1400" b="1" kern="100" dirty="0">
                <a:effectLst/>
                <a:latin typeface="Times New Roman" panose="02020603050405020304" pitchFamily="18" charset="0"/>
                <a:ea typeface="Calibri" panose="020F0502020204030204" pitchFamily="34" charset="0"/>
                <a:cs typeface="Shruti" panose="020B0502040204020203" pitchFamily="34" charset="0"/>
              </a:rPr>
              <a:t>,</a:t>
            </a:r>
            <a:endParaRPr lang="en-US" sz="1400" kern="100" dirty="0">
              <a:effectLst/>
              <a:latin typeface="Calibri" panose="020F0502020204030204" pitchFamily="34" charset="0"/>
              <a:ea typeface="Calibri" panose="020F0502020204030204" pitchFamily="34" charset="0"/>
              <a:cs typeface="Shruti" panose="020B0502040204020203" pitchFamily="34" charset="0"/>
            </a:endParaRPr>
          </a:p>
          <a:p>
            <a:pPr marL="0" marR="0" algn="ctr">
              <a:lnSpc>
                <a:spcPct val="150000"/>
              </a:lnSpc>
              <a:spcBef>
                <a:spcPts val="0"/>
              </a:spcBef>
              <a:spcAft>
                <a:spcPts val="0"/>
              </a:spcAft>
            </a:pPr>
            <a:r>
              <a:rPr lang="en-IN" sz="1400" b="1" kern="100" baseline="30000" dirty="0">
                <a:effectLst/>
                <a:latin typeface="Times New Roman" panose="02020603050405020304" pitchFamily="18" charset="0"/>
                <a:ea typeface="Calibri" panose="020F0502020204030204" pitchFamily="34" charset="0"/>
                <a:cs typeface="Shruti" panose="020B0502040204020203" pitchFamily="34" charset="0"/>
              </a:rPr>
              <a:t>1</a:t>
            </a:r>
            <a:r>
              <a:rPr lang="en-IN" sz="1400" kern="100" dirty="0">
                <a:effectLst/>
                <a:latin typeface="Times New Roman" panose="02020603050405020304" pitchFamily="18" charset="0"/>
                <a:ea typeface="Calibri" panose="020F0502020204030204" pitchFamily="34" charset="0"/>
                <a:cs typeface="Shruti" panose="020B0502040204020203" pitchFamily="34" charset="0"/>
              </a:rPr>
              <a:t>Department of Balbhavan, Children’s University, Sector-20, Gandhinagar 382021, India</a:t>
            </a:r>
            <a:endParaRPr lang="en-US" sz="1400" kern="100" dirty="0">
              <a:effectLst/>
              <a:latin typeface="Calibri" panose="020F0502020204030204" pitchFamily="34" charset="0"/>
              <a:ea typeface="Calibri" panose="020F0502020204030204" pitchFamily="34" charset="0"/>
              <a:cs typeface="Shruti" panose="020B0502040204020203" pitchFamily="34" charset="0"/>
            </a:endParaRPr>
          </a:p>
          <a:p>
            <a:pPr marL="0" marR="0" algn="ctr">
              <a:lnSpc>
                <a:spcPct val="150000"/>
              </a:lnSpc>
              <a:spcBef>
                <a:spcPts val="0"/>
              </a:spcBef>
              <a:spcAft>
                <a:spcPts val="0"/>
              </a:spcAft>
            </a:pPr>
            <a:r>
              <a:rPr lang="en-IN" sz="1800" kern="100" dirty="0">
                <a:effectLst/>
                <a:latin typeface="Times New Roman" panose="02020603050405020304" pitchFamily="18" charset="0"/>
                <a:ea typeface="Calibri" panose="020F0502020204030204" pitchFamily="34" charset="0"/>
                <a:cs typeface="Shruti" panose="020B0502040204020203" pitchFamily="34" charset="0"/>
              </a:rPr>
              <a:t> </a:t>
            </a:r>
            <a:endParaRPr lang="en-US" sz="1800" kern="100" dirty="0">
              <a:effectLst/>
              <a:latin typeface="Calibri" panose="020F0502020204030204" pitchFamily="34" charset="0"/>
              <a:ea typeface="Calibri" panose="020F0502020204030204" pitchFamily="34" charset="0"/>
              <a:cs typeface="Shruti" panose="020B0502040204020203" pitchFamily="34" charset="0"/>
            </a:endParaRPr>
          </a:p>
        </p:txBody>
      </p:sp>
    </p:spTree>
    <p:extLst>
      <p:ext uri="{BB962C8B-B14F-4D97-AF65-F5344CB8AC3E}">
        <p14:creationId xmlns:p14="http://schemas.microsoft.com/office/powerpoint/2010/main" val="152422699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D874C-9148-F41A-EF58-1C7ED858A767}"/>
              </a:ext>
            </a:extLst>
          </p:cNvPr>
          <p:cNvSpPr>
            <a:spLocks noGrp="1"/>
          </p:cNvSpPr>
          <p:nvPr>
            <p:ph type="title"/>
          </p:nvPr>
        </p:nvSpPr>
        <p:spPr/>
        <p:txBody>
          <a:bodyPr>
            <a:normAutofit/>
          </a:bodyPr>
          <a:lstStyle/>
          <a:p>
            <a:pPr algn="ctr"/>
            <a:r>
              <a:rPr lang="en-IN" sz="40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INTRODUCTION</a:t>
            </a:r>
            <a:br>
              <a:rPr lang="en-US" sz="4000" kern="100" dirty="0">
                <a:effectLst/>
                <a:latin typeface="Calibri" panose="020F0502020204030204" pitchFamily="34" charset="0"/>
                <a:ea typeface="Calibri" panose="020F0502020204030204" pitchFamily="34" charset="0"/>
                <a:cs typeface="Shruti" panose="020B0502040204020203" pitchFamily="34" charset="0"/>
              </a:rPr>
            </a:br>
            <a:endParaRPr lang="en-US" sz="4000" dirty="0"/>
          </a:p>
        </p:txBody>
      </p:sp>
      <p:sp>
        <p:nvSpPr>
          <p:cNvPr id="3" name="Content Placeholder 2">
            <a:extLst>
              <a:ext uri="{FF2B5EF4-FFF2-40B4-BE49-F238E27FC236}">
                <a16:creationId xmlns:a16="http://schemas.microsoft.com/office/drawing/2014/main" id="{E709A0A1-0356-AB58-8BD0-3BB8C347CD2B}"/>
              </a:ext>
            </a:extLst>
          </p:cNvPr>
          <p:cNvSpPr>
            <a:spLocks noGrp="1"/>
          </p:cNvSpPr>
          <p:nvPr>
            <p:ph idx="1"/>
          </p:nvPr>
        </p:nvSpPr>
        <p:spPr/>
        <p:txBody>
          <a:bodyPr>
            <a:normAutofit fontScale="92500" lnSpcReduction="20000"/>
          </a:bodyPr>
          <a:lstStyle/>
          <a:p>
            <a:pPr>
              <a:lnSpc>
                <a:spcPct val="150000"/>
              </a:lnSpc>
            </a:pPr>
            <a:r>
              <a:rPr lang="en-IN" sz="1800" dirty="0">
                <a:solidFill>
                  <a:srgbClr val="000000"/>
                </a:solidFill>
                <a:effectLst/>
                <a:latin typeface="Times New Roman" panose="02020603050405020304" pitchFamily="18" charset="0"/>
                <a:ea typeface="Calibri" panose="020F0502020204030204" pitchFamily="34" charset="0"/>
              </a:rPr>
              <a:t>A potential solution for next-generation photovoltaics, perovskite solar cells (PSCs) feature excellent power conversion efficiencies (PCEs) and the promise for low-cost production</a:t>
            </a:r>
          </a:p>
          <a:p>
            <a:pPr>
              <a:lnSpc>
                <a:spcPct val="150000"/>
              </a:lnSpc>
            </a:pPr>
            <a:r>
              <a:rPr lang="en-IN" sz="1800" dirty="0">
                <a:solidFill>
                  <a:srgbClr val="000000"/>
                </a:solidFill>
                <a:effectLst/>
                <a:latin typeface="Times New Roman" panose="02020603050405020304" pitchFamily="18" charset="0"/>
                <a:ea typeface="Calibri" panose="020F0502020204030204" pitchFamily="34" charset="0"/>
              </a:rPr>
              <a:t>The rapid advancements in perovskite materials and device architectures have led to substantial improvements in PSC performance, making them a competitive alternative to traditional silicon-based solar cells</a:t>
            </a:r>
            <a:endParaRPr lang="en-IN" sz="1800" dirty="0">
              <a:solidFill>
                <a:srgbClr val="000000"/>
              </a:solidFill>
              <a:latin typeface="Times New Roman" panose="02020603050405020304" pitchFamily="18" charset="0"/>
              <a:ea typeface="Calibri" panose="020F0502020204030204" pitchFamily="34" charset="0"/>
            </a:endParaRPr>
          </a:p>
          <a:p>
            <a:pPr>
              <a:lnSpc>
                <a:spcPct val="150000"/>
              </a:lnSpc>
            </a:pPr>
            <a:r>
              <a:rPr lang="en-IN" sz="1800" dirty="0">
                <a:solidFill>
                  <a:srgbClr val="000000"/>
                </a:solidFill>
                <a:effectLst/>
                <a:latin typeface="Times New Roman" panose="02020603050405020304" pitchFamily="18" charset="0"/>
                <a:ea typeface="Calibri" panose="020F0502020204030204" pitchFamily="34" charset="0"/>
              </a:rPr>
              <a:t>One crucial aspect of PSC optimization is the selection and design of charge transport layers, which play a critical role in facilitating the efficient extraction and transport of charge carriers within the device.</a:t>
            </a:r>
          </a:p>
          <a:p>
            <a:pPr>
              <a:lnSpc>
                <a:spcPct val="150000"/>
              </a:lnSpc>
            </a:pPr>
            <a:r>
              <a:rPr lang="en-IN" sz="1800" dirty="0">
                <a:solidFill>
                  <a:srgbClr val="000000"/>
                </a:solidFill>
                <a:effectLst/>
                <a:latin typeface="Times New Roman" panose="02020603050405020304" pitchFamily="18" charset="0"/>
                <a:ea typeface="Calibri" panose="020F0502020204030204" pitchFamily="34" charset="0"/>
              </a:rPr>
              <a:t>Two commonly employed charge transport layers in PSCs are titanium dioxide (TiO2) and Spiro-</a:t>
            </a:r>
            <a:r>
              <a:rPr lang="en-IN" sz="1800" dirty="0" err="1">
                <a:solidFill>
                  <a:srgbClr val="000000"/>
                </a:solidFill>
                <a:effectLst/>
                <a:latin typeface="Times New Roman" panose="02020603050405020304" pitchFamily="18" charset="0"/>
                <a:ea typeface="Calibri" panose="020F0502020204030204" pitchFamily="34" charset="0"/>
              </a:rPr>
              <a:t>OMeTAD</a:t>
            </a:r>
            <a:r>
              <a:rPr lang="en-IN" sz="1800" dirty="0">
                <a:solidFill>
                  <a:srgbClr val="000000"/>
                </a:solidFill>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(2,2',7,7'-tetrakis[N,N-di(4-methoxyphenyl)amino]-9,9'-spirobifluorene). TiO2, an n-type semiconductor, is widely used as the electron transport layer (ETL) due </a:t>
            </a:r>
            <a:r>
              <a:rPr lang="en-IN" sz="1800" dirty="0">
                <a:solidFill>
                  <a:srgbClr val="000000"/>
                </a:solidFill>
                <a:effectLst/>
                <a:latin typeface="Times New Roman" panose="02020603050405020304" pitchFamily="18" charset="0"/>
                <a:ea typeface="Calibri" panose="020F0502020204030204" pitchFamily="34" charset="0"/>
              </a:rPr>
              <a:t>to its high electron mobility, excellent stability, and compatibility with perovskite materials</a:t>
            </a:r>
            <a:endParaRPr lang="en-IN" sz="1800" dirty="0">
              <a:solidFill>
                <a:srgbClr val="000000"/>
              </a:solidFill>
              <a:latin typeface="Times New Roman" panose="02020603050405020304" pitchFamily="18" charset="0"/>
              <a:ea typeface="Calibri" panose="020F0502020204030204" pitchFamily="34" charset="0"/>
            </a:endParaRPr>
          </a:p>
          <a:p>
            <a:pPr marL="0" indent="0">
              <a:buNone/>
            </a:pPr>
            <a:endParaRPr lang="en-US" dirty="0"/>
          </a:p>
        </p:txBody>
      </p:sp>
    </p:spTree>
    <p:extLst>
      <p:ext uri="{BB962C8B-B14F-4D97-AF65-F5344CB8AC3E}">
        <p14:creationId xmlns:p14="http://schemas.microsoft.com/office/powerpoint/2010/main" val="2611009886"/>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C9434-945F-44B8-A2C0-F2258A5C0A66}"/>
              </a:ext>
            </a:extLst>
          </p:cNvPr>
          <p:cNvSpPr>
            <a:spLocks noGrp="1"/>
          </p:cNvSpPr>
          <p:nvPr>
            <p:ph type="title"/>
          </p:nvPr>
        </p:nvSpPr>
        <p:spPr/>
        <p:txBody>
          <a:bodyPr>
            <a:normAutofit/>
          </a:bodyPr>
          <a:lstStyle/>
          <a:p>
            <a:pPr algn="ctr"/>
            <a:r>
              <a:rPr lang="en-IN" sz="40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DEVICE STRUCTURE</a:t>
            </a:r>
            <a:endParaRPr lang="en-US" sz="4000" dirty="0"/>
          </a:p>
        </p:txBody>
      </p:sp>
      <p:graphicFrame>
        <p:nvGraphicFramePr>
          <p:cNvPr id="4" name="Content Placeholder 3">
            <a:extLst>
              <a:ext uri="{FF2B5EF4-FFF2-40B4-BE49-F238E27FC236}">
                <a16:creationId xmlns:a16="http://schemas.microsoft.com/office/drawing/2014/main" id="{1D4985AC-7933-AFFD-43E9-B15689453156}"/>
              </a:ext>
            </a:extLst>
          </p:cNvPr>
          <p:cNvGraphicFramePr>
            <a:graphicFrameLocks noGrp="1"/>
          </p:cNvGraphicFramePr>
          <p:nvPr>
            <p:ph idx="1"/>
            <p:extLst>
              <p:ext uri="{D42A27DB-BD31-4B8C-83A1-F6EECF244321}">
                <p14:modId xmlns:p14="http://schemas.microsoft.com/office/powerpoint/2010/main" val="3700254540"/>
              </p:ext>
            </p:extLst>
          </p:nvPr>
        </p:nvGraphicFramePr>
        <p:xfrm>
          <a:off x="3047999" y="2151590"/>
          <a:ext cx="6335743" cy="1530600"/>
        </p:xfrm>
        <a:graphic>
          <a:graphicData uri="http://schemas.openxmlformats.org/drawingml/2006/table">
            <a:tbl>
              <a:tblPr firstRow="1" firstCol="1" bandRow="1">
                <a:tableStyleId>{073A0DAA-6AF3-43AB-8588-CEC1D06C72B9}</a:tableStyleId>
              </a:tblPr>
              <a:tblGrid>
                <a:gridCol w="1403585">
                  <a:extLst>
                    <a:ext uri="{9D8B030D-6E8A-4147-A177-3AD203B41FA5}">
                      <a16:colId xmlns:a16="http://schemas.microsoft.com/office/drawing/2014/main" val="3618691560"/>
                    </a:ext>
                  </a:extLst>
                </a:gridCol>
                <a:gridCol w="1000159">
                  <a:extLst>
                    <a:ext uri="{9D8B030D-6E8A-4147-A177-3AD203B41FA5}">
                      <a16:colId xmlns:a16="http://schemas.microsoft.com/office/drawing/2014/main" val="1291704772"/>
                    </a:ext>
                  </a:extLst>
                </a:gridCol>
                <a:gridCol w="2621566">
                  <a:extLst>
                    <a:ext uri="{9D8B030D-6E8A-4147-A177-3AD203B41FA5}">
                      <a16:colId xmlns:a16="http://schemas.microsoft.com/office/drawing/2014/main" val="2124978037"/>
                    </a:ext>
                  </a:extLst>
                </a:gridCol>
                <a:gridCol w="1310433">
                  <a:extLst>
                    <a:ext uri="{9D8B030D-6E8A-4147-A177-3AD203B41FA5}">
                      <a16:colId xmlns:a16="http://schemas.microsoft.com/office/drawing/2014/main" val="1699840337"/>
                    </a:ext>
                  </a:extLst>
                </a:gridCol>
              </a:tblGrid>
              <a:tr h="259913">
                <a:tc>
                  <a:txBody>
                    <a:bodyPr/>
                    <a:lstStyle/>
                    <a:p>
                      <a:pPr marL="0" marR="0">
                        <a:lnSpc>
                          <a:spcPct val="107000"/>
                        </a:lnSpc>
                        <a:spcBef>
                          <a:spcPts val="0"/>
                        </a:spcBef>
                        <a:spcAft>
                          <a:spcPts val="0"/>
                        </a:spcAft>
                      </a:pPr>
                      <a:r>
                        <a:rPr lang="en-IN" sz="1200" kern="100" dirty="0">
                          <a:effectLst/>
                        </a:rPr>
                        <a:t>Layer Name</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Thickness</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Optical Material</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Layer Type</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2029416872"/>
                  </a:ext>
                </a:extLst>
              </a:tr>
              <a:tr h="259913">
                <a:tc>
                  <a:txBody>
                    <a:bodyPr/>
                    <a:lstStyle/>
                    <a:p>
                      <a:pPr marL="0" marR="0">
                        <a:lnSpc>
                          <a:spcPct val="107000"/>
                        </a:lnSpc>
                        <a:spcBef>
                          <a:spcPts val="0"/>
                        </a:spcBef>
                        <a:spcAft>
                          <a:spcPts val="0"/>
                        </a:spcAft>
                      </a:pPr>
                      <a:r>
                        <a:rPr lang="en-IN" sz="1200" kern="100" dirty="0">
                          <a:effectLst/>
                        </a:rPr>
                        <a:t>FTO</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1e-8</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oxides/</a:t>
                      </a:r>
                      <a:r>
                        <a:rPr lang="en-IN" sz="1200" kern="100" dirty="0" err="1">
                          <a:effectLst/>
                        </a:rPr>
                        <a:t>fto</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Contact</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474623315"/>
                  </a:ext>
                </a:extLst>
              </a:tr>
              <a:tr h="259913">
                <a:tc>
                  <a:txBody>
                    <a:bodyPr/>
                    <a:lstStyle/>
                    <a:p>
                      <a:pPr marL="0" marR="0">
                        <a:lnSpc>
                          <a:spcPct val="107000"/>
                        </a:lnSpc>
                        <a:spcBef>
                          <a:spcPts val="0"/>
                        </a:spcBef>
                        <a:spcAft>
                          <a:spcPts val="0"/>
                        </a:spcAft>
                      </a:pPr>
                      <a:r>
                        <a:rPr lang="en-IN" sz="1200" kern="100">
                          <a:effectLst/>
                        </a:rPr>
                        <a:t>TiO</a:t>
                      </a:r>
                      <a:r>
                        <a:rPr lang="en-IN" sz="1200" kern="100" baseline="-25000">
                          <a:effectLst/>
                        </a:rPr>
                        <a:t>2</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2.5e-07</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oxides/</a:t>
                      </a:r>
                      <a:r>
                        <a:rPr lang="en-IN" sz="1200" kern="100" dirty="0" err="1">
                          <a:effectLst/>
                        </a:rPr>
                        <a:t>tiox</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Active Layer</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2313753684"/>
                  </a:ext>
                </a:extLst>
              </a:tr>
              <a:tr h="245474">
                <a:tc>
                  <a:txBody>
                    <a:bodyPr/>
                    <a:lstStyle/>
                    <a:p>
                      <a:pPr marL="0" marR="0">
                        <a:lnSpc>
                          <a:spcPct val="107000"/>
                        </a:lnSpc>
                        <a:spcBef>
                          <a:spcPts val="0"/>
                        </a:spcBef>
                        <a:spcAft>
                          <a:spcPts val="0"/>
                        </a:spcAft>
                      </a:pPr>
                      <a:r>
                        <a:rPr lang="en-IN" sz="1200" kern="100">
                          <a:effectLst/>
                        </a:rPr>
                        <a:t>Perovskite</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5e-07</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Perovskite/std- Perovskite</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Active Layer</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209741972"/>
                  </a:ext>
                </a:extLst>
              </a:tr>
              <a:tr h="245474">
                <a:tc>
                  <a:txBody>
                    <a:bodyPr/>
                    <a:lstStyle/>
                    <a:p>
                      <a:pPr marL="0" marR="0">
                        <a:lnSpc>
                          <a:spcPct val="107000"/>
                        </a:lnSpc>
                        <a:spcBef>
                          <a:spcPts val="0"/>
                        </a:spcBef>
                        <a:spcAft>
                          <a:spcPts val="0"/>
                        </a:spcAft>
                      </a:pPr>
                      <a:r>
                        <a:rPr lang="en-IN" sz="1200" kern="100">
                          <a:effectLst/>
                        </a:rPr>
                        <a:t>Spiro-Meotad</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1.6e-07</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err="1">
                          <a:effectLst/>
                        </a:rPr>
                        <a:t>small_molecules</a:t>
                      </a:r>
                      <a:r>
                        <a:rPr lang="en-IN" sz="1200" kern="100" dirty="0">
                          <a:effectLst/>
                        </a:rPr>
                        <a:t>/</a:t>
                      </a:r>
                      <a:r>
                        <a:rPr lang="en-IN" sz="1200" kern="100" dirty="0" err="1">
                          <a:effectLst/>
                        </a:rPr>
                        <a:t>spiromeotad</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Active Layer</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283862045"/>
                  </a:ext>
                </a:extLst>
              </a:tr>
              <a:tr h="259913">
                <a:tc>
                  <a:txBody>
                    <a:bodyPr/>
                    <a:lstStyle/>
                    <a:p>
                      <a:pPr marL="0" marR="0">
                        <a:lnSpc>
                          <a:spcPct val="107000"/>
                        </a:lnSpc>
                        <a:spcBef>
                          <a:spcPts val="0"/>
                        </a:spcBef>
                        <a:spcAft>
                          <a:spcPts val="0"/>
                        </a:spcAft>
                      </a:pPr>
                      <a:r>
                        <a:rPr lang="en-IN" sz="1200" kern="100" dirty="0">
                          <a:effectLst/>
                        </a:rPr>
                        <a:t>Ag</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a:effectLst/>
                        </a:rPr>
                        <a:t>1e-07</a:t>
                      </a:r>
                      <a:endParaRPr lang="en-US" sz="1200" kern="10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metal/Ag/Pure_Jia16</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marL="0" marR="0">
                        <a:lnSpc>
                          <a:spcPct val="107000"/>
                        </a:lnSpc>
                        <a:spcBef>
                          <a:spcPts val="0"/>
                        </a:spcBef>
                        <a:spcAft>
                          <a:spcPts val="0"/>
                        </a:spcAft>
                      </a:pPr>
                      <a:r>
                        <a:rPr lang="en-IN" sz="1200" kern="100" dirty="0">
                          <a:effectLst/>
                        </a:rPr>
                        <a:t>Other</a:t>
                      </a:r>
                      <a:endParaRPr lang="en-US" sz="1200" kern="1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3494882356"/>
                  </a:ext>
                </a:extLst>
              </a:tr>
            </a:tbl>
          </a:graphicData>
        </a:graphic>
      </p:graphicFrame>
      <p:graphicFrame>
        <p:nvGraphicFramePr>
          <p:cNvPr id="5" name="Table 4">
            <a:extLst>
              <a:ext uri="{FF2B5EF4-FFF2-40B4-BE49-F238E27FC236}">
                <a16:creationId xmlns:a16="http://schemas.microsoft.com/office/drawing/2014/main" id="{A07A8129-5752-28C2-6ED3-4D8EFD98F8C3}"/>
              </a:ext>
            </a:extLst>
          </p:cNvPr>
          <p:cNvGraphicFramePr>
            <a:graphicFrameLocks noGrp="1"/>
          </p:cNvGraphicFramePr>
          <p:nvPr>
            <p:extLst>
              <p:ext uri="{D42A27DB-BD31-4B8C-83A1-F6EECF244321}">
                <p14:modId xmlns:p14="http://schemas.microsoft.com/office/powerpoint/2010/main" val="3972936674"/>
              </p:ext>
            </p:extLst>
          </p:nvPr>
        </p:nvGraphicFramePr>
        <p:xfrm>
          <a:off x="3047999" y="4516582"/>
          <a:ext cx="6335743" cy="1810881"/>
        </p:xfrm>
        <a:graphic>
          <a:graphicData uri="http://schemas.openxmlformats.org/drawingml/2006/table">
            <a:tbl>
              <a:tblPr firstRow="1" firstCol="1" bandRow="1">
                <a:tableStyleId>{073A0DAA-6AF3-43AB-8588-CEC1D06C72B9}</a:tableStyleId>
              </a:tblPr>
              <a:tblGrid>
                <a:gridCol w="1441087">
                  <a:extLst>
                    <a:ext uri="{9D8B030D-6E8A-4147-A177-3AD203B41FA5}">
                      <a16:colId xmlns:a16="http://schemas.microsoft.com/office/drawing/2014/main" val="683255645"/>
                    </a:ext>
                  </a:extLst>
                </a:gridCol>
                <a:gridCol w="962657">
                  <a:extLst>
                    <a:ext uri="{9D8B030D-6E8A-4147-A177-3AD203B41FA5}">
                      <a16:colId xmlns:a16="http://schemas.microsoft.com/office/drawing/2014/main" val="1720826629"/>
                    </a:ext>
                  </a:extLst>
                </a:gridCol>
                <a:gridCol w="2621566">
                  <a:extLst>
                    <a:ext uri="{9D8B030D-6E8A-4147-A177-3AD203B41FA5}">
                      <a16:colId xmlns:a16="http://schemas.microsoft.com/office/drawing/2014/main" val="1308131090"/>
                    </a:ext>
                  </a:extLst>
                </a:gridCol>
                <a:gridCol w="1310433">
                  <a:extLst>
                    <a:ext uri="{9D8B030D-6E8A-4147-A177-3AD203B41FA5}">
                      <a16:colId xmlns:a16="http://schemas.microsoft.com/office/drawing/2014/main" val="677469376"/>
                    </a:ext>
                  </a:extLst>
                </a:gridCol>
              </a:tblGrid>
              <a:tr h="203374">
                <a:tc>
                  <a:txBody>
                    <a:bodyPr/>
                    <a:lstStyle/>
                    <a:p>
                      <a:pPr marL="0" marR="0">
                        <a:lnSpc>
                          <a:spcPct val="107000"/>
                        </a:lnSpc>
                        <a:spcBef>
                          <a:spcPts val="0"/>
                        </a:spcBef>
                        <a:spcAft>
                          <a:spcPts val="0"/>
                        </a:spcAft>
                      </a:pPr>
                      <a:r>
                        <a:rPr lang="en-IN" sz="1200" kern="100" dirty="0">
                          <a:effectLst/>
                        </a:rPr>
                        <a:t>Layer Name</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Thickness</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Optical Material</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Layer Type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65356003"/>
                  </a:ext>
                </a:extLst>
              </a:tr>
              <a:tr h="306421">
                <a:tc>
                  <a:txBody>
                    <a:bodyPr/>
                    <a:lstStyle/>
                    <a:p>
                      <a:pPr marL="0" marR="0">
                        <a:lnSpc>
                          <a:spcPct val="107000"/>
                        </a:lnSpc>
                        <a:spcBef>
                          <a:spcPts val="0"/>
                        </a:spcBef>
                        <a:spcAft>
                          <a:spcPts val="0"/>
                        </a:spcAft>
                      </a:pPr>
                      <a:r>
                        <a:rPr lang="en-IN" sz="1200" kern="100" dirty="0">
                          <a:effectLst/>
                        </a:rPr>
                        <a:t>FTO</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1e-8</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oxides/</a:t>
                      </a:r>
                      <a:r>
                        <a:rPr lang="en-IN" sz="1200" kern="100" dirty="0" err="1">
                          <a:effectLst/>
                        </a:rPr>
                        <a:t>fto</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Contact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33496234"/>
                  </a:ext>
                </a:extLst>
              </a:tr>
              <a:tr h="306421">
                <a:tc>
                  <a:txBody>
                    <a:bodyPr/>
                    <a:lstStyle/>
                    <a:p>
                      <a:pPr marL="0" marR="0">
                        <a:lnSpc>
                          <a:spcPct val="107000"/>
                        </a:lnSpc>
                        <a:spcBef>
                          <a:spcPts val="0"/>
                        </a:spcBef>
                        <a:spcAft>
                          <a:spcPts val="0"/>
                        </a:spcAft>
                      </a:pPr>
                      <a:r>
                        <a:rPr lang="en-IN" sz="1200" kern="100">
                          <a:effectLst/>
                        </a:rPr>
                        <a:t>Spiro-Meotad</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2.5e-07</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small_molecules/spiromeotad</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Active Layer</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0163865"/>
                  </a:ext>
                </a:extLst>
              </a:tr>
              <a:tr h="289398">
                <a:tc>
                  <a:txBody>
                    <a:bodyPr/>
                    <a:lstStyle/>
                    <a:p>
                      <a:pPr marL="0" marR="0">
                        <a:lnSpc>
                          <a:spcPct val="107000"/>
                        </a:lnSpc>
                        <a:spcBef>
                          <a:spcPts val="0"/>
                        </a:spcBef>
                        <a:spcAft>
                          <a:spcPts val="0"/>
                        </a:spcAft>
                      </a:pPr>
                      <a:r>
                        <a:rPr lang="en-IN" sz="1200" kern="100">
                          <a:effectLst/>
                        </a:rPr>
                        <a:t>Perovskite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5e-07</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Perovskite/std- Perovskite</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Active Layer</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33736629"/>
                  </a:ext>
                </a:extLst>
              </a:tr>
              <a:tr h="289398">
                <a:tc>
                  <a:txBody>
                    <a:bodyPr/>
                    <a:lstStyle/>
                    <a:p>
                      <a:pPr marL="0" marR="0">
                        <a:lnSpc>
                          <a:spcPct val="107000"/>
                        </a:lnSpc>
                        <a:spcBef>
                          <a:spcPts val="0"/>
                        </a:spcBef>
                        <a:spcAft>
                          <a:spcPts val="0"/>
                        </a:spcAft>
                      </a:pPr>
                      <a:r>
                        <a:rPr lang="en-IN" sz="1200" kern="100">
                          <a:effectLst/>
                        </a:rPr>
                        <a:t>TiO</a:t>
                      </a:r>
                      <a:r>
                        <a:rPr lang="en-IN" sz="1200" kern="100" baseline="-25000">
                          <a:effectLst/>
                        </a:rPr>
                        <a:t>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1.6e-07</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oxides/</a:t>
                      </a:r>
                      <a:r>
                        <a:rPr lang="en-IN" sz="1200" kern="100" dirty="0" err="1">
                          <a:effectLst/>
                        </a:rPr>
                        <a:t>tiox</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Active Layer</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66458436"/>
                  </a:ext>
                </a:extLst>
              </a:tr>
              <a:tr h="415869">
                <a:tc>
                  <a:txBody>
                    <a:bodyPr/>
                    <a:lstStyle/>
                    <a:p>
                      <a:pPr marL="0" marR="0">
                        <a:lnSpc>
                          <a:spcPct val="107000"/>
                        </a:lnSpc>
                        <a:spcBef>
                          <a:spcPts val="0"/>
                        </a:spcBef>
                        <a:spcAft>
                          <a:spcPts val="0"/>
                        </a:spcAft>
                      </a:pPr>
                      <a:r>
                        <a:rPr lang="en-IN" sz="1200" kern="100">
                          <a:effectLst/>
                        </a:rPr>
                        <a:t>Ag</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a:effectLst/>
                        </a:rPr>
                        <a:t>1e-07</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metal/Ag/Pure_Jia16</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IN" sz="1200" kern="100" dirty="0">
                          <a:effectLst/>
                        </a:rPr>
                        <a:t>Other</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8974264"/>
                  </a:ext>
                </a:extLst>
              </a:tr>
            </a:tbl>
          </a:graphicData>
        </a:graphic>
      </p:graphicFrame>
      <p:sp>
        <p:nvSpPr>
          <p:cNvPr id="7" name="TextBox 6">
            <a:extLst>
              <a:ext uri="{FF2B5EF4-FFF2-40B4-BE49-F238E27FC236}">
                <a16:creationId xmlns:a16="http://schemas.microsoft.com/office/drawing/2014/main" id="{8BFEEE22-9CBD-9A8D-EEEF-8BFF2D9CE024}"/>
              </a:ext>
            </a:extLst>
          </p:cNvPr>
          <p:cNvSpPr txBox="1"/>
          <p:nvPr/>
        </p:nvSpPr>
        <p:spPr>
          <a:xfrm>
            <a:off x="2493817" y="1642271"/>
            <a:ext cx="7204365" cy="342786"/>
          </a:xfrm>
          <a:prstGeom prst="rect">
            <a:avLst/>
          </a:prstGeom>
          <a:noFill/>
        </p:spPr>
        <p:txBody>
          <a:bodyPr wrap="square">
            <a:spAutoFit/>
          </a:bodyPr>
          <a:lstStyle/>
          <a:p>
            <a:pPr marL="0" marR="0" algn="ctr">
              <a:lnSpc>
                <a:spcPct val="107000"/>
              </a:lnSpc>
              <a:spcBef>
                <a:spcPts val="0"/>
              </a:spcBef>
              <a:spcAft>
                <a:spcPts val="800"/>
              </a:spcAft>
            </a:pPr>
            <a:r>
              <a:rPr lang="en-IN" sz="16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Table 1: </a:t>
            </a:r>
            <a:r>
              <a:rPr lang="en-IN" sz="16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Name, Thickness and Optical Material used (For Planer) </a:t>
            </a:r>
            <a:endParaRPr lang="en-US" sz="1400" kern="100" dirty="0">
              <a:effectLst/>
              <a:latin typeface="Calibri" panose="020F0502020204030204" pitchFamily="34" charset="0"/>
              <a:ea typeface="Calibri" panose="020F0502020204030204" pitchFamily="34" charset="0"/>
              <a:cs typeface="Shruti" panose="020B0502040204020203" pitchFamily="34" charset="0"/>
            </a:endParaRPr>
          </a:p>
        </p:txBody>
      </p:sp>
      <p:sp>
        <p:nvSpPr>
          <p:cNvPr id="9" name="TextBox 8">
            <a:extLst>
              <a:ext uri="{FF2B5EF4-FFF2-40B4-BE49-F238E27FC236}">
                <a16:creationId xmlns:a16="http://schemas.microsoft.com/office/drawing/2014/main" id="{9AC60D75-6B1B-4CD2-E6F7-FBB6ECE4FA80}"/>
              </a:ext>
            </a:extLst>
          </p:cNvPr>
          <p:cNvSpPr txBox="1"/>
          <p:nvPr/>
        </p:nvSpPr>
        <p:spPr>
          <a:xfrm>
            <a:off x="2493817" y="4007263"/>
            <a:ext cx="7599523" cy="342786"/>
          </a:xfrm>
          <a:prstGeom prst="rect">
            <a:avLst/>
          </a:prstGeom>
          <a:noFill/>
        </p:spPr>
        <p:txBody>
          <a:bodyPr wrap="square">
            <a:spAutoFit/>
          </a:bodyPr>
          <a:lstStyle/>
          <a:p>
            <a:pPr marL="0" marR="0" algn="ctr">
              <a:lnSpc>
                <a:spcPct val="107000"/>
              </a:lnSpc>
              <a:spcBef>
                <a:spcPts val="0"/>
              </a:spcBef>
              <a:spcAft>
                <a:spcPts val="800"/>
              </a:spcAft>
            </a:pPr>
            <a:r>
              <a:rPr lang="en-IN" sz="16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Table 2: </a:t>
            </a:r>
            <a:r>
              <a:rPr lang="en-IN" sz="16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Name, Thickness and Optical Material used (For Inverted)</a:t>
            </a:r>
            <a:endParaRPr lang="en-US" sz="1400" kern="100" dirty="0">
              <a:effectLst/>
              <a:latin typeface="Calibri" panose="020F0502020204030204" pitchFamily="34" charset="0"/>
              <a:ea typeface="Calibri" panose="020F0502020204030204" pitchFamily="34" charset="0"/>
              <a:cs typeface="Shruti" panose="020B0502040204020203" pitchFamily="34" charset="0"/>
            </a:endParaRPr>
          </a:p>
        </p:txBody>
      </p:sp>
    </p:spTree>
    <p:extLst>
      <p:ext uri="{BB962C8B-B14F-4D97-AF65-F5344CB8AC3E}">
        <p14:creationId xmlns:p14="http://schemas.microsoft.com/office/powerpoint/2010/main" val="3023037854"/>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3F016-CE7E-3EDB-1740-F1BC707F86DF}"/>
              </a:ext>
            </a:extLst>
          </p:cNvPr>
          <p:cNvSpPr>
            <a:spLocks noGrp="1"/>
          </p:cNvSpPr>
          <p:nvPr>
            <p:ph type="title"/>
          </p:nvPr>
        </p:nvSpPr>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Shruti" panose="020B0502040204020203" pitchFamily="34" charset="0"/>
              </a:rPr>
              <a:t>SIMULATION TECHNIQUE</a:t>
            </a:r>
            <a:endParaRPr lang="en-US" sz="4000" dirty="0"/>
          </a:p>
        </p:txBody>
      </p:sp>
      <p:sp>
        <p:nvSpPr>
          <p:cNvPr id="3" name="Content Placeholder 2">
            <a:extLst>
              <a:ext uri="{FF2B5EF4-FFF2-40B4-BE49-F238E27FC236}">
                <a16:creationId xmlns:a16="http://schemas.microsoft.com/office/drawing/2014/main" id="{424A8EB4-3052-A9F5-D6B4-162379E13583}"/>
              </a:ext>
            </a:extLst>
          </p:cNvPr>
          <p:cNvSpPr>
            <a:spLocks noGrp="1"/>
          </p:cNvSpPr>
          <p:nvPr>
            <p:ph idx="1"/>
          </p:nvPr>
        </p:nvSpPr>
        <p:spPr>
          <a:xfrm>
            <a:off x="838200" y="1825625"/>
            <a:ext cx="10515600" cy="4353502"/>
          </a:xfrm>
        </p:spPr>
        <p:txBody>
          <a:bodyPr/>
          <a:lstStyle/>
          <a:p>
            <a:pPr algn="just">
              <a:lnSpc>
                <a:spcPct val="100000"/>
              </a:lnSpc>
            </a:pPr>
            <a:r>
              <a:rPr lang="en-US" sz="1800" dirty="0">
                <a:latin typeface="Times New Roman" panose="02020603050405020304" pitchFamily="18" charset="0"/>
                <a:cs typeface="Times New Roman" panose="02020603050405020304" pitchFamily="18" charset="0"/>
              </a:rPr>
              <a:t>Solar cells have been simulated electrically and optically. utilising GPVDM Software, a </a:t>
            </a:r>
            <a:r>
              <a:rPr lang="en-US" sz="1800" dirty="0" err="1">
                <a:latin typeface="Times New Roman" panose="02020603050405020304" pitchFamily="18" charset="0"/>
                <a:cs typeface="Times New Roman" panose="02020603050405020304" pitchFamily="18" charset="0"/>
              </a:rPr>
              <a:t>programme</a:t>
            </a:r>
            <a:r>
              <a:rPr lang="en-US" sz="1800" dirty="0">
                <a:latin typeface="Times New Roman" panose="02020603050405020304" pitchFamily="18" charset="0"/>
                <a:cs typeface="Times New Roman" panose="02020603050405020304" pitchFamily="18" charset="0"/>
              </a:rPr>
              <a:t> designed to simulate solar cells, at various active layer thicknesses. </a:t>
            </a:r>
          </a:p>
          <a:p>
            <a:pPr algn="just">
              <a:lnSpc>
                <a:spcPct val="100000"/>
              </a:lnSpc>
            </a:pPr>
            <a:r>
              <a:rPr lang="en-US" sz="1800" dirty="0">
                <a:latin typeface="Times New Roman" panose="02020603050405020304" pitchFamily="18" charset="0"/>
                <a:cs typeface="Times New Roman" panose="02020603050405020304" pitchFamily="18" charset="0"/>
              </a:rPr>
              <a:t>Both This software allows for optical and electrical modelling with light intensities (G) ranging from a 0.001 to 10 (mW.cm-2) and various types of electron-transporting material layers (ETMs)</a:t>
            </a:r>
          </a:p>
          <a:p>
            <a:pPr algn="just">
              <a:lnSpc>
                <a:spcPct val="100000"/>
              </a:lnSpc>
            </a:pPr>
            <a:r>
              <a:rPr lang="en-IN" sz="1800" dirty="0">
                <a:solidFill>
                  <a:srgbClr val="000000"/>
                </a:solidFill>
                <a:effectLst/>
                <a:latin typeface="Times New Roman" panose="02020603050405020304" pitchFamily="18" charset="0"/>
                <a:ea typeface="Calibri" panose="020F0502020204030204" pitchFamily="34" charset="0"/>
              </a:rPr>
              <a:t>The fill factor (FF), short-circuit photocurrent density (JSC), percent conversion efficiency (PCE), open-circuit voltage (VOC), and maximum power (Pmax) at room temperature were calculated with the GPVDM programme as performance indicators for PSCs</a:t>
            </a:r>
            <a:endPar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pPr>
            <a:r>
              <a:rPr lang="en-IN" sz="1800" dirty="0">
                <a:solidFill>
                  <a:srgbClr val="000000"/>
                </a:solidFill>
                <a:effectLst/>
                <a:latin typeface="Times New Roman" panose="02020603050405020304" pitchFamily="18" charset="0"/>
                <a:ea typeface="Calibri" panose="020F0502020204030204" pitchFamily="34" charset="0"/>
              </a:rPr>
              <a:t>The software is run for five distinct types of electron-transporting materials (ETMs) in order to obtain Perovskite performance parameters at various ETMs.</a:t>
            </a:r>
            <a:r>
              <a:rPr lang="en-IN" sz="1800" dirty="0">
                <a:effectLst/>
                <a:latin typeface="Times New Roman" panose="02020603050405020304" pitchFamily="18" charset="0"/>
                <a:ea typeface="Calibri" panose="020F0502020204030204" pitchFamily="34" charset="0"/>
              </a:rPr>
              <a:t> </a:t>
            </a:r>
            <a:endParaRPr lang="en-US" sz="1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pP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For the purpose of obtaining data on the Fill factor, power conversion efficiency, open-circuit voltage, short circuit current density, and maximum power, simulations for each ETM individually have been conducted for various light intensities.</a:t>
            </a:r>
            <a:endParaRPr lang="en-US" sz="1800" kern="100" dirty="0">
              <a:effectLst/>
              <a:latin typeface="Calibri" panose="020F0502020204030204" pitchFamily="34" charset="0"/>
              <a:ea typeface="Calibri" panose="020F0502020204030204" pitchFamily="34" charset="0"/>
              <a:cs typeface="Shruti" panose="020B0502040204020203" pitchFamily="34" charset="0"/>
            </a:endParaRPr>
          </a:p>
          <a:p>
            <a:pPr marL="0" indent="0" algn="just">
              <a:buNone/>
            </a:pPr>
            <a:endParaRPr lang="en-US" sz="1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75902595"/>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DBACB-9B85-F46A-EF5F-A1665793CD25}"/>
              </a:ext>
            </a:extLst>
          </p:cNvPr>
          <p:cNvSpPr>
            <a:spLocks noGrp="1"/>
          </p:cNvSpPr>
          <p:nvPr>
            <p:ph type="title"/>
          </p:nvPr>
        </p:nvSpPr>
        <p:spPr/>
        <p:txBody>
          <a:bodyPr>
            <a:normAutofit/>
          </a:bodyPr>
          <a:lstStyle/>
          <a:p>
            <a:pPr algn="ctr"/>
            <a:r>
              <a:rPr lang="en-IN" sz="4000" b="1" kern="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SIMULATION DATA</a:t>
            </a:r>
            <a:br>
              <a:rPr lang="en-US" sz="40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graphicFrame>
        <p:nvGraphicFramePr>
          <p:cNvPr id="5" name="Content Placeholder 4">
            <a:extLst>
              <a:ext uri="{FF2B5EF4-FFF2-40B4-BE49-F238E27FC236}">
                <a16:creationId xmlns:a16="http://schemas.microsoft.com/office/drawing/2014/main" id="{4378FE65-84CE-9B73-F742-85D88CA32EBB}"/>
              </a:ext>
            </a:extLst>
          </p:cNvPr>
          <p:cNvGraphicFramePr>
            <a:graphicFrameLocks noGrp="1"/>
          </p:cNvGraphicFramePr>
          <p:nvPr>
            <p:ph sz="half" idx="1"/>
            <p:extLst>
              <p:ext uri="{D42A27DB-BD31-4B8C-83A1-F6EECF244321}">
                <p14:modId xmlns:p14="http://schemas.microsoft.com/office/powerpoint/2010/main" val="3907003051"/>
              </p:ext>
            </p:extLst>
          </p:nvPr>
        </p:nvGraphicFramePr>
        <p:xfrm>
          <a:off x="2341419" y="2025551"/>
          <a:ext cx="8243455" cy="4305972"/>
        </p:xfrm>
        <a:graphic>
          <a:graphicData uri="http://schemas.openxmlformats.org/drawingml/2006/table">
            <a:tbl>
              <a:tblPr firstRow="1" firstCol="1" bandRow="1">
                <a:tableStyleId>{073A0DAA-6AF3-43AB-8588-CEC1D06C72B9}</a:tableStyleId>
              </a:tblPr>
              <a:tblGrid>
                <a:gridCol w="2425989">
                  <a:extLst>
                    <a:ext uri="{9D8B030D-6E8A-4147-A177-3AD203B41FA5}">
                      <a16:colId xmlns:a16="http://schemas.microsoft.com/office/drawing/2014/main" val="899175940"/>
                    </a:ext>
                  </a:extLst>
                </a:gridCol>
                <a:gridCol w="883665">
                  <a:extLst>
                    <a:ext uri="{9D8B030D-6E8A-4147-A177-3AD203B41FA5}">
                      <a16:colId xmlns:a16="http://schemas.microsoft.com/office/drawing/2014/main" val="3172621368"/>
                    </a:ext>
                  </a:extLst>
                </a:gridCol>
                <a:gridCol w="957305">
                  <a:extLst>
                    <a:ext uri="{9D8B030D-6E8A-4147-A177-3AD203B41FA5}">
                      <a16:colId xmlns:a16="http://schemas.microsoft.com/office/drawing/2014/main" val="207086802"/>
                    </a:ext>
                  </a:extLst>
                </a:gridCol>
                <a:gridCol w="957305">
                  <a:extLst>
                    <a:ext uri="{9D8B030D-6E8A-4147-A177-3AD203B41FA5}">
                      <a16:colId xmlns:a16="http://schemas.microsoft.com/office/drawing/2014/main" val="1968655898"/>
                    </a:ext>
                  </a:extLst>
                </a:gridCol>
                <a:gridCol w="957305">
                  <a:extLst>
                    <a:ext uri="{9D8B030D-6E8A-4147-A177-3AD203B41FA5}">
                      <a16:colId xmlns:a16="http://schemas.microsoft.com/office/drawing/2014/main" val="1656645655"/>
                    </a:ext>
                  </a:extLst>
                </a:gridCol>
                <a:gridCol w="1030943">
                  <a:extLst>
                    <a:ext uri="{9D8B030D-6E8A-4147-A177-3AD203B41FA5}">
                      <a16:colId xmlns:a16="http://schemas.microsoft.com/office/drawing/2014/main" val="252506013"/>
                    </a:ext>
                  </a:extLst>
                </a:gridCol>
                <a:gridCol w="1030943">
                  <a:extLst>
                    <a:ext uri="{9D8B030D-6E8A-4147-A177-3AD203B41FA5}">
                      <a16:colId xmlns:a16="http://schemas.microsoft.com/office/drawing/2014/main" val="3437488403"/>
                    </a:ext>
                  </a:extLst>
                </a:gridCol>
              </a:tblGrid>
              <a:tr h="210723">
                <a:tc rowSpan="2">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Parameters</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gridSpan="3">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planer</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Inverted</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84755110"/>
                  </a:ext>
                </a:extLst>
              </a:tr>
              <a:tr h="436698">
                <a:tc vMerge="1">
                  <a:txBody>
                    <a:bodyPr/>
                    <a:lstStyle/>
                    <a:p>
                      <a:endParaRPr lang="en-US"/>
                    </a:p>
                  </a:txBody>
                  <a:tcPr/>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TiO</a:t>
                      </a:r>
                      <a:r>
                        <a:rPr lang="en-IN" sz="1200" kern="100" baseline="-25000">
                          <a:effectLst/>
                          <a:latin typeface="Times New Roman" panose="02020603050405020304" pitchFamily="18" charset="0"/>
                          <a:cs typeface="Times New Roman" panose="02020603050405020304" pitchFamily="18" charset="0"/>
                        </a:rPr>
                        <a:t>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Perovskite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Spiro-Meotad</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Spiro-Meotad</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Perovskite</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TiO</a:t>
                      </a:r>
                      <a:r>
                        <a:rPr lang="en-IN" sz="1200" kern="100" baseline="-25000">
                          <a:effectLst/>
                          <a:latin typeface="Times New Roman" panose="02020603050405020304" pitchFamily="18" charset="0"/>
                          <a:cs typeface="Times New Roman" panose="02020603050405020304" pitchFamily="18" charset="0"/>
                        </a:rPr>
                        <a:t>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70310652"/>
                  </a:ext>
                </a:extLst>
              </a:tr>
              <a:tr h="210723">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Band gap energy (eV)</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3.4</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89755463"/>
                  </a:ext>
                </a:extLst>
              </a:tr>
              <a:tr h="210723">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Relative permittivity</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20.0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31761633"/>
                  </a:ext>
                </a:extLst>
              </a:tr>
              <a:tr h="210723">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Electron affinity (eV)</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3.8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0795257"/>
                  </a:ext>
                </a:extLst>
              </a:tr>
              <a:tr h="436698">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Electron mobility (m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V</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s</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0.002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1478761"/>
                  </a:ext>
                </a:extLst>
              </a:tr>
              <a:tr h="210723">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Hole mobility (m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V</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s</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0.002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75537812"/>
                  </a:ext>
                </a:extLst>
              </a:tr>
              <a:tr h="436698">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Electron trap density (m</a:t>
                      </a:r>
                      <a:r>
                        <a:rPr lang="en-IN" sz="1200" kern="100" baseline="30000">
                          <a:effectLst/>
                          <a:latin typeface="Times New Roman" panose="02020603050405020304" pitchFamily="18" charset="0"/>
                          <a:cs typeface="Times New Roman" panose="02020603050405020304" pitchFamily="18" charset="0"/>
                        </a:rPr>
                        <a:t>-3</a:t>
                      </a:r>
                      <a:r>
                        <a:rPr lang="en-IN" sz="1200" kern="100">
                          <a:effectLst/>
                          <a:latin typeface="Times New Roman" panose="02020603050405020304" pitchFamily="18" charset="0"/>
                          <a:cs typeface="Times New Roman" panose="02020603050405020304" pitchFamily="18" charset="0"/>
                        </a:rPr>
                        <a:t>eV</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1e20</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3626050"/>
                  </a:ext>
                </a:extLst>
              </a:tr>
              <a:tr h="436698">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Hole trap density (m</a:t>
                      </a:r>
                      <a:r>
                        <a:rPr lang="en-IN" sz="1200" kern="100" baseline="30000">
                          <a:effectLst/>
                          <a:latin typeface="Times New Roman" panose="02020603050405020304" pitchFamily="18" charset="0"/>
                          <a:cs typeface="Times New Roman" panose="02020603050405020304" pitchFamily="18" charset="0"/>
                        </a:rPr>
                        <a:t>-3</a:t>
                      </a:r>
                      <a:r>
                        <a:rPr lang="en-IN" sz="1200" kern="100">
                          <a:effectLst/>
                          <a:latin typeface="Times New Roman" panose="02020603050405020304" pitchFamily="18" charset="0"/>
                          <a:cs typeface="Times New Roman" panose="02020603050405020304" pitchFamily="18" charset="0"/>
                        </a:rPr>
                        <a:t>eV</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1e22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84725312"/>
                  </a:ext>
                </a:extLst>
              </a:tr>
              <a:tr h="436698">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Trapped electron to free hole(m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1e-16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1e-24</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1e-16</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93451933"/>
                  </a:ext>
                </a:extLst>
              </a:tr>
              <a:tr h="436698">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Trapped hole to free electron(m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1e-16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1e-16</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1e-22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1e-20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98228078"/>
                  </a:ext>
                </a:extLst>
              </a:tr>
              <a:tr h="210723">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Electron tail slope (eV)</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0.06</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0.06</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14357652"/>
                  </a:ext>
                </a:extLst>
              </a:tr>
              <a:tr h="210723">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Hole tail slope (eV)</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0.08</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0.06</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0.06</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81157305"/>
                  </a:ext>
                </a:extLst>
              </a:tr>
              <a:tr h="210723">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Number of traps (bands)</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5</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5</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1391473"/>
                  </a:ext>
                </a:extLst>
              </a:tr>
            </a:tbl>
          </a:graphicData>
        </a:graphic>
      </p:graphicFrame>
      <p:sp>
        <p:nvSpPr>
          <p:cNvPr id="7" name="TextBox 6">
            <a:extLst>
              <a:ext uri="{FF2B5EF4-FFF2-40B4-BE49-F238E27FC236}">
                <a16:creationId xmlns:a16="http://schemas.microsoft.com/office/drawing/2014/main" id="{5F3D1B1F-3113-CDE5-846F-EC64A07A4CBA}"/>
              </a:ext>
            </a:extLst>
          </p:cNvPr>
          <p:cNvSpPr txBox="1"/>
          <p:nvPr/>
        </p:nvSpPr>
        <p:spPr>
          <a:xfrm>
            <a:off x="4059381" y="1374760"/>
            <a:ext cx="4364181" cy="405367"/>
          </a:xfrm>
          <a:prstGeom prst="rect">
            <a:avLst/>
          </a:prstGeom>
          <a:noFill/>
        </p:spPr>
        <p:txBody>
          <a:bodyPr wrap="square">
            <a:spAutoFit/>
          </a:bodyPr>
          <a:lstStyle/>
          <a:p>
            <a:pPr marL="0" marR="0">
              <a:lnSpc>
                <a:spcPct val="107000"/>
              </a:lnSpc>
              <a:spcBef>
                <a:spcPts val="0"/>
              </a:spcBef>
              <a:spcAft>
                <a:spcPts val="800"/>
              </a:spcAft>
            </a:pPr>
            <a:r>
              <a:rPr lang="en-IN" sz="2000" b="1" kern="100" dirty="0">
                <a:effectLst/>
                <a:latin typeface="Times New Roman" panose="02020603050405020304" pitchFamily="18" charset="0"/>
                <a:ea typeface="Calibri" panose="020F0502020204030204" pitchFamily="34" charset="0"/>
                <a:cs typeface="Shruti" panose="020B0502040204020203" pitchFamily="34" charset="0"/>
              </a:rPr>
              <a:t>Table 3: </a:t>
            </a:r>
            <a:r>
              <a:rPr lang="en-IN" sz="2000" kern="100" dirty="0">
                <a:effectLst/>
                <a:latin typeface="Times New Roman" panose="02020603050405020304" pitchFamily="18" charset="0"/>
                <a:ea typeface="Calibri" panose="020F0502020204030204" pitchFamily="34" charset="0"/>
                <a:cs typeface="Shruti" panose="020B0502040204020203" pitchFamily="34" charset="0"/>
              </a:rPr>
              <a:t>Input electrical parameters</a:t>
            </a:r>
            <a:endParaRPr lang="en-US" sz="2800" kern="100" dirty="0">
              <a:effectLst/>
              <a:latin typeface="Calibri" panose="020F0502020204030204" pitchFamily="34" charset="0"/>
              <a:ea typeface="Calibri" panose="020F0502020204030204" pitchFamily="34" charset="0"/>
              <a:cs typeface="Shruti" panose="020B0502040204020203" pitchFamily="34" charset="0"/>
            </a:endParaRPr>
          </a:p>
        </p:txBody>
      </p:sp>
    </p:spTree>
    <p:extLst>
      <p:ext uri="{BB962C8B-B14F-4D97-AF65-F5344CB8AC3E}">
        <p14:creationId xmlns:p14="http://schemas.microsoft.com/office/powerpoint/2010/main" val="148284756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EA1F2-7647-249F-B475-2379A805DE46}"/>
              </a:ext>
            </a:extLst>
          </p:cNvPr>
          <p:cNvSpPr>
            <a:spLocks noGrp="1"/>
          </p:cNvSpPr>
          <p:nvPr>
            <p:ph type="title"/>
          </p:nvPr>
        </p:nvSpPr>
        <p:spPr/>
        <p:txBody>
          <a:bodyPr>
            <a:normAutofit/>
          </a:bodyPr>
          <a:lstStyle/>
          <a:p>
            <a:pPr algn="ctr"/>
            <a:r>
              <a:rPr lang="en-IN" sz="4000" b="1" kern="10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RESULTS AND DISCUSSION</a:t>
            </a:r>
            <a:br>
              <a:rPr lang="en-US" sz="4000" kern="100">
                <a:effectLst/>
                <a:latin typeface="Calibri" panose="020F0502020204030204" pitchFamily="34" charset="0"/>
                <a:ea typeface="Calibri" panose="020F0502020204030204" pitchFamily="34" charset="0"/>
                <a:cs typeface="Shruti" panose="020B0502040204020203" pitchFamily="34" charset="0"/>
              </a:rPr>
            </a:br>
            <a:endParaRPr lang="en-US" sz="4000" dirty="0"/>
          </a:p>
        </p:txBody>
      </p:sp>
      <p:sp>
        <p:nvSpPr>
          <p:cNvPr id="3" name="Content Placeholder 2">
            <a:extLst>
              <a:ext uri="{FF2B5EF4-FFF2-40B4-BE49-F238E27FC236}">
                <a16:creationId xmlns:a16="http://schemas.microsoft.com/office/drawing/2014/main" id="{DE080902-8FBE-2C1E-DF2E-381D3B22434E}"/>
              </a:ext>
            </a:extLst>
          </p:cNvPr>
          <p:cNvSpPr>
            <a:spLocks noGrp="1"/>
          </p:cNvSpPr>
          <p:nvPr>
            <p:ph sz="half" idx="1"/>
          </p:nvPr>
        </p:nvSpPr>
        <p:spPr>
          <a:xfrm>
            <a:off x="685800" y="2429090"/>
            <a:ext cx="5181600" cy="3310662"/>
          </a:xfrm>
        </p:spPr>
        <p:txBody>
          <a:bodyPr/>
          <a:lstStyle/>
          <a:p>
            <a:pPr marL="0" indent="0" algn="just">
              <a:lnSpc>
                <a:spcPct val="150000"/>
              </a:lnSpc>
              <a:buNone/>
            </a:pP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Titanium dioxide (TiO2) and Spiro-</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OMeTAD</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were utilised as the charge transport layers in this work to analyse the performance of planar and inverted perovskite solar cells (PSCs). The </a:t>
            </a:r>
            <a:r>
              <a:rPr lang="en-IN" sz="1800" kern="100" dirty="0">
                <a:effectLst/>
                <a:latin typeface="Times New Roman" panose="02020603050405020304" pitchFamily="18" charset="0"/>
                <a:ea typeface="Calibri" panose="020F0502020204030204" pitchFamily="34" charset="0"/>
                <a:cs typeface="Shruti" panose="020B0502040204020203" pitchFamily="34" charset="0"/>
              </a:rPr>
              <a:t>characterization of the fabricated devices revealed interesting insights into the efficiency, stability, and reproducibility of the two architectures. </a:t>
            </a:r>
            <a:endParaRPr lang="en-US" sz="1800" kern="100" dirty="0">
              <a:effectLst/>
              <a:latin typeface="Calibri" panose="020F0502020204030204" pitchFamily="34" charset="0"/>
              <a:ea typeface="Calibri" panose="020F0502020204030204" pitchFamily="34" charset="0"/>
              <a:cs typeface="Shruti" panose="020B0502040204020203" pitchFamily="34" charset="0"/>
            </a:endParaRPr>
          </a:p>
          <a:p>
            <a:endParaRPr lang="en-US" dirty="0"/>
          </a:p>
        </p:txBody>
      </p:sp>
      <p:graphicFrame>
        <p:nvGraphicFramePr>
          <p:cNvPr id="5" name="Content Placeholder 4">
            <a:extLst>
              <a:ext uri="{FF2B5EF4-FFF2-40B4-BE49-F238E27FC236}">
                <a16:creationId xmlns:a16="http://schemas.microsoft.com/office/drawing/2014/main" id="{C28444DB-D2C0-9833-C814-C093293840C1}"/>
              </a:ext>
            </a:extLst>
          </p:cNvPr>
          <p:cNvGraphicFramePr>
            <a:graphicFrameLocks noGrp="1"/>
          </p:cNvGraphicFramePr>
          <p:nvPr>
            <p:ph sz="half" idx="2"/>
            <p:extLst>
              <p:ext uri="{D42A27DB-BD31-4B8C-83A1-F6EECF244321}">
                <p14:modId xmlns:p14="http://schemas.microsoft.com/office/powerpoint/2010/main" val="3262625409"/>
              </p:ext>
            </p:extLst>
          </p:nvPr>
        </p:nvGraphicFramePr>
        <p:xfrm>
          <a:off x="6324601" y="2423297"/>
          <a:ext cx="4904508" cy="3636446"/>
        </p:xfrm>
        <a:graphic>
          <a:graphicData uri="http://schemas.openxmlformats.org/drawingml/2006/table">
            <a:tbl>
              <a:tblPr firstRow="1" firstCol="1" bandRow="1">
                <a:tableStyleId>{073A0DAA-6AF3-43AB-8588-CEC1D06C72B9}</a:tableStyleId>
              </a:tblPr>
              <a:tblGrid>
                <a:gridCol w="2112812">
                  <a:extLst>
                    <a:ext uri="{9D8B030D-6E8A-4147-A177-3AD203B41FA5}">
                      <a16:colId xmlns:a16="http://schemas.microsoft.com/office/drawing/2014/main" val="1185448782"/>
                    </a:ext>
                  </a:extLst>
                </a:gridCol>
                <a:gridCol w="1265293">
                  <a:extLst>
                    <a:ext uri="{9D8B030D-6E8A-4147-A177-3AD203B41FA5}">
                      <a16:colId xmlns:a16="http://schemas.microsoft.com/office/drawing/2014/main" val="4121115419"/>
                    </a:ext>
                  </a:extLst>
                </a:gridCol>
                <a:gridCol w="1526403">
                  <a:extLst>
                    <a:ext uri="{9D8B030D-6E8A-4147-A177-3AD203B41FA5}">
                      <a16:colId xmlns:a16="http://schemas.microsoft.com/office/drawing/2014/main" val="3992812047"/>
                    </a:ext>
                  </a:extLst>
                </a:gridCol>
              </a:tblGrid>
              <a:tr h="573721">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Parameters</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gn="ctr">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Planer</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gn="ctr">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Inverted</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1167605532"/>
                  </a:ext>
                </a:extLst>
              </a:tr>
              <a:tr h="326436">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Power conversion efficiency (%)</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2.222434e+001</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5.062128e+001</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4131331918"/>
                  </a:ext>
                </a:extLst>
              </a:tr>
              <a:tr h="347697">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Fill factor (</a:t>
                      </a:r>
                      <a:r>
                        <a:rPr lang="en-IN" sz="1200" kern="100" dirty="0" err="1">
                          <a:effectLst/>
                          <a:latin typeface="Times New Roman" panose="02020603050405020304" pitchFamily="18" charset="0"/>
                          <a:cs typeface="Times New Roman" panose="02020603050405020304" pitchFamily="18" charset="0"/>
                        </a:rPr>
                        <a:t>a.u</a:t>
                      </a:r>
                      <a:r>
                        <a:rPr lang="en-IN" sz="1200" kern="100" dirty="0">
                          <a:effectLst/>
                          <a:latin typeface="Times New Roman" panose="02020603050405020304" pitchFamily="18" charset="0"/>
                          <a:cs typeface="Times New Roman" panose="02020603050405020304" pitchFamily="18" charset="0"/>
                        </a:rPr>
                        <a:t>)</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7.137301e-004</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4.672791e-001</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3225662691"/>
                  </a:ext>
                </a:extLst>
              </a:tr>
              <a:tr h="326436">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Max Power (Wm</a:t>
                      </a:r>
                      <a:r>
                        <a:rPr lang="en-IN" sz="1200" kern="100" baseline="30000" dirty="0">
                          <a:effectLst/>
                          <a:latin typeface="Times New Roman" panose="02020603050405020304" pitchFamily="18" charset="0"/>
                          <a:cs typeface="Times New Roman" panose="02020603050405020304" pitchFamily="18" charset="0"/>
                        </a:rPr>
                        <a:t>-2</a:t>
                      </a:r>
                      <a:r>
                        <a:rPr lang="en-IN" sz="1200" kern="100" dirty="0">
                          <a:effectLst/>
                          <a:latin typeface="Times New Roman" panose="02020603050405020304" pitchFamily="18" charset="0"/>
                          <a:cs typeface="Times New Roman" panose="02020603050405020304" pitchFamily="18" charset="0"/>
                        </a:rPr>
                        <a:t>)</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2.222434e+002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5.062128e+002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1723937514"/>
                  </a:ext>
                </a:extLst>
              </a:tr>
              <a:tr h="326436">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V</a:t>
                      </a:r>
                      <a:r>
                        <a:rPr lang="en-IN" sz="1200" kern="100" baseline="-25000">
                          <a:effectLst/>
                          <a:latin typeface="Times New Roman" panose="02020603050405020304" pitchFamily="18" charset="0"/>
                          <a:cs typeface="Times New Roman" panose="02020603050405020304" pitchFamily="18" charset="0"/>
                        </a:rPr>
                        <a:t>oc </a:t>
                      </a:r>
                      <a:r>
                        <a:rPr lang="en-IN" sz="1200" kern="100">
                          <a:effectLst/>
                          <a:latin typeface="Times New Roman" panose="02020603050405020304" pitchFamily="18" charset="0"/>
                          <a:cs typeface="Times New Roman" panose="02020603050405020304" pitchFamily="18" charset="0"/>
                        </a:rPr>
                        <a:t>(V)</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1.476990e+003</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1.158131e+000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3352069357"/>
                  </a:ext>
                </a:extLst>
              </a:tr>
              <a:tr h="326436">
                <a:tc>
                  <a:txBody>
                    <a:bodyPr/>
                    <a:lstStyle/>
                    <a:p>
                      <a:pPr marL="0" marR="0">
                        <a:lnSpc>
                          <a:spcPct val="107000"/>
                        </a:lnSpc>
                        <a:spcBef>
                          <a:spcPts val="0"/>
                        </a:spcBef>
                        <a:spcAft>
                          <a:spcPts val="0"/>
                        </a:spcAft>
                      </a:pPr>
                      <a:r>
                        <a:rPr lang="en-IN" sz="1200" kern="100" dirty="0" err="1">
                          <a:effectLst/>
                          <a:latin typeface="Times New Roman" panose="02020603050405020304" pitchFamily="18" charset="0"/>
                          <a:cs typeface="Times New Roman" panose="02020603050405020304" pitchFamily="18" charset="0"/>
                        </a:rPr>
                        <a:t>J</a:t>
                      </a:r>
                      <a:r>
                        <a:rPr lang="en-IN" sz="1200" kern="100" baseline="-25000" dirty="0" err="1">
                          <a:effectLst/>
                          <a:latin typeface="Times New Roman" panose="02020603050405020304" pitchFamily="18" charset="0"/>
                          <a:cs typeface="Times New Roman" panose="02020603050405020304" pitchFamily="18" charset="0"/>
                        </a:rPr>
                        <a:t>sc</a:t>
                      </a:r>
                      <a:r>
                        <a:rPr lang="en-IN" sz="1200" kern="100" baseline="-25000" dirty="0">
                          <a:effectLst/>
                          <a:latin typeface="Times New Roman" panose="02020603050405020304" pitchFamily="18" charset="0"/>
                          <a:cs typeface="Times New Roman" panose="02020603050405020304" pitchFamily="18" charset="0"/>
                        </a:rPr>
                        <a:t> </a:t>
                      </a:r>
                      <a:r>
                        <a:rPr lang="en-IN" sz="1200" kern="100" dirty="0">
                          <a:effectLst/>
                          <a:latin typeface="Times New Roman" panose="02020603050405020304" pitchFamily="18" charset="0"/>
                          <a:cs typeface="Times New Roman" panose="02020603050405020304" pitchFamily="18" charset="0"/>
                        </a:rPr>
                        <a:t>(Am</a:t>
                      </a:r>
                      <a:r>
                        <a:rPr lang="en-IN" sz="1200" kern="100" baseline="30000" dirty="0">
                          <a:effectLst/>
                          <a:latin typeface="Times New Roman" panose="02020603050405020304" pitchFamily="18" charset="0"/>
                          <a:cs typeface="Times New Roman" panose="02020603050405020304" pitchFamily="18" charset="0"/>
                        </a:rPr>
                        <a:t>-2</a:t>
                      </a:r>
                      <a:r>
                        <a:rPr lang="en-IN" sz="1200" kern="100" dirty="0">
                          <a:effectLst/>
                          <a:latin typeface="Times New Roman" panose="02020603050405020304" pitchFamily="18" charset="0"/>
                          <a:cs typeface="Times New Roman" panose="02020603050405020304" pitchFamily="18" charset="0"/>
                        </a:rPr>
                        <a:t>)</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-2.108228e+002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-9.354038e+002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2521872048"/>
                  </a:ext>
                </a:extLst>
              </a:tr>
              <a:tr h="326436">
                <a:tc>
                  <a:txBody>
                    <a:bodyPr/>
                    <a:lstStyle/>
                    <a:p>
                      <a:pPr marL="0" marR="0">
                        <a:lnSpc>
                          <a:spcPct val="107000"/>
                        </a:lnSpc>
                        <a:spcBef>
                          <a:spcPts val="0"/>
                        </a:spcBef>
                        <a:spcAft>
                          <a:spcPts val="0"/>
                        </a:spcAft>
                        <a:tabLst>
                          <a:tab pos="822960" algn="l"/>
                        </a:tabLst>
                      </a:pPr>
                      <a:r>
                        <a:rPr lang="en-IN" sz="1200" kern="100">
                          <a:effectLst/>
                          <a:latin typeface="Times New Roman" panose="02020603050405020304" pitchFamily="18" charset="0"/>
                          <a:cs typeface="Times New Roman" panose="02020603050405020304" pitchFamily="18" charset="0"/>
                        </a:rPr>
                        <a:t>Current density at max power (Am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-2.105852e+002</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-6.841097e+002</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676969921"/>
                  </a:ext>
                </a:extLst>
              </a:tr>
              <a:tr h="326436">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Voltage at max power (V)</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1.055361e+000</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7.399585e-001</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4291109191"/>
                  </a:ext>
                </a:extLst>
              </a:tr>
              <a:tr h="326436">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Electron mobility (m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v</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s</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1.689511e-003</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1.649064e-003</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3406483137"/>
                  </a:ext>
                </a:extLst>
              </a:tr>
              <a:tr h="326436">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Hole mobility (m</a:t>
                      </a:r>
                      <a:r>
                        <a:rPr lang="en-IN" sz="1200" kern="100" baseline="30000">
                          <a:effectLst/>
                          <a:latin typeface="Times New Roman" panose="02020603050405020304" pitchFamily="18" charset="0"/>
                          <a:cs typeface="Times New Roman" panose="02020603050405020304" pitchFamily="18" charset="0"/>
                        </a:rPr>
                        <a:t>-2</a:t>
                      </a:r>
                      <a:r>
                        <a:rPr lang="en-IN" sz="1200" kern="100">
                          <a:effectLst/>
                          <a:latin typeface="Times New Roman" panose="02020603050405020304" pitchFamily="18" charset="0"/>
                          <a:cs typeface="Times New Roman" panose="02020603050405020304" pitchFamily="18" charset="0"/>
                        </a:rPr>
                        <a:t>v</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s</a:t>
                      </a:r>
                      <a:r>
                        <a:rPr lang="en-IN" sz="1200" kern="100" baseline="30000">
                          <a:effectLst/>
                          <a:latin typeface="Times New Roman" panose="02020603050405020304" pitchFamily="18" charset="0"/>
                          <a:cs typeface="Times New Roman" panose="02020603050405020304" pitchFamily="18" charset="0"/>
                        </a:rPr>
                        <a:t>-1</a:t>
                      </a:r>
                      <a:r>
                        <a:rPr lang="en-IN" sz="1200" kern="100">
                          <a:effectLst/>
                          <a:latin typeface="Times New Roman" panose="02020603050405020304" pitchFamily="18" charset="0"/>
                          <a:cs typeface="Times New Roman" panose="02020603050405020304" pitchFamily="18" charset="0"/>
                        </a:rPr>
                        <a:t>)</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a:effectLst/>
                          <a:latin typeface="Times New Roman" panose="02020603050405020304" pitchFamily="18" charset="0"/>
                          <a:cs typeface="Times New Roman" panose="02020603050405020304" pitchFamily="18" charset="0"/>
                        </a:rPr>
                        <a:t>1.497003e-003</a:t>
                      </a:r>
                      <a:endParaRPr lang="en-US"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tc>
                  <a:txBody>
                    <a:bodyPr/>
                    <a:lstStyle/>
                    <a:p>
                      <a:pPr marL="0" marR="0">
                        <a:lnSpc>
                          <a:spcPct val="107000"/>
                        </a:lnSpc>
                        <a:spcBef>
                          <a:spcPts val="0"/>
                        </a:spcBef>
                        <a:spcAft>
                          <a:spcPts val="0"/>
                        </a:spcAft>
                      </a:pPr>
                      <a:r>
                        <a:rPr lang="en-IN" sz="1200" kern="100" dirty="0">
                          <a:effectLst/>
                          <a:latin typeface="Times New Roman" panose="02020603050405020304" pitchFamily="18" charset="0"/>
                          <a:cs typeface="Times New Roman" panose="02020603050405020304" pitchFamily="18" charset="0"/>
                        </a:rPr>
                        <a:t>1.303127e-003</a:t>
                      </a:r>
                      <a:endParaRPr lang="en-US"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2069" marR="62069" marT="0" marB="0"/>
                </a:tc>
                <a:extLst>
                  <a:ext uri="{0D108BD9-81ED-4DB2-BD59-A6C34878D82A}">
                    <a16:rowId xmlns:a16="http://schemas.microsoft.com/office/drawing/2014/main" val="525132573"/>
                  </a:ext>
                </a:extLst>
              </a:tr>
            </a:tbl>
          </a:graphicData>
        </a:graphic>
      </p:graphicFrame>
      <p:sp>
        <p:nvSpPr>
          <p:cNvPr id="7" name="TextBox 6">
            <a:extLst>
              <a:ext uri="{FF2B5EF4-FFF2-40B4-BE49-F238E27FC236}">
                <a16:creationId xmlns:a16="http://schemas.microsoft.com/office/drawing/2014/main" id="{D7BD131A-F940-BDC0-B65A-AFA1B6880CDE}"/>
              </a:ext>
            </a:extLst>
          </p:cNvPr>
          <p:cNvSpPr txBox="1"/>
          <p:nvPr/>
        </p:nvSpPr>
        <p:spPr>
          <a:xfrm>
            <a:off x="5257800" y="1638586"/>
            <a:ext cx="6096000" cy="374077"/>
          </a:xfrm>
          <a:prstGeom prst="rect">
            <a:avLst/>
          </a:prstGeom>
          <a:noFill/>
        </p:spPr>
        <p:txBody>
          <a:bodyPr wrap="square">
            <a:spAutoFit/>
          </a:bodyPr>
          <a:lstStyle/>
          <a:p>
            <a:pPr marL="0" marR="0" algn="ctr">
              <a:lnSpc>
                <a:spcPct val="107000"/>
              </a:lnSpc>
              <a:spcBef>
                <a:spcPts val="0"/>
              </a:spcBef>
              <a:spcAft>
                <a:spcPts val="800"/>
              </a:spcAft>
            </a:pPr>
            <a:r>
              <a:rPr lang="en-IN" sz="1800" b="1" kern="100" dirty="0">
                <a:effectLst/>
                <a:latin typeface="Times New Roman" panose="02020603050405020304" pitchFamily="18" charset="0"/>
                <a:ea typeface="Calibri" panose="020F0502020204030204" pitchFamily="34" charset="0"/>
                <a:cs typeface="Shruti" panose="020B0502040204020203" pitchFamily="34" charset="0"/>
              </a:rPr>
              <a:t>Table 4:</a:t>
            </a:r>
            <a:r>
              <a:rPr lang="en-IN" sz="1800" kern="100" dirty="0">
                <a:effectLst/>
                <a:latin typeface="Times New Roman" panose="02020603050405020304" pitchFamily="18" charset="0"/>
                <a:ea typeface="Calibri" panose="020F0502020204030204" pitchFamily="34" charset="0"/>
                <a:cs typeface="Shruti" panose="020B0502040204020203" pitchFamily="34" charset="0"/>
              </a:rPr>
              <a:t> Simulation parameters</a:t>
            </a:r>
            <a:endParaRPr lang="en-US" sz="2400" kern="100" dirty="0">
              <a:effectLst/>
              <a:latin typeface="Calibri" panose="020F0502020204030204" pitchFamily="34" charset="0"/>
              <a:ea typeface="Calibri" panose="020F0502020204030204" pitchFamily="34" charset="0"/>
              <a:cs typeface="Shruti" panose="020B0502040204020203" pitchFamily="34" charset="0"/>
            </a:endParaRPr>
          </a:p>
        </p:txBody>
      </p:sp>
    </p:spTree>
    <p:extLst>
      <p:ext uri="{BB962C8B-B14F-4D97-AF65-F5344CB8AC3E}">
        <p14:creationId xmlns:p14="http://schemas.microsoft.com/office/powerpoint/2010/main" val="2452736352"/>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22D38B-B234-2094-D1E7-7DD1AB4AC38E}"/>
              </a:ext>
            </a:extLst>
          </p:cNvPr>
          <p:cNvSpPr>
            <a:spLocks noGrp="1"/>
          </p:cNvSpPr>
          <p:nvPr>
            <p:ph idx="1"/>
          </p:nvPr>
        </p:nvSpPr>
        <p:spPr>
          <a:xfrm>
            <a:off x="838200" y="1039091"/>
            <a:ext cx="10515600" cy="5137872"/>
          </a:xfrm>
        </p:spPr>
        <p:txBody>
          <a:bodyPr>
            <a:normAutofit lnSpcReduction="10000"/>
          </a:bodyPr>
          <a:lstStyle/>
          <a:p>
            <a:pPr marL="0" marR="0" algn="just">
              <a:lnSpc>
                <a:spcPct val="150000"/>
              </a:lnSpc>
              <a:spcBef>
                <a:spcPts val="0"/>
              </a:spcBef>
              <a:spcAft>
                <a:spcPts val="800"/>
              </a:spcAft>
            </a:pPr>
            <a:r>
              <a:rPr lang="en-IN" sz="18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Efficiency:</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The power conversion efficiency (PCE) is a crucial metric for assessing the performance of PSCs. Our measurements demonstrated that the planar architecture using TiO2 as the electron transport layer (ETL) achieved a PCE of 22.22%, while the inverted architecture employing Spiro-</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OMeTAD</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as the hole transport layer (HTL) achieved a PCE of 50.62%. This indicates that both architectures have the potential for good efficiencies</a:t>
            </a:r>
            <a:r>
              <a:rPr lang="en-IN" sz="1800" kern="100" dirty="0">
                <a:effectLst/>
                <a:latin typeface="Times New Roman" panose="02020603050405020304" pitchFamily="18" charset="0"/>
                <a:ea typeface="Calibri" panose="020F0502020204030204" pitchFamily="34" charset="0"/>
                <a:cs typeface="Shruti" panose="020B0502040204020203" pitchFamily="34" charset="0"/>
              </a:rPr>
              <a:t>, with the inverted architecture exhibiting a higher PCE in this particular experiment. </a:t>
            </a:r>
            <a:endParaRPr lang="en-US" sz="1800" kern="100" dirty="0">
              <a:effectLst/>
              <a:latin typeface="Calibri" panose="020F0502020204030204" pitchFamily="34" charset="0"/>
              <a:ea typeface="Calibri" panose="020F0502020204030204" pitchFamily="34" charset="0"/>
              <a:cs typeface="Shruti" panose="020B0502040204020203" pitchFamily="34" charset="0"/>
            </a:endParaRPr>
          </a:p>
          <a:p>
            <a:pPr marL="0" marR="0" algn="just">
              <a:lnSpc>
                <a:spcPct val="150000"/>
              </a:lnSpc>
              <a:spcBef>
                <a:spcPts val="0"/>
              </a:spcBef>
              <a:spcAft>
                <a:spcPts val="800"/>
              </a:spcAft>
            </a:pPr>
            <a:r>
              <a:rPr lang="en-IN" sz="18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Stability:</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Stability is a significant challenge in the commercialization of PSCs. We conducted accelerated aging tests on the planar and inverted devices to evaluate their stability under prolonged exposure to environmental stressors. The results showed that the inverted architecture with Spiro-</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OMeTAD</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as the HTL exhibited superior stability compared to the planar architecture with TiO2 as the ETL. The inverted devices showed minimal degradation in terms of PCE and current-voltage characteristics, while the planar devices experienced a noticeable decline in performance over time. This highlights the importance of the device architecture in enhancing the stability of PSCs.</a:t>
            </a:r>
            <a:endParaRPr lang="en-US" sz="1800" kern="100" dirty="0">
              <a:effectLst/>
              <a:latin typeface="Calibri" panose="020F0502020204030204" pitchFamily="34" charset="0"/>
              <a:ea typeface="Calibri" panose="020F0502020204030204" pitchFamily="34" charset="0"/>
              <a:cs typeface="Shruti" panose="020B0502040204020203" pitchFamily="34" charset="0"/>
            </a:endParaRPr>
          </a:p>
          <a:p>
            <a:endParaRPr lang="en-US" dirty="0"/>
          </a:p>
        </p:txBody>
      </p:sp>
    </p:spTree>
    <p:extLst>
      <p:ext uri="{BB962C8B-B14F-4D97-AF65-F5344CB8AC3E}">
        <p14:creationId xmlns:p14="http://schemas.microsoft.com/office/powerpoint/2010/main" val="2976241917"/>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431D71-27BC-0270-D6EB-19E7F8DF2F97}"/>
              </a:ext>
            </a:extLst>
          </p:cNvPr>
          <p:cNvSpPr>
            <a:spLocks noGrp="1"/>
          </p:cNvSpPr>
          <p:nvPr>
            <p:ph idx="1"/>
          </p:nvPr>
        </p:nvSpPr>
        <p:spPr>
          <a:xfrm>
            <a:off x="838200" y="1136072"/>
            <a:ext cx="10515600" cy="5511945"/>
          </a:xfrm>
        </p:spPr>
        <p:txBody>
          <a:bodyPr>
            <a:normAutofit/>
          </a:bodyPr>
          <a:lstStyle/>
          <a:p>
            <a:pPr marL="0" marR="0" algn="just">
              <a:lnSpc>
                <a:spcPct val="107000"/>
              </a:lnSpc>
              <a:spcBef>
                <a:spcPts val="0"/>
              </a:spcBef>
              <a:spcAft>
                <a:spcPts val="800"/>
              </a:spcAft>
            </a:pPr>
            <a:r>
              <a:rPr lang="en-IN" sz="18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Reproducibility:</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Reproducibility is a critical factor for the scalability and reliability of PSCs. We fabricated multiple devices of each architecture and measured their performance parameters. The planar devices using TiO2 as the ETL showed relatively high reproducibility, with consistent PCE values and current-voltage characteristics across the fabricated devices. The inverted devices employing Spiro-</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OMeTAD</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as the HTL also demonstrated good reproducibility, with minimal variation in performance metrics among different devices. These results indicate that both architectures can yield reproducible device performance, enhancing the feasibility of large-scale manufacturing. Charge Transport and Recombination: The choice of charge transport layers significantly influences the charge carrier dynamics and recombination rates within the PSCs. TiO2, as an n-type semiconductor, facilitates efficient electron transport from the perovskite layer to the </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electrode.On</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the other hand, Spiro-</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OMeTAD</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as a p-type organic semiconductor, allows for effective hole extraction from the perovskite layer. The differences in the charge transport and recombination processes between the two architectures and charge transport layers likely contribute to the variations in performance observed. Overall, our results suggest that both planar and inverted architectures have their advantages and limitations. The planar architecture using TiO2 as the ETL exhibits slightly higher efficiencies, while the inverted architecture employing Spiro-</a:t>
            </a:r>
            <a:r>
              <a:rPr lang="en-IN" sz="1800" kern="100" dirty="0" err="1">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OMeTAD</a:t>
            </a:r>
            <a:r>
              <a:rPr lang="en-IN" sz="18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as the HTL offers improved stability. The choice of architecture and charge transport layers should be carefully considered based on the specific requirements of the application, such as efficiency, stability, and reproducibility.</a:t>
            </a:r>
            <a:endParaRPr lang="en-US" sz="1800" kern="100" dirty="0">
              <a:effectLst/>
              <a:latin typeface="Calibri" panose="020F0502020204030204" pitchFamily="34" charset="0"/>
              <a:ea typeface="Calibri" panose="020F0502020204030204" pitchFamily="34" charset="0"/>
              <a:cs typeface="Shruti" panose="020B0502040204020203" pitchFamily="34" charset="0"/>
            </a:endParaRPr>
          </a:p>
          <a:p>
            <a:endParaRPr lang="en-US" dirty="0"/>
          </a:p>
        </p:txBody>
      </p:sp>
    </p:spTree>
    <p:extLst>
      <p:ext uri="{BB962C8B-B14F-4D97-AF65-F5344CB8AC3E}">
        <p14:creationId xmlns:p14="http://schemas.microsoft.com/office/powerpoint/2010/main" val="614633860"/>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C5823-F85B-D272-0DF0-AA62736E1F86}"/>
              </a:ext>
            </a:extLst>
          </p:cNvPr>
          <p:cNvSpPr>
            <a:spLocks noGrp="1"/>
          </p:cNvSpPr>
          <p:nvPr>
            <p:ph type="title"/>
          </p:nvPr>
        </p:nvSpPr>
        <p:spPr/>
        <p:txBody>
          <a:bodyPr>
            <a:normAutofit/>
          </a:bodyPr>
          <a:lstStyle/>
          <a:p>
            <a:pPr algn="ctr"/>
            <a:r>
              <a:rPr lang="en-IN" sz="40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CONCLUSION</a:t>
            </a:r>
            <a:br>
              <a:rPr lang="en-US" sz="4000" kern="100" dirty="0">
                <a:effectLst/>
                <a:latin typeface="Calibri" panose="020F0502020204030204" pitchFamily="34" charset="0"/>
                <a:ea typeface="Calibri" panose="020F0502020204030204" pitchFamily="34" charset="0"/>
                <a:cs typeface="Shruti" panose="020B0502040204020203" pitchFamily="34" charset="0"/>
              </a:rPr>
            </a:br>
            <a:endParaRPr lang="en-US" sz="4000" dirty="0"/>
          </a:p>
        </p:txBody>
      </p:sp>
      <p:sp>
        <p:nvSpPr>
          <p:cNvPr id="3" name="Content Placeholder 2">
            <a:extLst>
              <a:ext uri="{FF2B5EF4-FFF2-40B4-BE49-F238E27FC236}">
                <a16:creationId xmlns:a16="http://schemas.microsoft.com/office/drawing/2014/main" id="{21282ADF-0368-B39B-9946-BDA5196EFC8C}"/>
              </a:ext>
            </a:extLst>
          </p:cNvPr>
          <p:cNvSpPr>
            <a:spLocks noGrp="1"/>
          </p:cNvSpPr>
          <p:nvPr>
            <p:ph idx="1"/>
          </p:nvPr>
        </p:nvSpPr>
        <p:spPr>
          <a:xfrm>
            <a:off x="1177636" y="1715193"/>
            <a:ext cx="10058400" cy="3931920"/>
          </a:xfrm>
        </p:spPr>
        <p:txBody>
          <a:bodyPr>
            <a:normAutofit fontScale="85000" lnSpcReduction="10000"/>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rPr>
              <a:t>In this study, we compared the performance of planar and inverted perovskite solar cells (PSCs) using titanium dioxide (TiO2) and Spiro-</a:t>
            </a:r>
            <a:r>
              <a:rPr lang="en-IN" sz="1800" dirty="0" err="1">
                <a:solidFill>
                  <a:srgbClr val="000000"/>
                </a:solidFill>
                <a:effectLst/>
                <a:latin typeface="Times New Roman" panose="02020603050405020304" pitchFamily="18" charset="0"/>
                <a:ea typeface="Calibri" panose="020F0502020204030204" pitchFamily="34" charset="0"/>
              </a:rPr>
              <a:t>OMeTAD</a:t>
            </a:r>
            <a:r>
              <a:rPr lang="en-IN" sz="1800" dirty="0">
                <a:solidFill>
                  <a:srgbClr val="000000"/>
                </a:solidFill>
                <a:effectLst/>
                <a:latin typeface="Times New Roman" panose="02020603050405020304" pitchFamily="18" charset="0"/>
                <a:ea typeface="Calibri" panose="020F0502020204030204" pitchFamily="34" charset="0"/>
              </a:rPr>
              <a:t> as the charge transport layers, respectively.</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rPr>
              <a:t>The results obtained indicate that both planar and inverted architectures have the potential to achieve high power conversion efficiencies (PCEs</a:t>
            </a:r>
            <a:r>
              <a:rPr lang="en-IN" sz="1800" dirty="0">
                <a:effectLst/>
                <a:latin typeface="Times New Roman" panose="02020603050405020304" pitchFamily="18" charset="0"/>
                <a:ea typeface="Calibri" panose="020F0502020204030204" pitchFamily="34" charset="0"/>
              </a:rPr>
              <a:t>). </a:t>
            </a:r>
            <a:endParaRPr lang="en-IN" sz="1800" dirty="0">
              <a:solidFill>
                <a:srgbClr val="000000"/>
              </a:solidFill>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However, the planar architecture demonstrated superior stability under accelerated aging tests, showing minimal degradation in performance compared to the planar architecture</a:t>
            </a:r>
          </a:p>
          <a:p>
            <a:pPr algn="just">
              <a:lnSpc>
                <a:spcPct val="150000"/>
              </a:lnSpc>
            </a:pPr>
            <a:r>
              <a:rPr lang="en-IN" sz="1800" dirty="0">
                <a:effectLst/>
                <a:latin typeface="Times New Roman" panose="02020603050405020304" pitchFamily="18" charset="0"/>
                <a:ea typeface="Calibri" panose="020F0502020204030204" pitchFamily="34" charset="0"/>
              </a:rPr>
              <a:t>In conclusion, both planar and inverted architectures have their advantages and limitations.</a:t>
            </a:r>
            <a:endParaRPr lang="en-IN" sz="1800"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The inverted architecture offers higher efficiencies, while the planer architecture provides improved stability</a:t>
            </a:r>
          </a:p>
          <a:p>
            <a:pPr algn="just">
              <a:lnSpc>
                <a:spcPct val="150000"/>
              </a:lnSpc>
            </a:pPr>
            <a:r>
              <a:rPr lang="en-IN" sz="1800" dirty="0">
                <a:effectLst/>
                <a:latin typeface="Times New Roman" panose="02020603050405020304" pitchFamily="18" charset="0"/>
                <a:ea typeface="Calibri" panose="020F0502020204030204" pitchFamily="34" charset="0"/>
              </a:rPr>
              <a:t>The selection of the appropriate architecture and charge transport layers should be based on the specific requirements of the application, considering factors such as efficiency, stability, and reproducibility. </a:t>
            </a:r>
            <a:endParaRPr lang="en-IN" sz="18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3417715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704EC-02A0-9618-E669-ED2E0E8AA3C2}"/>
              </a:ext>
            </a:extLst>
          </p:cNvPr>
          <p:cNvSpPr>
            <a:spLocks noGrp="1"/>
          </p:cNvSpPr>
          <p:nvPr>
            <p:ph type="title"/>
          </p:nvPr>
        </p:nvSpPr>
        <p:spPr/>
        <p:txBody>
          <a:bodyPr>
            <a:noAutofit/>
          </a:bodyPr>
          <a:lstStyle/>
          <a:p>
            <a:pPr marL="0" marR="0" indent="457200" algn="ctr">
              <a:lnSpc>
                <a:spcPct val="107000"/>
              </a:lnSpc>
              <a:spcBef>
                <a:spcPts val="0"/>
              </a:spcBef>
              <a:spcAft>
                <a:spcPts val="800"/>
              </a:spcAft>
            </a:pPr>
            <a:r>
              <a:rPr lang="en-IN" sz="4000"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 </a:t>
            </a:r>
            <a:br>
              <a:rPr lang="en-US" sz="4000" kern="100" dirty="0">
                <a:effectLst/>
                <a:latin typeface="Calibri" panose="020F0502020204030204" pitchFamily="34" charset="0"/>
                <a:ea typeface="Calibri" panose="020F0502020204030204" pitchFamily="34" charset="0"/>
                <a:cs typeface="Shruti" panose="020B0502040204020203" pitchFamily="34" charset="0"/>
              </a:rPr>
            </a:br>
            <a:r>
              <a:rPr lang="en-IN" sz="4000" b="1" kern="100" dirty="0">
                <a:solidFill>
                  <a:srgbClr val="000000"/>
                </a:solidFill>
                <a:effectLst/>
                <a:latin typeface="Times New Roman" panose="02020603050405020304" pitchFamily="18" charset="0"/>
                <a:ea typeface="Calibri" panose="020F0502020204030204" pitchFamily="34" charset="0"/>
                <a:cs typeface="Shruti" panose="020B0502040204020203" pitchFamily="34" charset="0"/>
              </a:rPr>
              <a:t>REFERENCES</a:t>
            </a:r>
            <a:br>
              <a:rPr lang="en-US" sz="4000" kern="100" dirty="0">
                <a:effectLst/>
                <a:latin typeface="Calibri" panose="020F0502020204030204" pitchFamily="34" charset="0"/>
                <a:ea typeface="Calibri" panose="020F0502020204030204" pitchFamily="34" charset="0"/>
                <a:cs typeface="Shruti" panose="020B0502040204020203" pitchFamily="34" charset="0"/>
              </a:rPr>
            </a:br>
            <a:endParaRPr lang="en-US" sz="4000" dirty="0"/>
          </a:p>
        </p:txBody>
      </p:sp>
      <p:sp>
        <p:nvSpPr>
          <p:cNvPr id="3" name="Content Placeholder 2">
            <a:extLst>
              <a:ext uri="{FF2B5EF4-FFF2-40B4-BE49-F238E27FC236}">
                <a16:creationId xmlns:a16="http://schemas.microsoft.com/office/drawing/2014/main" id="{151AF870-A433-C988-74E2-66903A39A2A7}"/>
              </a:ext>
            </a:extLst>
          </p:cNvPr>
          <p:cNvSpPr>
            <a:spLocks noGrp="1"/>
          </p:cNvSpPr>
          <p:nvPr>
            <p:ph idx="1"/>
          </p:nvPr>
        </p:nvSpPr>
        <p:spPr/>
        <p:txBody>
          <a:bodyPr>
            <a:normAutofit fontScale="85000" lnSpcReduction="20000"/>
          </a:bodyPr>
          <a:lstStyle/>
          <a:p>
            <a:pPr marL="342900" marR="0" lvl="0" indent="-342900" algn="just">
              <a:lnSpc>
                <a:spcPct val="150000"/>
              </a:lnSpc>
              <a:spcBef>
                <a:spcPts val="0"/>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cs typeface="Shruti" panose="020B0502040204020203" pitchFamily="34" charset="0"/>
              </a:rPr>
              <a:t>Jing Wang, Jie Zhang,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Yingzhi</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Zhou, Hongbin Liu ,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Qifan</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Xue,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Xiaosong</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Li,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ChuChen</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Chueh</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Hin-Lap Yip,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Zonglong</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Zhu &amp; Alex K.Y. Jen: Highly efficient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allinorganic</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perovskite solar cells With suppressed non-radiative recombination by a Lewis base, NATURE COMMUNICATIONS (2020).</a:t>
            </a:r>
            <a:endParaRPr lang="en-US" sz="1800" dirty="0">
              <a:effectLst/>
              <a:latin typeface="Calibri" panose="020F0502020204030204" pitchFamily="34" charset="0"/>
              <a:ea typeface="Times New Roman" panose="02020603050405020304" pitchFamily="18" charset="0"/>
              <a:cs typeface="Shruti" panose="020B0502040204020203" pitchFamily="34" charset="0"/>
            </a:endParaRPr>
          </a:p>
          <a:p>
            <a:pPr marL="342900" marR="0" lvl="0" indent="-342900" algn="just">
              <a:lnSpc>
                <a:spcPct val="150000"/>
              </a:lnSpc>
              <a:spcBef>
                <a:spcPts val="0"/>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NREL chart 2018, 2018.</a:t>
            </a:r>
            <a:endParaRPr lang="en-US" sz="1800" dirty="0">
              <a:effectLst/>
              <a:latin typeface="Calibri" panose="020F0502020204030204" pitchFamily="34" charset="0"/>
              <a:ea typeface="Times New Roman" panose="02020603050405020304" pitchFamily="18" charset="0"/>
              <a:cs typeface="Shruti" panose="020B0502040204020203" pitchFamily="34" charset="0"/>
            </a:endParaRPr>
          </a:p>
          <a:p>
            <a:pPr marL="342900" marR="0" lvl="0" indent="-342900" algn="just">
              <a:lnSpc>
                <a:spcPct val="150000"/>
              </a:lnSpc>
              <a:spcBef>
                <a:spcPts val="0"/>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N. Rajamanickam, S. Kumari, Venkat Kalyan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Vendra</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Brandon W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Lavery</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Joshua Spurgeon, Thad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Druffel</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and Mahendra K Sunkara: “Stable and durable CH3NH3PbI3 perovskite Solar cells at ambient conditions”, Nanotechnology 27 (2016) 235404. </a:t>
            </a:r>
            <a:endParaRPr lang="en-US" sz="1800" dirty="0">
              <a:effectLst/>
              <a:latin typeface="Calibri" panose="020F0502020204030204" pitchFamily="34" charset="0"/>
              <a:ea typeface="Times New Roman" panose="02020603050405020304" pitchFamily="18" charset="0"/>
              <a:cs typeface="Shruti" panose="020B0502040204020203" pitchFamily="34" charset="0"/>
            </a:endParaRPr>
          </a:p>
          <a:p>
            <a:pPr marL="342900" marR="0" lvl="0" indent="-342900" algn="just">
              <a:lnSpc>
                <a:spcPct val="150000"/>
              </a:lnSpc>
              <a:spcBef>
                <a:spcPts val="0"/>
              </a:spcBef>
              <a:spcAft>
                <a:spcPts val="0"/>
              </a:spcAft>
              <a:buFont typeface="+mj-lt"/>
              <a:buAutoNum type="arabicPeriod"/>
            </a:pPr>
            <a:r>
              <a:rPr lang="en-US" sz="1800" dirty="0">
                <a:effectLst/>
                <a:latin typeface="Times New Roman" panose="02020603050405020304" pitchFamily="18" charset="0"/>
                <a:ea typeface="Times New Roman" panose="02020603050405020304" pitchFamily="18" charset="0"/>
                <a:cs typeface="Shruti" panose="020B0502040204020203" pitchFamily="34" charset="0"/>
              </a:rPr>
              <a:t>A.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Hima</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A.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Khechekhouche</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I.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Kemerchou</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N.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Lakhdar</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B.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Benhaoua</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F.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Rogti</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a:t>
            </a:r>
            <a:r>
              <a:rPr lang="en-US" sz="1800" dirty="0" err="1">
                <a:effectLst/>
                <a:latin typeface="Times New Roman" panose="02020603050405020304" pitchFamily="18" charset="0"/>
                <a:ea typeface="Times New Roman" panose="02020603050405020304" pitchFamily="18" charset="0"/>
                <a:cs typeface="Shruti" panose="020B0502040204020203" pitchFamily="34" charset="0"/>
              </a:rPr>
              <a:t>ITelli,A.Saadoun</a:t>
            </a:r>
            <a:r>
              <a:rPr lang="en-US" sz="1800" dirty="0">
                <a:effectLst/>
                <a:latin typeface="Times New Roman" panose="02020603050405020304" pitchFamily="18" charset="0"/>
                <a:ea typeface="Times New Roman" panose="02020603050405020304" pitchFamily="18" charset="0"/>
                <a:cs typeface="Shruti" panose="020B0502040204020203" pitchFamily="34" charset="0"/>
              </a:rPr>
              <a:t> : GPVDM simulation of layer thickness effect on power conversion efficiency of CH3NH3PbI3 Based planar heterojunction solar cell, IJECA-ISSN: 2543-3717. June 2018.</a:t>
            </a:r>
            <a:endParaRPr lang="en-US" sz="1800" dirty="0">
              <a:effectLst/>
              <a:latin typeface="Calibri" panose="020F0502020204030204" pitchFamily="34" charset="0"/>
              <a:ea typeface="Times New Roman" panose="02020603050405020304" pitchFamily="18" charset="0"/>
              <a:cs typeface="Shruti" panose="020B0502040204020203" pitchFamily="34" charset="0"/>
            </a:endParaRPr>
          </a:p>
          <a:p>
            <a:pPr marL="342900" marR="0" lvl="0" indent="-342900" algn="just">
              <a:lnSpc>
                <a:spcPct val="150000"/>
              </a:lnSpc>
              <a:spcBef>
                <a:spcPts val="0"/>
              </a:spcBef>
              <a:spcAft>
                <a:spcPts val="1000"/>
              </a:spcAft>
              <a:buFont typeface="+mj-lt"/>
              <a:buAutoNum type="arabicPeriod"/>
            </a:pPr>
            <a:r>
              <a:rPr lang="en-US" sz="1800" dirty="0">
                <a:effectLst/>
                <a:latin typeface="Times New Roman" panose="02020603050405020304" pitchFamily="18" charset="0"/>
                <a:ea typeface="Times New Roman" panose="02020603050405020304" pitchFamily="18" charset="0"/>
                <a:cs typeface="Shruti" panose="020B0502040204020203" pitchFamily="34" charset="0"/>
              </a:rPr>
              <a:t>A.K. Mishra, R.K. Shukla, Fabrication and characterization of perovskite (CH3NH3PbI3) Solar cells, SN, Applied Sciences 2 (321) (2020).</a:t>
            </a:r>
            <a:endParaRPr lang="en-US" sz="1800" dirty="0">
              <a:effectLst/>
              <a:latin typeface="Calibri" panose="020F0502020204030204" pitchFamily="34" charset="0"/>
              <a:ea typeface="Times New Roman" panose="02020603050405020304" pitchFamily="18" charset="0"/>
              <a:cs typeface="Shruti" panose="020B0502040204020203" pitchFamily="34" charset="0"/>
            </a:endParaRPr>
          </a:p>
          <a:p>
            <a:pPr marL="0" indent="0">
              <a:buNone/>
            </a:pPr>
            <a:endParaRPr lang="en-US" dirty="0"/>
          </a:p>
        </p:txBody>
      </p:sp>
    </p:spTree>
    <p:extLst>
      <p:ext uri="{BB962C8B-B14F-4D97-AF65-F5344CB8AC3E}">
        <p14:creationId xmlns:p14="http://schemas.microsoft.com/office/powerpoint/2010/main" val="1599152686"/>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373545"/>
      </a:dk2>
      <a:lt2>
        <a:srgbClr val="BCD0E0"/>
      </a:lt2>
      <a:accent1>
        <a:srgbClr val="3494BA"/>
      </a:accent1>
      <a:accent2>
        <a:srgbClr val="58B6C0"/>
      </a:accent2>
      <a:accent3>
        <a:srgbClr val="75BDA7"/>
      </a:accent3>
      <a:accent4>
        <a:srgbClr val="7A8C8E"/>
      </a:accent4>
      <a:accent5>
        <a:srgbClr val="84ACB6"/>
      </a:accent5>
      <a:accent6>
        <a:srgbClr val="6793CD"/>
      </a:accent6>
      <a:hlink>
        <a:srgbClr val="6B9F25"/>
      </a:hlink>
      <a:folHlink>
        <a:srgbClr val="9F6715"/>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913DB040-6816-4415-960D-8178C785755E}"/>
    </a:ext>
  </a:extLst>
</a:theme>
</file>

<file path=docProps/app.xml><?xml version="1.0" encoding="utf-8"?>
<Properties xmlns="http://schemas.openxmlformats.org/officeDocument/2006/extended-properties" xmlns:vt="http://schemas.openxmlformats.org/officeDocument/2006/docPropsVTypes">
  <Template>Savon</Template>
  <TotalTime>38</TotalTime>
  <Words>1612</Words>
  <Application>Microsoft Office PowerPoint</Application>
  <PresentationFormat>Widescreen</PresentationFormat>
  <Paragraphs>211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Tahoma</vt:lpstr>
      <vt:lpstr>Times New Roman</vt:lpstr>
      <vt:lpstr>Savon</vt:lpstr>
      <vt:lpstr>COMPARISON OF PLANNER AND INVERTED PEROVSKITE SOLAR CELLS USING TIO2 AND SPIRO-OMETAD AS TRANSPORT LAYERS</vt:lpstr>
      <vt:lpstr>INTRODUCTION </vt:lpstr>
      <vt:lpstr>DEVICE STRUCTURE</vt:lpstr>
      <vt:lpstr>SIMULATION TECHNIQUE</vt:lpstr>
      <vt:lpstr>SIMULATION DATA </vt:lpstr>
      <vt:lpstr>RESULTS AND DISCUSSION </vt:lpstr>
      <vt:lpstr>PowerPoint Presentation</vt:lpstr>
      <vt:lpstr>PowerPoint Presentation</vt:lpstr>
      <vt:lpstr>CONCLUSION </vt:lpstr>
      <vt:lpstr>  REFERENCES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45</cp:revision>
  <dcterms:created xsi:type="dcterms:W3CDTF">2024-07-27T09:16:11Z</dcterms:created>
  <dcterms:modified xsi:type="dcterms:W3CDTF">2024-07-27T10:38:13Z</dcterms:modified>
</cp:coreProperties>
</file>