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F</c:v>
                </c:pt>
              </c:strCache>
            </c:strRef>
          </c:tx>
          <c:spPr>
            <a:solidFill>
              <a:schemeClr val="accent1"/>
            </a:solidFill>
            <a:ln>
              <a:noFill/>
            </a:ln>
            <a:effectLst/>
          </c:spPr>
          <c:invertIfNegative val="0"/>
          <c:cat>
            <c:strRef>
              <c:f>Sheet1!$A$2:$A$5</c:f>
              <c:strCache>
                <c:ptCount val="4"/>
                <c:pt idx="0">
                  <c:v>Hyperplastic Polyp</c:v>
                </c:pt>
                <c:pt idx="1">
                  <c:v>No Malignancy</c:v>
                </c:pt>
                <c:pt idx="2">
                  <c:v>Adenocarcinoma</c:v>
                </c:pt>
                <c:pt idx="3">
                  <c:v>Scc</c:v>
                </c:pt>
              </c:strCache>
            </c:strRef>
          </c:cat>
          <c:val>
            <c:numRef>
              <c:f>Sheet1!$B$2:$B$5</c:f>
              <c:numCache>
                <c:formatCode>General</c:formatCode>
                <c:ptCount val="4"/>
                <c:pt idx="0">
                  <c:v>33</c:v>
                </c:pt>
                <c:pt idx="1">
                  <c:v>22</c:v>
                </c:pt>
                <c:pt idx="2">
                  <c:v>11</c:v>
                </c:pt>
                <c:pt idx="3">
                  <c:v>10</c:v>
                </c:pt>
              </c:numCache>
            </c:numRef>
          </c:val>
          <c:extLst xmlns:c16r2="http://schemas.microsoft.com/office/drawing/2015/06/chart">
            <c:ext xmlns:c16="http://schemas.microsoft.com/office/drawing/2014/chart" uri="{C3380CC4-5D6E-409C-BE32-E72D297353CC}">
              <c16:uniqueId val="{00000000-4533-429A-94DC-59BF2CEC6B14}"/>
            </c:ext>
          </c:extLst>
        </c:ser>
        <c:ser>
          <c:idx val="1"/>
          <c:order val="1"/>
          <c:tx>
            <c:strRef>
              <c:f>Sheet1!$C$1</c:f>
              <c:strCache>
                <c:ptCount val="1"/>
                <c:pt idx="0">
                  <c:v>M</c:v>
                </c:pt>
              </c:strCache>
            </c:strRef>
          </c:tx>
          <c:spPr>
            <a:solidFill>
              <a:schemeClr val="accent2"/>
            </a:solidFill>
            <a:ln>
              <a:noFill/>
            </a:ln>
            <a:effectLst/>
          </c:spPr>
          <c:invertIfNegative val="0"/>
          <c:cat>
            <c:strRef>
              <c:f>Sheet1!$A$2:$A$5</c:f>
              <c:strCache>
                <c:ptCount val="4"/>
                <c:pt idx="0">
                  <c:v>Hyperplastic Polyp</c:v>
                </c:pt>
                <c:pt idx="1">
                  <c:v>No Malignancy</c:v>
                </c:pt>
                <c:pt idx="2">
                  <c:v>Adenocarcinoma</c:v>
                </c:pt>
                <c:pt idx="3">
                  <c:v>Scc</c:v>
                </c:pt>
              </c:strCache>
            </c:strRef>
          </c:cat>
          <c:val>
            <c:numRef>
              <c:f>Sheet1!$C$2:$C$5</c:f>
              <c:numCache>
                <c:formatCode>General</c:formatCode>
                <c:ptCount val="4"/>
                <c:pt idx="0">
                  <c:v>22</c:v>
                </c:pt>
                <c:pt idx="1">
                  <c:v>20</c:v>
                </c:pt>
                <c:pt idx="2">
                  <c:v>17</c:v>
                </c:pt>
                <c:pt idx="3">
                  <c:v>15</c:v>
                </c:pt>
              </c:numCache>
            </c:numRef>
          </c:val>
          <c:extLst xmlns:c16r2="http://schemas.microsoft.com/office/drawing/2015/06/chart">
            <c:ext xmlns:c16="http://schemas.microsoft.com/office/drawing/2014/chart" uri="{C3380CC4-5D6E-409C-BE32-E72D297353CC}">
              <c16:uniqueId val="{00000001-4533-429A-94DC-59BF2CEC6B14}"/>
            </c:ext>
          </c:extLst>
        </c:ser>
        <c:ser>
          <c:idx val="2"/>
          <c:order val="2"/>
          <c:tx>
            <c:strRef>
              <c:f>Sheet1!$D$1</c:f>
              <c:strCache>
                <c:ptCount val="1"/>
                <c:pt idx="0">
                  <c:v>All</c:v>
                </c:pt>
              </c:strCache>
            </c:strRef>
          </c:tx>
          <c:spPr>
            <a:solidFill>
              <a:schemeClr val="accent3"/>
            </a:solidFill>
            <a:ln>
              <a:noFill/>
            </a:ln>
            <a:effectLst/>
          </c:spPr>
          <c:invertIfNegative val="0"/>
          <c:cat>
            <c:strRef>
              <c:f>Sheet1!$A$2:$A$5</c:f>
              <c:strCache>
                <c:ptCount val="4"/>
                <c:pt idx="0">
                  <c:v>Hyperplastic Polyp</c:v>
                </c:pt>
                <c:pt idx="1">
                  <c:v>No Malignancy</c:v>
                </c:pt>
                <c:pt idx="2">
                  <c:v>Adenocarcinoma</c:v>
                </c:pt>
                <c:pt idx="3">
                  <c:v>Scc</c:v>
                </c:pt>
              </c:strCache>
            </c:strRef>
          </c:cat>
          <c:val>
            <c:numRef>
              <c:f>Sheet1!$D$2:$D$5</c:f>
              <c:numCache>
                <c:formatCode>General</c:formatCode>
                <c:ptCount val="4"/>
                <c:pt idx="0">
                  <c:v>55</c:v>
                </c:pt>
                <c:pt idx="1">
                  <c:v>42</c:v>
                </c:pt>
                <c:pt idx="2">
                  <c:v>28</c:v>
                </c:pt>
                <c:pt idx="3">
                  <c:v>25</c:v>
                </c:pt>
              </c:numCache>
            </c:numRef>
          </c:val>
          <c:extLst xmlns:c16r2="http://schemas.microsoft.com/office/drawing/2015/06/chart">
            <c:ext xmlns:c16="http://schemas.microsoft.com/office/drawing/2014/chart" uri="{C3380CC4-5D6E-409C-BE32-E72D297353CC}">
              <c16:uniqueId val="{00000002-4533-429A-94DC-59BF2CEC6B14}"/>
            </c:ext>
          </c:extLst>
        </c:ser>
        <c:dLbls>
          <c:showLegendKey val="0"/>
          <c:showVal val="0"/>
          <c:showCatName val="0"/>
          <c:showSerName val="0"/>
          <c:showPercent val="0"/>
          <c:showBubbleSize val="0"/>
        </c:dLbls>
        <c:gapWidth val="219"/>
        <c:axId val="290457920"/>
        <c:axId val="290455176"/>
      </c:barChart>
      <c:catAx>
        <c:axId val="2904579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90455176"/>
        <c:crosses val="autoZero"/>
        <c:auto val="1"/>
        <c:lblAlgn val="ctr"/>
        <c:lblOffset val="100"/>
        <c:noMultiLvlLbl val="0"/>
      </c:catAx>
      <c:valAx>
        <c:axId val="2904551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9045792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6695B537-E7FC-4EF1-9356-681663A7A2C4}"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336909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6695B537-E7FC-4EF1-9356-681663A7A2C4}"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2807753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95B537-E7FC-4EF1-9356-681663A7A2C4}"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3206416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6695B537-E7FC-4EF1-9356-681663A7A2C4}"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1836405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6695B537-E7FC-4EF1-9356-681663A7A2C4}" type="datetimeFigureOut">
              <a:rPr lang="en-IN" smtClean="0"/>
              <a:t>04-06-2025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810486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6695B537-E7FC-4EF1-9356-681663A7A2C4}" type="datetimeFigureOut">
              <a:rPr lang="en-IN" smtClean="0"/>
              <a:t>04-06-2025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206171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95B537-E7FC-4EF1-9356-681663A7A2C4}" type="datetimeFigureOut">
              <a:rPr lang="en-IN" smtClean="0"/>
              <a:t>04-06-2025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1148802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95B537-E7FC-4EF1-9356-681663A7A2C4}"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2024852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95B537-E7FC-4EF1-9356-681663A7A2C4}" type="datetimeFigureOut">
              <a:rPr lang="en-IN" smtClean="0"/>
              <a:t>04-06-2025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1964134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6695B537-E7FC-4EF1-9356-681663A7A2C4}"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1854439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6695B537-E7FC-4EF1-9356-681663A7A2C4}" type="datetimeFigureOut">
              <a:rPr lang="en-IN" smtClean="0"/>
              <a:t>04-06-2025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B0D9F7-FB09-47DD-8050-A64C5196BB3D}" type="slidenum">
              <a:rPr lang="en-IN" smtClean="0"/>
              <a:t>‹#›</a:t>
            </a:fld>
            <a:endParaRPr lang="en-IN"/>
          </a:p>
        </p:txBody>
      </p:sp>
    </p:spTree>
    <p:extLst>
      <p:ext uri="{BB962C8B-B14F-4D97-AF65-F5344CB8AC3E}">
        <p14:creationId xmlns:p14="http://schemas.microsoft.com/office/powerpoint/2010/main" val="3415830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5B537-E7FC-4EF1-9356-681663A7A2C4}" type="datetimeFigureOut">
              <a:rPr lang="en-IN" smtClean="0"/>
              <a:t>04-06-2025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B0D9F7-FB09-47DD-8050-A64C5196BB3D}" type="slidenum">
              <a:rPr lang="en-IN" smtClean="0"/>
              <a:t>‹#›</a:t>
            </a:fld>
            <a:endParaRPr lang="en-IN"/>
          </a:p>
        </p:txBody>
      </p:sp>
    </p:spTree>
    <p:extLst>
      <p:ext uri="{BB962C8B-B14F-4D97-AF65-F5344CB8AC3E}">
        <p14:creationId xmlns:p14="http://schemas.microsoft.com/office/powerpoint/2010/main" val="3513197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79699" y="2413280"/>
            <a:ext cx="11510681" cy="2373873"/>
          </a:xfrm>
        </p:spPr>
        <p:txBody>
          <a:bodyPr>
            <a:normAutofit/>
          </a:bodyPr>
          <a:lstStyle/>
          <a:p>
            <a:r>
              <a:rPr lang="en-GB" sz="4400" b="1" dirty="0">
                <a:latin typeface="Times New Roman" panose="02020603050405020304" pitchFamily="18" charset="0"/>
                <a:cs typeface="Times New Roman" panose="02020603050405020304" pitchFamily="18" charset="0"/>
              </a:rPr>
              <a:t>INTEGRATING ENVIRONMENTAL AND SOCIAL SUSTAINABILITY IN HRM—A STUDY IN ODISHA'S IT </a:t>
            </a:r>
            <a:r>
              <a:rPr lang="en-GB" sz="4400" b="1" dirty="0" smtClean="0">
                <a:latin typeface="Times New Roman" panose="02020603050405020304" pitchFamily="18" charset="0"/>
                <a:cs typeface="Times New Roman" panose="02020603050405020304" pitchFamily="18" charset="0"/>
              </a:rPr>
              <a:t>SECTOR</a:t>
            </a:r>
            <a:endParaRPr lang="en-IN" sz="6600" dirty="0"/>
          </a:p>
        </p:txBody>
      </p:sp>
    </p:spTree>
    <p:extLst>
      <p:ext uri="{BB962C8B-B14F-4D97-AF65-F5344CB8AC3E}">
        <p14:creationId xmlns:p14="http://schemas.microsoft.com/office/powerpoint/2010/main" val="4087084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624579"/>
          </a:xfrm>
        </p:spPr>
        <p:txBody>
          <a:bodyPr>
            <a:noAutofit/>
          </a:bodyPr>
          <a:lstStyle/>
          <a:p>
            <a:pPr algn="ctr"/>
            <a:r>
              <a:rPr lang="en-US" sz="4000" b="1" dirty="0" smtClean="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8335" y="1280160"/>
            <a:ext cx="11919472" cy="5454127"/>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Over the past few years, incorporating sustainability into organizational functioning has become a key area of concern for global businesses. The development has been accelerated by growing environmental issues, increasing social inequalities, and the worldwide movement towards corporate responsibility</a:t>
            </a:r>
            <a:r>
              <a:rPr lang="en-US" sz="1800" dirty="0" smtClean="0">
                <a:latin typeface="Times New Roman" panose="02020603050405020304" pitchFamily="18" charset="0"/>
                <a:cs typeface="Times New Roman" panose="02020603050405020304" pitchFamily="18" charset="0"/>
              </a:rPr>
              <a:t>.</a:t>
            </a:r>
          </a:p>
          <a:p>
            <a:pPr algn="just">
              <a:lnSpc>
                <a:spcPct val="150000"/>
              </a:lnSpc>
            </a:pPr>
            <a:r>
              <a:rPr lang="en-US" sz="1800" dirty="0" smtClean="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In light of the same, Human Resource Management (HRM) has progressed from its conventional administrative role to become a strategic ally for instilling sustainability into the fabric of the organization. HR departments now have the central responsibility of developing and implementing policies that not only guarantee compliance but also ensure long-term environmental responsibility and social justice</a:t>
            </a:r>
            <a:r>
              <a:rPr lang="en-US" sz="1800" dirty="0" smtClean="0">
                <a:latin typeface="Times New Roman" panose="02020603050405020304" pitchFamily="18" charset="0"/>
                <a:cs typeface="Times New Roman" panose="02020603050405020304" pitchFamily="18" charset="0"/>
              </a:rPr>
              <a:t>.</a:t>
            </a:r>
          </a:p>
          <a:p>
            <a:pPr algn="just">
              <a:lnSpc>
                <a:spcPct val="150000"/>
              </a:lnSpc>
            </a:pPr>
            <a:r>
              <a:rPr lang="en-US" sz="1800" dirty="0" smtClean="0">
                <a:latin typeface="Times New Roman" panose="02020603050405020304" pitchFamily="18" charset="0"/>
                <a:cs typeface="Times New Roman" panose="02020603050405020304" pitchFamily="18" charset="0"/>
              </a:rPr>
              <a:t>The IT industry in Odisha is growing at a fast pace, and it is playing an immense role in the economic growth of the state. While growing, the industry is also facing increasing pressure from the stakeholders—including customers, regulators, and employees—to become more sustainable in its business practices. </a:t>
            </a:r>
          </a:p>
          <a:p>
            <a:pPr algn="just">
              <a:lnSpc>
                <a:spcPct val="150000"/>
              </a:lnSpc>
            </a:pPr>
            <a:r>
              <a:rPr lang="en-IN" sz="1800" dirty="0" smtClean="0">
                <a:latin typeface="Times New Roman" panose="02020603050405020304" pitchFamily="18" charset="0"/>
                <a:cs typeface="Times New Roman" panose="02020603050405020304" pitchFamily="18" charset="0"/>
              </a:rPr>
              <a:t>Environmental sustainability in HRM is being realized through green initiatives like paperless digital workflows, telecommuting to minimize carbon footprints, and recruitment processes focusing on eco-friendly skills. </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19632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5304" y="107576"/>
            <a:ext cx="11984018" cy="6637469"/>
          </a:xfrm>
        </p:spPr>
        <p:txBody>
          <a:bodyPr>
            <a:normAutofit fontScale="92500"/>
          </a:bodyPr>
          <a:lstStyle/>
          <a:p>
            <a:pPr algn="just">
              <a:lnSpc>
                <a:spcPct val="150000"/>
              </a:lnSpc>
            </a:pPr>
            <a:r>
              <a:rPr lang="en-US" sz="1800" dirty="0" smtClean="0">
                <a:latin typeface="Times New Roman" panose="02020603050405020304" pitchFamily="18" charset="0"/>
                <a:cs typeface="Times New Roman" panose="02020603050405020304" pitchFamily="18" charset="0"/>
              </a:rPr>
              <a:t>At the same time, social sustainability is also gaining momentum, with greater focus on gender diversity, mental health of employees, diversity of the workplace, and community. All these activities demonstrate a larger-than-life approach towards building ethical, inclusive, and resilient organizations.</a:t>
            </a:r>
          </a:p>
          <a:p>
            <a:pPr marL="0" indent="0" algn="just">
              <a:lnSpc>
                <a:spcPct val="150000"/>
              </a:lnSpc>
              <a:buNone/>
            </a:pPr>
            <a:r>
              <a:rPr lang="en-US" sz="1800" b="1" u="sng" dirty="0" smtClean="0">
                <a:latin typeface="Times New Roman" panose="02020603050405020304" pitchFamily="18" charset="0"/>
                <a:cs typeface="Times New Roman" panose="02020603050405020304" pitchFamily="18" charset="0"/>
              </a:rPr>
              <a:t>Scope of the Study</a:t>
            </a:r>
          </a:p>
          <a:p>
            <a:pPr algn="just">
              <a:lnSpc>
                <a:spcPct val="150000"/>
              </a:lnSpc>
            </a:pPr>
            <a:r>
              <a:rPr lang="en-US" sz="1800" dirty="0" smtClean="0">
                <a:latin typeface="Times New Roman" panose="02020603050405020304" pitchFamily="18" charset="0"/>
                <a:cs typeface="Times New Roman" panose="02020603050405020304" pitchFamily="18" charset="0"/>
              </a:rPr>
              <a:t>IT industry located in Bhubaneswar, Cuttack and Rourkela are included in this research. Human Resources Sustainability Management studies green practices in recruitment, efficient digital routines, tools for promoting inclusivity and partnering with the community. The research focus only on information from HR specialists, managers and sustainability officers. The study pointed out not only the present activities but also the strategic and operative merits of sustainable HRM. </a:t>
            </a:r>
          </a:p>
          <a:p>
            <a:pPr marL="0" indent="0" algn="just">
              <a:lnSpc>
                <a:spcPct val="150000"/>
              </a:lnSpc>
              <a:buNone/>
            </a:pPr>
            <a:r>
              <a:rPr lang="en-IN" sz="1800" b="1" u="sng" dirty="0" smtClean="0">
                <a:latin typeface="Times New Roman" panose="02020603050405020304" pitchFamily="18" charset="0"/>
                <a:cs typeface="Times New Roman" panose="02020603050405020304" pitchFamily="18" charset="0"/>
              </a:rPr>
              <a:t>Objectives </a:t>
            </a:r>
            <a:r>
              <a:rPr lang="en-IN" sz="1800" b="1" u="sng" dirty="0">
                <a:latin typeface="Times New Roman" panose="02020603050405020304" pitchFamily="18" charset="0"/>
                <a:cs typeface="Times New Roman" panose="02020603050405020304" pitchFamily="18" charset="0"/>
              </a:rPr>
              <a:t>of the Study</a:t>
            </a:r>
            <a:endParaRPr lang="en-IN" sz="1800" u="sng" dirty="0">
              <a:latin typeface="Times New Roman" panose="02020603050405020304" pitchFamily="18" charset="0"/>
              <a:cs typeface="Times New Roman" panose="02020603050405020304" pitchFamily="18" charset="0"/>
            </a:endParaRPr>
          </a:p>
          <a:p>
            <a:pPr marL="0" indent="0" algn="just">
              <a:lnSpc>
                <a:spcPct val="150000"/>
              </a:lnSpc>
              <a:buNone/>
            </a:pPr>
            <a:r>
              <a:rPr lang="en-IN" sz="1800" dirty="0">
                <a:latin typeface="Times New Roman" panose="02020603050405020304" pitchFamily="18" charset="0"/>
                <a:cs typeface="Times New Roman" panose="02020603050405020304" pitchFamily="18" charset="0"/>
              </a:rPr>
              <a:t>The study's objectives are to:</a:t>
            </a:r>
          </a:p>
          <a:p>
            <a:pPr lvl="0" algn="just">
              <a:lnSpc>
                <a:spcPct val="150000"/>
              </a:lnSpc>
            </a:pPr>
            <a:r>
              <a:rPr lang="en-IN" sz="1800" dirty="0" smtClean="0">
                <a:latin typeface="Times New Roman" panose="02020603050405020304" pitchFamily="18" charset="0"/>
                <a:cs typeface="Times New Roman" panose="02020603050405020304" pitchFamily="18" charset="0"/>
              </a:rPr>
              <a:t>To evaluate </a:t>
            </a:r>
            <a:r>
              <a:rPr lang="en-IN" sz="1800" dirty="0">
                <a:latin typeface="Times New Roman" panose="02020603050405020304" pitchFamily="18" charset="0"/>
                <a:cs typeface="Times New Roman" panose="02020603050405020304" pitchFamily="18" charset="0"/>
              </a:rPr>
              <a:t>how well environmental sustainability principles are being incorporated into Odisha IT companies' HRM systems.</a:t>
            </a:r>
          </a:p>
          <a:p>
            <a:pPr lvl="0" algn="just">
              <a:lnSpc>
                <a:spcPct val="150000"/>
              </a:lnSpc>
            </a:pPr>
            <a:r>
              <a:rPr lang="en-IN" sz="1800" dirty="0">
                <a:latin typeface="Times New Roman" panose="02020603050405020304" pitchFamily="18" charset="0"/>
                <a:cs typeface="Times New Roman" panose="02020603050405020304" pitchFamily="18" charset="0"/>
              </a:rPr>
              <a:t>To assess how HRM incorporates social sustainability goals including community involvement, mental health, and gender equality.</a:t>
            </a:r>
          </a:p>
          <a:p>
            <a:pPr lvl="0" algn="just">
              <a:lnSpc>
                <a:spcPct val="150000"/>
              </a:lnSpc>
            </a:pPr>
            <a:r>
              <a:rPr lang="en-IN" sz="1800" dirty="0">
                <a:latin typeface="Times New Roman" panose="02020603050405020304" pitchFamily="18" charset="0"/>
                <a:cs typeface="Times New Roman" panose="02020603050405020304" pitchFamily="18" charset="0"/>
              </a:rPr>
              <a:t>To examine how sustainable HRM approaches are thought to affect organisational success, with a focus on operational cost reduction, employee retention, and employer branding.</a:t>
            </a:r>
          </a:p>
          <a:p>
            <a:pPr marL="0" indent="0" algn="just">
              <a:lnSpc>
                <a:spcPct val="150000"/>
              </a:lnSpc>
              <a:buNone/>
            </a:pPr>
            <a:endParaRPr lang="en-US" sz="1800" dirty="0" smtClean="0">
              <a:latin typeface="Times New Roman" panose="02020603050405020304" pitchFamily="18" charset="0"/>
              <a:cs typeface="Times New Roman" panose="02020603050405020304" pitchFamily="18" charset="0"/>
            </a:endParaRP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4766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6061" y="75305"/>
            <a:ext cx="11962503" cy="634700"/>
          </a:xfrm>
        </p:spPr>
        <p:txBody>
          <a:bodyPr>
            <a:noAutofit/>
          </a:bodyPr>
          <a:lstStyle/>
          <a:p>
            <a:pPr lvl="0" algn="ctr"/>
            <a:r>
              <a:rPr lang="en-GB" sz="4000" b="1" dirty="0">
                <a:latin typeface="Times New Roman" panose="02020603050405020304" pitchFamily="18" charset="0"/>
                <a:cs typeface="Times New Roman" panose="02020603050405020304" pitchFamily="18" charset="0"/>
              </a:rPr>
              <a:t>LITERATURE </a:t>
            </a:r>
            <a:r>
              <a:rPr lang="en-GB" sz="4000" b="1" dirty="0" smtClean="0">
                <a:latin typeface="Times New Roman" panose="02020603050405020304" pitchFamily="18" charset="0"/>
                <a:cs typeface="Times New Roman" panose="02020603050405020304" pitchFamily="18" charset="0"/>
              </a:rPr>
              <a:t>REVIEW</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6061" y="957432"/>
            <a:ext cx="11962503" cy="5819886"/>
          </a:xfrm>
        </p:spPr>
        <p:txBody>
          <a:bodyPr>
            <a:normAutofit lnSpcReduction="10000"/>
          </a:bodyPr>
          <a:lstStyle/>
          <a:p>
            <a:pPr algn="just">
              <a:lnSpc>
                <a:spcPct val="150000"/>
              </a:lnSpc>
            </a:pPr>
            <a:r>
              <a:rPr lang="en-US" sz="1800" b="1" dirty="0" err="1">
                <a:latin typeface="Times New Roman" panose="02020603050405020304" pitchFamily="18" charset="0"/>
                <a:cs typeface="Times New Roman" panose="02020603050405020304" pitchFamily="18" charset="0"/>
              </a:rPr>
              <a:t>Kaith</a:t>
            </a:r>
            <a:r>
              <a:rPr lang="en-US" sz="1800" b="1" dirty="0">
                <a:latin typeface="Times New Roman" panose="02020603050405020304" pitchFamily="18" charset="0"/>
                <a:cs typeface="Times New Roman" panose="02020603050405020304" pitchFamily="18" charset="0"/>
              </a:rPr>
              <a:t> and </a:t>
            </a:r>
            <a:r>
              <a:rPr lang="en-US" sz="1800" b="1" dirty="0" err="1">
                <a:latin typeface="Times New Roman" panose="02020603050405020304" pitchFamily="18" charset="0"/>
                <a:cs typeface="Times New Roman" panose="02020603050405020304" pitchFamily="18" charset="0"/>
              </a:rPr>
              <a:t>Sachdeva</a:t>
            </a:r>
            <a:r>
              <a:rPr lang="en-US" sz="1800" b="1" dirty="0">
                <a:latin typeface="Times New Roman" panose="02020603050405020304" pitchFamily="18" charset="0"/>
                <a:cs typeface="Times New Roman" panose="02020603050405020304" pitchFamily="18" charset="0"/>
              </a:rPr>
              <a:t> (2024)</a:t>
            </a:r>
            <a:r>
              <a:rPr lang="en-US" sz="1800" dirty="0">
                <a:latin typeface="Times New Roman" panose="02020603050405020304" pitchFamily="18" charset="0"/>
                <a:cs typeface="Times New Roman" panose="02020603050405020304" pitchFamily="18" charset="0"/>
              </a:rPr>
              <a:t> investigated the adoption of Green Human Resource Management (Green HRM) practices by leading Indian companies like ITC and ONGC. Their paper pointed out how environmental sustainability was incorporated into HR functions like recruitment, training, and employee engagement and led to sustainable business growth. They underlined the fact that organizations embracing Green HRM practices had seen enhanced environmental performance while developing employee consciousness and commitment towards green practices. The study offered useful findings on the strategic position HR departments had taken in infusing sustainability into corporate culture, particularly in industries with large environmental impacts.</a:t>
            </a: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b="1" dirty="0" err="1">
                <a:latin typeface="Times New Roman" panose="02020603050405020304" pitchFamily="18" charset="0"/>
                <a:cs typeface="Times New Roman" panose="02020603050405020304" pitchFamily="18" charset="0"/>
              </a:rPr>
              <a:t>Khatua</a:t>
            </a:r>
            <a:r>
              <a:rPr lang="en-US" sz="1800" b="1" dirty="0">
                <a:latin typeface="Times New Roman" panose="02020603050405020304" pitchFamily="18" charset="0"/>
                <a:cs typeface="Times New Roman" panose="02020603050405020304" pitchFamily="18" charset="0"/>
              </a:rPr>
              <a:t> et al. (2024)</a:t>
            </a:r>
            <a:r>
              <a:rPr lang="en-US" sz="1800" dirty="0">
                <a:latin typeface="Times New Roman" panose="02020603050405020304" pitchFamily="18" charset="0"/>
                <a:cs typeface="Times New Roman" panose="02020603050405020304" pitchFamily="18" charset="0"/>
              </a:rPr>
              <a:t> constructed a benchmarking model of HRM drivers in the big mining sector based on an Interpretive Structural Modeling (ISM) framework. The research sought to establish and rank principal HR best practices that lead to organization efficiency and sustainability for a sector with intricate operational and environmental issues. The study highlighted the need for structured HRM models for striking the right balance between workforce administration and sustainability targets, particularly in resource-driven sectors. Their study helped advance knowledge on how HRM interventions could help promote sustainable development goals through tailored policy implementation and ongoing improvement.</a:t>
            </a:r>
            <a:endParaRPr lang="en-IN" sz="1800" dirty="0">
              <a:latin typeface="Times New Roman" panose="02020603050405020304" pitchFamily="18"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1604657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5305" y="75304"/>
            <a:ext cx="12016290" cy="6669741"/>
          </a:xfrm>
        </p:spPr>
        <p:txBody>
          <a:bodyPr>
            <a:normAutofit/>
          </a:bodyPr>
          <a:lstStyle/>
          <a:p>
            <a:pPr algn="just">
              <a:lnSpc>
                <a:spcPct val="150000"/>
              </a:lnSpc>
            </a:pPr>
            <a:r>
              <a:rPr lang="en-US" sz="1800" b="1" dirty="0" err="1">
                <a:latin typeface="Times New Roman" panose="02020603050405020304" pitchFamily="18" charset="0"/>
                <a:cs typeface="Times New Roman" panose="02020603050405020304" pitchFamily="18" charset="0"/>
              </a:rPr>
              <a:t>Kumari</a:t>
            </a:r>
            <a:r>
              <a:rPr lang="en-US" sz="1800" b="1" dirty="0">
                <a:latin typeface="Times New Roman" panose="02020603050405020304" pitchFamily="18" charset="0"/>
                <a:cs typeface="Times New Roman" panose="02020603050405020304" pitchFamily="18" charset="0"/>
              </a:rPr>
              <a:t> and Singh (2024)</a:t>
            </a:r>
            <a:r>
              <a:rPr lang="en-US" sz="1800" dirty="0">
                <a:latin typeface="Times New Roman" panose="02020603050405020304" pitchFamily="18" charset="0"/>
                <a:cs typeface="Times New Roman" panose="02020603050405020304" pitchFamily="18" charset="0"/>
              </a:rPr>
              <a:t> discussed the theme of social sustainability in the Human Resource Management framework through the philosophical paradigm of "dharma of work." Their research highlighted the potential of harmonizing HR practice with social and ethical obligations for meeting the intricate needs of social sustainability of the future workforce. They maintained that it was important to instill a sense of social purpose and commitment among employees to build agile and inclusive workplaces. The study emphasized the new HR practices that combine social values, employee well-being, and community involvement as the cornerstones of sustainable organizational development.</a:t>
            </a: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b="1" dirty="0" err="1">
                <a:latin typeface="Times New Roman" panose="02020603050405020304" pitchFamily="18" charset="0"/>
                <a:cs typeface="Times New Roman" panose="02020603050405020304" pitchFamily="18" charset="0"/>
              </a:rPr>
              <a:t>Leena</a:t>
            </a:r>
            <a:r>
              <a:rPr lang="en-US" sz="1800" b="1" dirty="0">
                <a:latin typeface="Times New Roman" panose="02020603050405020304" pitchFamily="18" charset="0"/>
                <a:cs typeface="Times New Roman" panose="02020603050405020304" pitchFamily="18" charset="0"/>
              </a:rPr>
              <a:t> et al. (2023)</a:t>
            </a:r>
            <a:r>
              <a:rPr lang="en-US" sz="1800" dirty="0">
                <a:latin typeface="Times New Roman" panose="02020603050405020304" pitchFamily="18" charset="0"/>
                <a:cs typeface="Times New Roman" panose="02020603050405020304" pitchFamily="18" charset="0"/>
              </a:rPr>
              <a:t> examined the leadership role of corporate social responsibility (CSR) in promoting sustainable development goals (SDGs) from the viewpoints of responsible business leaders. Their empirical research examined CSR activities' alignment with overall sustainability agendas, where special focus was laid on leadership dedication, stakeholder interaction, and ethical business. The study presented evidence that successful CSR not only leads to social and environmental impacts but also enhances organizational reputation and long-term sustainability. Their report highlighted the leading role of leadership in promoting sustainable business approaches that benefit both society and company success.</a:t>
            </a:r>
            <a:endParaRPr lang="en-IN" sz="1800" dirty="0">
              <a:latin typeface="Times New Roman" panose="02020603050405020304" pitchFamily="18"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1054277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721397"/>
          </a:xfrm>
        </p:spPr>
        <p:txBody>
          <a:bodyPr>
            <a:normAutofit/>
          </a:bodyPr>
          <a:lstStyle/>
          <a:p>
            <a:pPr lvl="0" algn="ctr"/>
            <a:r>
              <a:rPr lang="en-GB" sz="4000" b="1" dirty="0">
                <a:latin typeface="Times New Roman" panose="02020603050405020304" pitchFamily="18" charset="0"/>
                <a:cs typeface="Times New Roman" panose="02020603050405020304" pitchFamily="18" charset="0"/>
              </a:rPr>
              <a:t>RESEARCH </a:t>
            </a:r>
            <a:r>
              <a:rPr lang="en-GB" sz="4000" b="1" dirty="0" smtClean="0">
                <a:latin typeface="Times New Roman" panose="02020603050405020304" pitchFamily="18" charset="0"/>
                <a:cs typeface="Times New Roman" panose="02020603050405020304" pitchFamily="18" charset="0"/>
              </a:rPr>
              <a:t>METHODOLOGY</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6819" y="1301675"/>
            <a:ext cx="11887199" cy="5443370"/>
          </a:xfrm>
        </p:spPr>
        <p:txBody>
          <a:bodyPr>
            <a:normAutofit fontScale="92500"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The research utilized a descriptive research approach, using purposeful sample of one hundred information technology company human resource experts in Odisha. The data collection process involved using structured questionnaires.  Data analysis was conducted through descriptive statistics, and the findings were presented in tables and graphs. Excel and SPSS were </a:t>
            </a:r>
            <a:r>
              <a:rPr lang="en-US" sz="1800" dirty="0" smtClean="0">
                <a:latin typeface="Times New Roman" panose="02020603050405020304" pitchFamily="18" charset="0"/>
                <a:cs typeface="Times New Roman" panose="02020603050405020304" pitchFamily="18" charset="0"/>
              </a:rPr>
              <a:t>used.</a:t>
            </a:r>
            <a:endParaRPr lang="en-IN" sz="1800"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sz="1800" b="1" u="sng" dirty="0" smtClean="0">
                <a:latin typeface="Times New Roman" panose="02020603050405020304" pitchFamily="18" charset="0"/>
                <a:cs typeface="Times New Roman" panose="02020603050405020304" pitchFamily="18" charset="0"/>
              </a:rPr>
              <a:t>Research </a:t>
            </a:r>
            <a:r>
              <a:rPr lang="en-US" sz="1800" b="1" u="sng" dirty="0">
                <a:latin typeface="Times New Roman" panose="02020603050405020304" pitchFamily="18" charset="0"/>
                <a:cs typeface="Times New Roman" panose="02020603050405020304" pitchFamily="18" charset="0"/>
              </a:rPr>
              <a:t>Design</a:t>
            </a:r>
            <a:endParaRPr lang="en-IN" sz="1800" u="sng"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The research takes a descriptive research design to investigate the level at which environmental and social sustainability practices are merged into Human Resource Management (HRM) in the case of IT firms in Odisha. Descriptive research is appropriate since it seeks to systematically describe the present level of adoption and perception of sustainable HR practices. This design allows for the gathering of measurable data to determine trends, implementation levels, and perceived impacts of sustainability on organizational </a:t>
            </a:r>
            <a:r>
              <a:rPr lang="en-US" sz="1800" dirty="0" smtClean="0">
                <a:latin typeface="Times New Roman" panose="02020603050405020304" pitchFamily="18" charset="0"/>
                <a:cs typeface="Times New Roman" panose="02020603050405020304" pitchFamily="18" charset="0"/>
              </a:rPr>
              <a:t>performance</a:t>
            </a:r>
          </a:p>
          <a:p>
            <a:pPr marL="0" indent="0" algn="just">
              <a:lnSpc>
                <a:spcPct val="150000"/>
              </a:lnSpc>
              <a:buNone/>
            </a:pPr>
            <a:r>
              <a:rPr lang="en-US" sz="1900" b="1" u="sng" dirty="0" smtClean="0">
                <a:latin typeface="Times New Roman" panose="02020603050405020304" pitchFamily="18" charset="0"/>
                <a:cs typeface="Times New Roman" panose="02020603050405020304" pitchFamily="18" charset="0"/>
              </a:rPr>
              <a:t>Population </a:t>
            </a:r>
            <a:r>
              <a:rPr lang="en-US" sz="1900" b="1" u="sng" dirty="0">
                <a:latin typeface="Times New Roman" panose="02020603050405020304" pitchFamily="18" charset="0"/>
                <a:cs typeface="Times New Roman" panose="02020603050405020304" pitchFamily="18" charset="0"/>
              </a:rPr>
              <a:t>and Sampling</a:t>
            </a:r>
            <a:endParaRPr lang="en-IN" sz="1900" u="sng" dirty="0">
              <a:latin typeface="Times New Roman" panose="02020603050405020304" pitchFamily="18" charset="0"/>
              <a:cs typeface="Times New Roman" panose="02020603050405020304" pitchFamily="18" charset="0"/>
            </a:endParaRPr>
          </a:p>
          <a:p>
            <a:pPr algn="just">
              <a:lnSpc>
                <a:spcPct val="150000"/>
              </a:lnSpc>
            </a:pPr>
            <a:r>
              <a:rPr lang="en-GB" sz="1900" dirty="0">
                <a:latin typeface="Times New Roman" panose="02020603050405020304" pitchFamily="18" charset="0"/>
                <a:cs typeface="Times New Roman" panose="02020603050405020304" pitchFamily="18" charset="0"/>
              </a:rPr>
              <a:t>The sampling population of this study consists of HR managers, sustainability officers, and top executives in IT firms in Odisha. The purposive sampling method was used to ensure that only respondents possessing adequate knowledge about HR practices and integrating sustainability into their work were chosen. </a:t>
            </a:r>
            <a:endParaRPr lang="en-IN" sz="19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2608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5305" y="86061"/>
            <a:ext cx="11973260" cy="6648226"/>
          </a:xfrm>
        </p:spPr>
        <p:txBody>
          <a:bodyPr>
            <a:normAutofit lnSpcReduction="10000"/>
          </a:bodyPr>
          <a:lstStyle/>
          <a:p>
            <a:pPr algn="just">
              <a:lnSpc>
                <a:spcPct val="150000"/>
              </a:lnSpc>
            </a:pPr>
            <a:r>
              <a:rPr lang="en-US" sz="1800" dirty="0" smtClean="0">
                <a:latin typeface="Times New Roman" panose="02020603050405020304" pitchFamily="18" charset="0"/>
                <a:cs typeface="Times New Roman" panose="02020603050405020304" pitchFamily="18" charset="0"/>
              </a:rPr>
              <a:t>The ultimate sample size consisted of 100 respondents belonging to small, medium, and large IT firms operating in Bhubaneswar, Cuttack, and Rourkela, making the sample both geographically and organizationally diverse.</a:t>
            </a:r>
          </a:p>
          <a:p>
            <a:pPr marL="0" indent="0" algn="just">
              <a:lnSpc>
                <a:spcPct val="150000"/>
              </a:lnSpc>
              <a:buNone/>
            </a:pPr>
            <a:r>
              <a:rPr lang="en-IN" sz="1800" b="1" dirty="0" smtClean="0">
                <a:latin typeface="Times New Roman" panose="02020603050405020304" pitchFamily="18" charset="0"/>
                <a:cs typeface="Times New Roman" panose="02020603050405020304" pitchFamily="18" charset="0"/>
              </a:rPr>
              <a:t>Questionnaire </a:t>
            </a:r>
            <a:r>
              <a:rPr lang="en-IN" sz="1800" b="1" dirty="0">
                <a:latin typeface="Times New Roman" panose="02020603050405020304" pitchFamily="18" charset="0"/>
                <a:cs typeface="Times New Roman" panose="02020603050405020304" pitchFamily="18" charset="0"/>
              </a:rPr>
              <a:t>Design and Dimensions</a:t>
            </a:r>
            <a:endParaRPr lang="en-IN" sz="1800" dirty="0">
              <a:latin typeface="Times New Roman" panose="02020603050405020304" pitchFamily="18" charset="0"/>
              <a:cs typeface="Times New Roman" panose="02020603050405020304" pitchFamily="18" charset="0"/>
            </a:endParaRPr>
          </a:p>
          <a:p>
            <a:pPr algn="just">
              <a:lnSpc>
                <a:spcPct val="150000"/>
              </a:lnSpc>
            </a:pPr>
            <a:r>
              <a:rPr lang="en-IN" sz="1800" dirty="0">
                <a:latin typeface="Times New Roman" panose="02020603050405020304" pitchFamily="18" charset="0"/>
                <a:cs typeface="Times New Roman" panose="02020603050405020304" pitchFamily="18" charset="0"/>
              </a:rPr>
              <a:t>The questionnaire in the study is arranged to measure the three key points linked to its objectives.</a:t>
            </a:r>
          </a:p>
          <a:p>
            <a:pPr lvl="0" algn="just">
              <a:lnSpc>
                <a:spcPct val="150000"/>
              </a:lnSpc>
            </a:pPr>
            <a:r>
              <a:rPr lang="en-IN" sz="1800" b="1" dirty="0">
                <a:latin typeface="Times New Roman" panose="02020603050405020304" pitchFamily="18" charset="0"/>
                <a:cs typeface="Times New Roman" panose="02020603050405020304" pitchFamily="18" charset="0"/>
              </a:rPr>
              <a:t>Environmental Sustainability in HRM:</a:t>
            </a:r>
            <a:r>
              <a:rPr lang="en-IN" sz="1800" dirty="0">
                <a:latin typeface="Times New Roman" panose="02020603050405020304" pitchFamily="18" charset="0"/>
                <a:cs typeface="Times New Roman" panose="02020603050405020304" pitchFamily="18" charset="0"/>
              </a:rPr>
              <a:t> In HRM, items in this dimension look at green recruitment, digital HR processes, flexibility in the workplace and environmental training.</a:t>
            </a:r>
          </a:p>
          <a:p>
            <a:pPr lvl="0" algn="just">
              <a:lnSpc>
                <a:spcPct val="150000"/>
              </a:lnSpc>
            </a:pPr>
            <a:r>
              <a:rPr lang="en-IN" sz="1800" b="1" dirty="0">
                <a:latin typeface="Times New Roman" panose="02020603050405020304" pitchFamily="18" charset="0"/>
                <a:cs typeface="Times New Roman" panose="02020603050405020304" pitchFamily="18" charset="0"/>
              </a:rPr>
              <a:t>Social Sustainability in HRM:</a:t>
            </a:r>
            <a:r>
              <a:rPr lang="en-IN" sz="1800" dirty="0">
                <a:latin typeface="Times New Roman" panose="02020603050405020304" pitchFamily="18" charset="0"/>
                <a:cs typeface="Times New Roman" panose="02020603050405020304" pitchFamily="18" charset="0"/>
              </a:rPr>
              <a:t> This part looked at ways organizations can boost gender inclusivity, offer support for mental health, participate in community projects and provide training on diversity.</a:t>
            </a:r>
          </a:p>
          <a:p>
            <a:pPr lvl="0" algn="just">
              <a:lnSpc>
                <a:spcPct val="150000"/>
              </a:lnSpc>
            </a:pPr>
            <a:r>
              <a:rPr lang="en-IN" sz="1800" b="1" dirty="0">
                <a:latin typeface="Times New Roman" panose="02020603050405020304" pitchFamily="18" charset="0"/>
                <a:cs typeface="Times New Roman" panose="02020603050405020304" pitchFamily="18" charset="0"/>
              </a:rPr>
              <a:t>Perceived Impact on Organizational Performance: </a:t>
            </a:r>
            <a:r>
              <a:rPr lang="en-IN" sz="1800" dirty="0">
                <a:latin typeface="Times New Roman" panose="02020603050405020304" pitchFamily="18" charset="0"/>
                <a:cs typeface="Times New Roman" panose="02020603050405020304" pitchFamily="18" charset="0"/>
              </a:rPr>
              <a:t>Questions focused on how sustainable HRM practices influenced employer branding, employee retention, and cost efficiency.</a:t>
            </a:r>
          </a:p>
          <a:p>
            <a:pPr marL="0" indent="0" algn="just">
              <a:lnSpc>
                <a:spcPct val="150000"/>
              </a:lnSpc>
              <a:buNone/>
            </a:pPr>
            <a:r>
              <a:rPr lang="en-US" sz="1800" b="1" u="sng" dirty="0" smtClean="0">
                <a:latin typeface="Times New Roman" panose="02020603050405020304" pitchFamily="18" charset="0"/>
                <a:cs typeface="Times New Roman" panose="02020603050405020304" pitchFamily="18" charset="0"/>
              </a:rPr>
              <a:t>Data Collection Method</a:t>
            </a:r>
          </a:p>
          <a:p>
            <a:pPr marL="0" indent="0" algn="just">
              <a:lnSpc>
                <a:spcPct val="150000"/>
              </a:lnSpc>
              <a:buNone/>
            </a:pPr>
            <a:r>
              <a:rPr lang="en-US" sz="1800" dirty="0" smtClean="0">
                <a:latin typeface="Times New Roman" panose="02020603050405020304" pitchFamily="18" charset="0"/>
                <a:cs typeface="Times New Roman" panose="02020603050405020304" pitchFamily="18" charset="0"/>
              </a:rPr>
              <a:t>The primary data was gathered with the help of a structured questionnaire prepared specially for this research. The questionnaire comprised closed-ended and </a:t>
            </a:r>
            <a:r>
              <a:rPr lang="en-US" sz="1800" dirty="0" err="1" smtClean="0">
                <a:latin typeface="Times New Roman" panose="02020603050405020304" pitchFamily="18" charset="0"/>
                <a:cs typeface="Times New Roman" panose="02020603050405020304" pitchFamily="18" charset="0"/>
              </a:rPr>
              <a:t>Likert</a:t>
            </a:r>
            <a:r>
              <a:rPr lang="en-US" sz="1800" dirty="0" smtClean="0">
                <a:latin typeface="Times New Roman" panose="02020603050405020304" pitchFamily="18" charset="0"/>
                <a:cs typeface="Times New Roman" panose="02020603050405020304" pitchFamily="18" charset="0"/>
              </a:rPr>
              <a:t>-scale questions in order to measure the frequency of social and environmental sustainability practices, and the perceptions of their effects on organizational performance.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370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96820"/>
            <a:ext cx="12059322" cy="548640"/>
          </a:xfrm>
        </p:spPr>
        <p:txBody>
          <a:bodyPr>
            <a:noAutofit/>
          </a:bodyPr>
          <a:lstStyle/>
          <a:p>
            <a:pPr lvl="0" algn="ctr"/>
            <a:r>
              <a:rPr lang="en-GB" sz="4000" b="1" dirty="0">
                <a:latin typeface="Times New Roman" panose="02020603050405020304" pitchFamily="18" charset="0"/>
                <a:cs typeface="Times New Roman" panose="02020603050405020304" pitchFamily="18" charset="0"/>
              </a:rPr>
              <a:t>DATA ANALYSIS AND INTERPRETATION </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0607" y="903642"/>
            <a:ext cx="5938221" cy="5809130"/>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Table 1 presents the use of environmental sustainability practices in Human Resource Management in Odisha IT firms. The four most important practices are green recruitment, telecommuting/flexible work, environmental policy training, and digital HR processes. The highest percentage for consistent use is found for digital HR processes at 75%, as 75% of the respondents reported always using them. Teleworking and flexible work arrangements also have high adoption, with 58% of organizations always practicing them. Green recruitment has moderate adoption, with 42% always practicing it and 38% sometimes</a:t>
            </a:r>
            <a:r>
              <a:rPr lang="en-GB"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a:p>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3853735798"/>
              </p:ext>
            </p:extLst>
          </p:nvPr>
        </p:nvGraphicFramePr>
        <p:xfrm>
          <a:off x="6863379" y="1233890"/>
          <a:ext cx="5045336" cy="2644301"/>
        </p:xfrm>
        <a:graphic>
          <a:graphicData uri="http://schemas.openxmlformats.org/drawingml/2006/table">
            <a:tbl>
              <a:tblPr firstRow="1" firstCol="1" bandRow="1">
                <a:tableStyleId>{5C22544A-7EE6-4342-B048-85BDC9FD1C3A}</a:tableStyleId>
              </a:tblPr>
              <a:tblGrid>
                <a:gridCol w="2328409"/>
                <a:gridCol w="777036"/>
                <a:gridCol w="1019859"/>
                <a:gridCol w="920032"/>
              </a:tblGrid>
              <a:tr h="259337">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Environmental HR Practice</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Always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Sometimes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Rarely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48530">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Green Recruitment (e.g., hiring for green skills)</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42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38</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20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548530">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Telecommuting/Flexible Work to reduce emissions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58</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32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59337">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Training on Environmental Policies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34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45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21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59337">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Use of Digital HR Processes (Paperless)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75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20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graphicFrame>
        <p:nvGraphicFramePr>
          <p:cNvPr id="5" name="Chart 4">
            <a:extLst>
              <a:ext uri="{FF2B5EF4-FFF2-40B4-BE49-F238E27FC236}">
                <a16:creationId xmlns="" xmlns:wpc="http://schemas.microsoft.com/office/word/2010/wordprocessingCanvas" xmlns:cx="http://schemas.microsoft.com/office/drawing/2014/chartex" xmlns:cx1="http://schemas.microsoft.com/office/drawing/2015/9/8/chartex" xmlns:cx2="http://schemas.microsoft.com/office/drawing/2015/10/21/chartex" xmlns:cx3="http://schemas.microsoft.com/office/drawing/2016/5/9/chartex" xmlns:cx4="http://schemas.microsoft.com/office/drawing/2016/5/10/chartex" xmlns:cx5="http://schemas.microsoft.com/office/drawing/2016/5/11/chartex" xmlns:cx6="http://schemas.microsoft.com/office/drawing/2016/5/12/chartex" xmlns:cx7="http://schemas.microsoft.com/office/drawing/2016/5/13/chartex" xmlns:cx8="http://schemas.microsoft.com/office/drawing/2016/5/14/chartex" xmlns:mc="http://schemas.openxmlformats.org/markup-compatibility/2006" xmlns:aink="http://schemas.microsoft.com/office/drawing/2016/ink" xmlns:am3d="http://schemas.microsoft.com/office/drawing/2017/model3d"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cid="http://schemas.microsoft.com/office/word/2016/wordml/cid"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6="http://schemas.microsoft.com/office/drawing/2014/main" xmlns:lc="http://schemas.openxmlformats.org/drawingml/2006/lockedCanvas" id="{4DC157FB-C10E-B054-689F-1FCE4D22045E}"/>
              </a:ext>
            </a:extLst>
          </p:cNvPr>
          <p:cNvGraphicFramePr/>
          <p:nvPr>
            <p:extLst>
              <p:ext uri="{D42A27DB-BD31-4B8C-83A1-F6EECF244321}">
                <p14:modId xmlns:p14="http://schemas.microsoft.com/office/powerpoint/2010/main" val="3169473465"/>
              </p:ext>
            </p:extLst>
          </p:nvPr>
        </p:nvGraphicFramePr>
        <p:xfrm>
          <a:off x="6626710" y="3967666"/>
          <a:ext cx="5223174" cy="2185708"/>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5"/>
          <p:cNvSpPr/>
          <p:nvPr/>
        </p:nvSpPr>
        <p:spPr>
          <a:xfrm>
            <a:off x="6243021" y="6153896"/>
            <a:ext cx="6096000" cy="616772"/>
          </a:xfrm>
          <a:prstGeom prst="rect">
            <a:avLst/>
          </a:prstGeom>
        </p:spPr>
        <p:txBody>
          <a:bodyPr>
            <a:spAutoFit/>
          </a:bodyPr>
          <a:lstStyle/>
          <a:p>
            <a:pPr algn="ctr">
              <a:lnSpc>
                <a:spcPct val="150000"/>
              </a:lnSpc>
              <a:spcAft>
                <a:spcPts val="800"/>
              </a:spcAft>
            </a:pPr>
            <a:r>
              <a:rPr lang="en-US" sz="1200" b="1" kern="100" dirty="0" smtClean="0">
                <a:effectLst/>
                <a:latin typeface="Times New Roman" panose="02020603050405020304" pitchFamily="18" charset="0"/>
                <a:ea typeface="Calibri" panose="020F0502020204030204" pitchFamily="34" charset="0"/>
                <a:cs typeface="Mangal"/>
              </a:rPr>
              <a:t>Figure 1: </a:t>
            </a:r>
            <a:r>
              <a:rPr lang="en-US" sz="1200" kern="100" dirty="0" smtClean="0">
                <a:effectLst/>
                <a:latin typeface="Times New Roman" panose="02020603050405020304" pitchFamily="18" charset="0"/>
                <a:ea typeface="Calibri" panose="020F0502020204030204" pitchFamily="34" charset="0"/>
                <a:cs typeface="Mangal"/>
              </a:rPr>
              <a:t>Graphical Representation of Adoption of Environmental Sustainability Practices in HRM</a:t>
            </a:r>
            <a:endParaRPr lang="en-IN" sz="1100" kern="100" dirty="0">
              <a:effectLst/>
              <a:latin typeface="Calibri" panose="020F0502020204030204" pitchFamily="34" charset="0"/>
              <a:ea typeface="Calibri" panose="020F0502020204030204" pitchFamily="34" charset="0"/>
              <a:cs typeface="Mangal"/>
            </a:endParaRPr>
          </a:p>
        </p:txBody>
      </p:sp>
      <p:sp>
        <p:nvSpPr>
          <p:cNvPr id="7" name="Rectangle 6"/>
          <p:cNvSpPr/>
          <p:nvPr/>
        </p:nvSpPr>
        <p:spPr>
          <a:xfrm>
            <a:off x="6798832" y="798300"/>
            <a:ext cx="5034579" cy="369332"/>
          </a:xfrm>
          <a:prstGeom prst="rect">
            <a:avLst/>
          </a:prstGeom>
        </p:spPr>
        <p:txBody>
          <a:bodyPr wrap="square">
            <a:spAutoFit/>
          </a:bodyPr>
          <a:lstStyle/>
          <a:p>
            <a:pPr algn="ctr">
              <a:lnSpc>
                <a:spcPct val="150000"/>
              </a:lnSpc>
              <a:spcAft>
                <a:spcPts val="800"/>
              </a:spcAft>
            </a:pPr>
            <a:r>
              <a:rPr lang="en-US" sz="1200" b="1" kern="100" dirty="0" smtClean="0">
                <a:effectLst/>
                <a:latin typeface="Times New Roman" panose="02020603050405020304" pitchFamily="18" charset="0"/>
                <a:ea typeface="Calibri" panose="020F0502020204030204" pitchFamily="34" charset="0"/>
                <a:cs typeface="Mangal"/>
              </a:rPr>
              <a:t>Tables 1:</a:t>
            </a:r>
            <a:r>
              <a:rPr lang="en-US" sz="1200" kern="100" dirty="0" smtClean="0">
                <a:effectLst/>
                <a:latin typeface="Times New Roman" panose="02020603050405020304" pitchFamily="18" charset="0"/>
                <a:ea typeface="Calibri" panose="020F0502020204030204" pitchFamily="34" charset="0"/>
                <a:cs typeface="Mangal"/>
              </a:rPr>
              <a:t> Adoption of Environmental Sustainability Practices in HRM</a:t>
            </a:r>
            <a:endParaRPr lang="en-IN" sz="1100" kern="100" dirty="0">
              <a:effectLst/>
              <a:latin typeface="Calibri" panose="020F0502020204030204" pitchFamily="34" charset="0"/>
              <a:ea typeface="Calibri" panose="020F0502020204030204" pitchFamily="34" charset="0"/>
              <a:cs typeface="Mangal"/>
            </a:endParaRPr>
          </a:p>
        </p:txBody>
      </p:sp>
    </p:spTree>
    <p:extLst>
      <p:ext uri="{BB962C8B-B14F-4D97-AF65-F5344CB8AC3E}">
        <p14:creationId xmlns:p14="http://schemas.microsoft.com/office/powerpoint/2010/main" val="3169985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39849" y="107576"/>
            <a:ext cx="5604735" cy="6572923"/>
          </a:xfrm>
        </p:spPr>
        <p:txBody>
          <a:bodyPr>
            <a:normAutofit fontScale="85000" lnSpcReduction="20000"/>
          </a:bodyPr>
          <a:lstStyle/>
          <a:p>
            <a:pPr algn="just">
              <a:lnSpc>
                <a:spcPct val="150000"/>
              </a:lnSpc>
            </a:pPr>
            <a:r>
              <a:rPr lang="en-US" sz="1800" dirty="0">
                <a:latin typeface="Times New Roman" panose="02020603050405020304" pitchFamily="18" charset="0"/>
                <a:cs typeface="Times New Roman" panose="02020603050405020304" pitchFamily="18" charset="0"/>
              </a:rPr>
              <a:t>The graph indicates that IT companies in Odisha are moving forward in terms of encouraging equitable workplace practices, especially gender pay equity and inclusion training. There is still a gap between public policy and community-facing efforts, with less implementation of community outreach activities. Mental health support is more widely recognized, but half of the organizations have not yet institutionalized it. The number indicates that although fundamental HR policies are changing, comprehensive social sustainability, especially concerning workers' well-being and neighborhood engagement, requires additional enhancement and incorporation</a:t>
            </a:r>
            <a:r>
              <a:rPr lang="en-US" sz="1800" dirty="0" smtClean="0">
                <a:latin typeface="Times New Roman" panose="02020603050405020304" pitchFamily="18" charset="0"/>
                <a:cs typeface="Times New Roman" panose="02020603050405020304" pitchFamily="18" charset="0"/>
              </a:rPr>
              <a:t>.</a:t>
            </a:r>
          </a:p>
          <a:p>
            <a:pPr algn="just">
              <a:lnSpc>
                <a:spcPct val="150000"/>
              </a:lnSpc>
            </a:pPr>
            <a:r>
              <a:rPr lang="en-US" sz="1800" kern="100" dirty="0" smtClean="0">
                <a:effectLst/>
                <a:latin typeface="Times New Roman" panose="02020603050405020304" pitchFamily="18" charset="0"/>
                <a:ea typeface="Calibri" panose="020F0502020204030204" pitchFamily="34" charset="0"/>
                <a:cs typeface="Mangal"/>
              </a:rPr>
              <a:t>Table 3 illustrates the effect of sustainability practices on organizational performance in Odisha's IT sector. The views are segmented into three primary outcomes: employer branding improvement, employee retention increase, and lowering of operating expenses through Green HRM. Most respondents (48%) highly agree that sustainability improves employer branding, and 42% think that it improves employee retention. Cost effectiveness is also an important one, with 36% of interviewees stating that Green HRM minimizes operating costs.</a:t>
            </a:r>
            <a:endParaRPr lang="en-IN" sz="1600" kern="100" dirty="0" smtClean="0">
              <a:effectLst/>
              <a:latin typeface="Calibri" panose="020F0502020204030204" pitchFamily="34" charset="0"/>
              <a:ea typeface="Calibri" panose="020F0502020204030204" pitchFamily="34" charset="0"/>
              <a:cs typeface="Mangal"/>
            </a:endParaRPr>
          </a:p>
          <a:p>
            <a:pPr algn="just">
              <a:lnSpc>
                <a:spcPct val="150000"/>
              </a:lnSpc>
            </a:pPr>
            <a:endParaRPr lang="en-IN" sz="1800" dirty="0">
              <a:latin typeface="Times New Roman" panose="02020603050405020304" pitchFamily="18" charset="0"/>
              <a:cs typeface="Times New Roman" panose="02020603050405020304" pitchFamily="18"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774575249"/>
              </p:ext>
            </p:extLst>
          </p:nvPr>
        </p:nvGraphicFramePr>
        <p:xfrm>
          <a:off x="6286051" y="588432"/>
          <a:ext cx="5715897" cy="2853055"/>
        </p:xfrm>
        <a:graphic>
          <a:graphicData uri="http://schemas.openxmlformats.org/drawingml/2006/table">
            <a:tbl>
              <a:tblPr firstRow="1" firstCol="1" bandRow="1">
                <a:tableStyleId>{5C22544A-7EE6-4342-B048-85BDC9FD1C3A}</a:tableStyleId>
              </a:tblPr>
              <a:tblGrid>
                <a:gridCol w="1964473"/>
                <a:gridCol w="1295433"/>
                <a:gridCol w="1247454"/>
                <a:gridCol w="1208537"/>
              </a:tblGrid>
              <a:tr h="508094">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Social Sustainability Indicator</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Fully Implemented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Partially Implemented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Not Implemented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40219">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Gender Inclusivity &amp; Equal Pay</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60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30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40219">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Employee Mental Health Support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50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40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40219">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Community Engagement Activities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45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35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20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40219">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Diversity &amp; Inclusion Training</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a:effectLst/>
                          <a:latin typeface="Times New Roman" panose="02020603050405020304" pitchFamily="18" charset="0"/>
                          <a:cs typeface="Times New Roman" panose="02020603050405020304" pitchFamily="18" charset="0"/>
                        </a:rPr>
                        <a:t>55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33</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US" sz="1200" kern="100" dirty="0">
                          <a:effectLst/>
                          <a:latin typeface="Times New Roman" panose="02020603050405020304" pitchFamily="18" charset="0"/>
                          <a:cs typeface="Times New Roman" panose="02020603050405020304" pitchFamily="18" charset="0"/>
                        </a:rPr>
                        <a:t>12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783304504"/>
              </p:ext>
            </p:extLst>
          </p:nvPr>
        </p:nvGraphicFramePr>
        <p:xfrm>
          <a:off x="6185647" y="3992535"/>
          <a:ext cx="5798371" cy="2290509"/>
        </p:xfrm>
        <a:graphic>
          <a:graphicData uri="http://schemas.openxmlformats.org/drawingml/2006/table">
            <a:tbl>
              <a:tblPr firstRow="1" firstCol="1" bandRow="1">
                <a:tableStyleId>{5C22544A-7EE6-4342-B048-85BDC9FD1C3A}</a:tableStyleId>
              </a:tblPr>
              <a:tblGrid>
                <a:gridCol w="2241258"/>
                <a:gridCol w="881204"/>
                <a:gridCol w="669828"/>
                <a:gridCol w="1118645"/>
                <a:gridCol w="887436"/>
              </a:tblGrid>
              <a:tr h="580623">
                <a:tc>
                  <a:txBody>
                    <a:bodyPr/>
                    <a:lstStyle/>
                    <a:p>
                      <a:pPr algn="ctr">
                        <a:lnSpc>
                          <a:spcPct val="150000"/>
                        </a:lnSpc>
                        <a:spcAft>
                          <a:spcPts val="0"/>
                        </a:spcAft>
                      </a:pPr>
                      <a:r>
                        <a:rPr lang="en-US" sz="1200" kern="100" dirty="0">
                          <a:effectLst/>
                        </a:rPr>
                        <a:t>Perceived Impact</a:t>
                      </a:r>
                      <a:endParaRPr lang="en-IN" sz="1100" kern="100" dirty="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dirty="0">
                          <a:effectLst/>
                        </a:rPr>
                        <a:t>Strongly Agree (%)</a:t>
                      </a:r>
                      <a:endParaRPr lang="en-IN" sz="1100" kern="100" dirty="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Agree (%)</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Neutral (%)</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Disagree (%)</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r>
              <a:tr h="580623">
                <a:tc>
                  <a:txBody>
                    <a:bodyPr/>
                    <a:lstStyle/>
                    <a:p>
                      <a:pPr algn="ctr">
                        <a:lnSpc>
                          <a:spcPct val="150000"/>
                        </a:lnSpc>
                        <a:spcAft>
                          <a:spcPts val="0"/>
                        </a:spcAft>
                      </a:pPr>
                      <a:r>
                        <a:rPr lang="en-US" sz="1200" kern="100">
                          <a:effectLst/>
                        </a:rPr>
                        <a:t>Sustainability improves employer branding</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48</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38</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10</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r>
              <a:tr h="580623">
                <a:tc>
                  <a:txBody>
                    <a:bodyPr/>
                    <a:lstStyle/>
                    <a:p>
                      <a:pPr algn="ctr">
                        <a:lnSpc>
                          <a:spcPct val="150000"/>
                        </a:lnSpc>
                        <a:spcAft>
                          <a:spcPts val="0"/>
                        </a:spcAft>
                      </a:pPr>
                      <a:r>
                        <a:rPr lang="en-US" sz="1200" kern="100">
                          <a:effectLst/>
                        </a:rPr>
                        <a:t>Sustainability increases employee retention</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42</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40</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14</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r>
              <a:tr h="343668">
                <a:tc>
                  <a:txBody>
                    <a:bodyPr/>
                    <a:lstStyle/>
                    <a:p>
                      <a:pPr algn="ctr">
                        <a:lnSpc>
                          <a:spcPct val="150000"/>
                        </a:lnSpc>
                        <a:spcAft>
                          <a:spcPts val="0"/>
                        </a:spcAft>
                      </a:pPr>
                      <a:r>
                        <a:rPr lang="en-US" sz="1200" kern="100" dirty="0">
                          <a:effectLst/>
                        </a:rPr>
                        <a:t>Green HRM reduces operational cost</a:t>
                      </a:r>
                      <a:endParaRPr lang="en-IN" sz="1100" kern="100" dirty="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36</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45</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a:effectLst/>
                        </a:rPr>
                        <a:t>15</a:t>
                      </a:r>
                      <a:endParaRPr lang="en-IN" sz="1100" kern="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algn="ctr">
                        <a:lnSpc>
                          <a:spcPct val="150000"/>
                        </a:lnSpc>
                        <a:spcAft>
                          <a:spcPts val="0"/>
                        </a:spcAft>
                      </a:pPr>
                      <a:r>
                        <a:rPr lang="en-US" sz="1200" kern="100" dirty="0">
                          <a:effectLst/>
                        </a:rPr>
                        <a:t>4</a:t>
                      </a:r>
                      <a:endParaRPr lang="en-IN" sz="1100" kern="100" dirty="0">
                        <a:effectLst/>
                        <a:latin typeface="Calibri" panose="020F0502020204030204" pitchFamily="34" charset="0"/>
                        <a:ea typeface="Calibri" panose="020F0502020204030204" pitchFamily="34" charset="0"/>
                        <a:cs typeface="Mangal"/>
                      </a:endParaRPr>
                    </a:p>
                  </a:txBody>
                  <a:tcPr marL="68580" marR="68580" marT="0" marB="0"/>
                </a:tc>
              </a:tr>
            </a:tbl>
          </a:graphicData>
        </a:graphic>
      </p:graphicFrame>
      <p:sp>
        <p:nvSpPr>
          <p:cNvPr id="15" name="Rectangle 14"/>
          <p:cNvSpPr/>
          <p:nvPr/>
        </p:nvSpPr>
        <p:spPr>
          <a:xfrm>
            <a:off x="6096000" y="3504783"/>
            <a:ext cx="6096000" cy="380938"/>
          </a:xfrm>
          <a:prstGeom prst="rect">
            <a:avLst/>
          </a:prstGeom>
        </p:spPr>
        <p:txBody>
          <a:bodyPr>
            <a:spAutoFit/>
          </a:bodyPr>
          <a:lstStyle/>
          <a:p>
            <a:pPr algn="ctr">
              <a:lnSpc>
                <a:spcPct val="150000"/>
              </a:lnSpc>
              <a:spcAft>
                <a:spcPts val="800"/>
              </a:spcAft>
            </a:pPr>
            <a:r>
              <a:rPr lang="en-US" sz="1400" b="1" kern="100" dirty="0" smtClean="0">
                <a:effectLst/>
                <a:latin typeface="Times New Roman" panose="02020603050405020304" pitchFamily="18" charset="0"/>
                <a:ea typeface="Calibri" panose="020F0502020204030204" pitchFamily="34" charset="0"/>
                <a:cs typeface="Mangal"/>
              </a:rPr>
              <a:t>Table 3:</a:t>
            </a:r>
            <a:r>
              <a:rPr lang="en-US" sz="1400" kern="100" dirty="0" smtClean="0">
                <a:effectLst/>
                <a:latin typeface="Times New Roman" panose="02020603050405020304" pitchFamily="18" charset="0"/>
                <a:ea typeface="Calibri" panose="020F0502020204030204" pitchFamily="34" charset="0"/>
                <a:cs typeface="Mangal"/>
              </a:rPr>
              <a:t> Impact Perception of Sustainability on Organizational Performance</a:t>
            </a:r>
            <a:endParaRPr lang="en-IN" sz="1200" kern="100" dirty="0">
              <a:effectLst/>
              <a:latin typeface="Calibri" panose="020F0502020204030204" pitchFamily="34" charset="0"/>
              <a:ea typeface="Calibri" panose="020F0502020204030204" pitchFamily="34" charset="0"/>
              <a:cs typeface="Mangal"/>
            </a:endParaRPr>
          </a:p>
        </p:txBody>
      </p:sp>
      <p:sp>
        <p:nvSpPr>
          <p:cNvPr id="16" name="Rectangle 15"/>
          <p:cNvSpPr/>
          <p:nvPr/>
        </p:nvSpPr>
        <p:spPr>
          <a:xfrm>
            <a:off x="7753717" y="107576"/>
            <a:ext cx="2967030" cy="380938"/>
          </a:xfrm>
          <a:prstGeom prst="rect">
            <a:avLst/>
          </a:prstGeom>
        </p:spPr>
        <p:txBody>
          <a:bodyPr wrap="none">
            <a:spAutoFit/>
          </a:bodyPr>
          <a:lstStyle/>
          <a:p>
            <a:pPr algn="ctr">
              <a:lnSpc>
                <a:spcPct val="150000"/>
              </a:lnSpc>
              <a:spcAft>
                <a:spcPts val="800"/>
              </a:spcAft>
            </a:pPr>
            <a:r>
              <a:rPr lang="en-US" sz="1400" b="1" kern="100" dirty="0" smtClean="0">
                <a:effectLst/>
                <a:latin typeface="Times New Roman" panose="02020603050405020304" pitchFamily="18" charset="0"/>
                <a:ea typeface="Calibri" panose="020F0502020204030204" pitchFamily="34" charset="0"/>
                <a:cs typeface="Mangal"/>
              </a:rPr>
              <a:t>Table 2: </a:t>
            </a:r>
            <a:r>
              <a:rPr lang="en-US" sz="1400" kern="100" dirty="0" smtClean="0">
                <a:effectLst/>
                <a:latin typeface="Times New Roman" panose="02020603050405020304" pitchFamily="18" charset="0"/>
                <a:ea typeface="Calibri" panose="020F0502020204030204" pitchFamily="34" charset="0"/>
                <a:cs typeface="Mangal"/>
              </a:rPr>
              <a:t>Social Sustainability in HRM</a:t>
            </a:r>
            <a:endParaRPr lang="en-IN" sz="1200" kern="100" dirty="0">
              <a:effectLst/>
              <a:latin typeface="Calibri" panose="020F0502020204030204" pitchFamily="34" charset="0"/>
              <a:ea typeface="Calibri" panose="020F0502020204030204" pitchFamily="34" charset="0"/>
              <a:cs typeface="Mangal"/>
            </a:endParaRPr>
          </a:p>
        </p:txBody>
      </p:sp>
    </p:spTree>
    <p:extLst>
      <p:ext uri="{BB962C8B-B14F-4D97-AF65-F5344CB8AC3E}">
        <p14:creationId xmlns:p14="http://schemas.microsoft.com/office/powerpoint/2010/main" val="326403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710640"/>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6061" y="1204856"/>
            <a:ext cx="11984019" cy="5540189"/>
          </a:xfrm>
        </p:spPr>
        <p:txBody>
          <a:bodyPr>
            <a:normAutofit lnSpcReduction="10000"/>
          </a:bodyPr>
          <a:lstStyle/>
          <a:p>
            <a:pPr algn="just">
              <a:lnSpc>
                <a:spcPct val="150000"/>
              </a:lnSpc>
            </a:pPr>
            <a:r>
              <a:rPr lang="en-US" sz="1900" dirty="0">
                <a:latin typeface="Times New Roman" panose="02020603050405020304" pitchFamily="18" charset="0"/>
                <a:cs typeface="Times New Roman" panose="02020603050405020304" pitchFamily="18" charset="0"/>
              </a:rPr>
              <a:t>The findings of the present study unambiguously reveal that the IT firms in Odisha are actually embracing both environmental and social sustainability practices in their Human Resource Management structures, though to different extents. </a:t>
            </a:r>
            <a:endParaRPr lang="en-US" sz="1900" dirty="0" smtClean="0">
              <a:latin typeface="Times New Roman" panose="02020603050405020304" pitchFamily="18" charset="0"/>
              <a:cs typeface="Times New Roman" panose="02020603050405020304" pitchFamily="18" charset="0"/>
            </a:endParaRPr>
          </a:p>
          <a:p>
            <a:pPr algn="just">
              <a:lnSpc>
                <a:spcPct val="150000"/>
              </a:lnSpc>
            </a:pPr>
            <a:r>
              <a:rPr lang="en-US" sz="1900" dirty="0" smtClean="0">
                <a:latin typeface="Times New Roman" panose="02020603050405020304" pitchFamily="18" charset="0"/>
                <a:cs typeface="Times New Roman" panose="02020603050405020304" pitchFamily="18" charset="0"/>
              </a:rPr>
              <a:t>High </a:t>
            </a:r>
            <a:r>
              <a:rPr lang="en-US" sz="1900" dirty="0">
                <a:latin typeface="Times New Roman" panose="02020603050405020304" pitchFamily="18" charset="0"/>
                <a:cs typeface="Times New Roman" panose="02020603050405020304" pitchFamily="18" charset="0"/>
              </a:rPr>
              <a:t>usage levels of electronic HR procedures and flexible working mechanisms indicate high degrees of congruence with environmentally sustainable operational practices, whereas social sustainability procedures like gender equity, diversity management training, and counseling for mental well-being are being increasingly institutionalized. </a:t>
            </a:r>
            <a:endParaRPr lang="en-US" sz="1900" dirty="0" smtClean="0">
              <a:latin typeface="Times New Roman" panose="02020603050405020304" pitchFamily="18" charset="0"/>
              <a:cs typeface="Times New Roman" panose="02020603050405020304" pitchFamily="18" charset="0"/>
            </a:endParaRPr>
          </a:p>
          <a:p>
            <a:pPr algn="just">
              <a:lnSpc>
                <a:spcPct val="150000"/>
              </a:lnSpc>
            </a:pPr>
            <a:r>
              <a:rPr lang="en-US" sz="1900" dirty="0" smtClean="0">
                <a:latin typeface="Times New Roman" panose="02020603050405020304" pitchFamily="18" charset="0"/>
                <a:cs typeface="Times New Roman" panose="02020603050405020304" pitchFamily="18" charset="0"/>
              </a:rPr>
              <a:t>Nevertheless</a:t>
            </a:r>
            <a:r>
              <a:rPr lang="en-US" sz="1900" dirty="0">
                <a:latin typeface="Times New Roman" panose="02020603050405020304" pitchFamily="18" charset="0"/>
                <a:cs typeface="Times New Roman" panose="02020603050405020304" pitchFamily="18" charset="0"/>
              </a:rPr>
              <a:t>, sectors like environmental training and corporate community involvement remain underdeveloped, indicating potential for further improvement. Notably, the positive image of sustainability's influence on employer branding, staff retention, and cost-saving reinforces its strategic benefits over compliance or </a:t>
            </a:r>
            <a:r>
              <a:rPr lang="en-US" sz="1900" dirty="0" smtClean="0">
                <a:latin typeface="Times New Roman" panose="02020603050405020304" pitchFamily="18" charset="0"/>
                <a:cs typeface="Times New Roman" panose="02020603050405020304" pitchFamily="18" charset="0"/>
              </a:rPr>
              <a:t>ethics.</a:t>
            </a:r>
          </a:p>
          <a:p>
            <a:pPr algn="just">
              <a:lnSpc>
                <a:spcPct val="150000"/>
              </a:lnSpc>
            </a:pPr>
            <a:r>
              <a:rPr lang="en-US" sz="1900" dirty="0" smtClean="0">
                <a:latin typeface="Times New Roman" panose="02020603050405020304" pitchFamily="18" charset="0"/>
                <a:cs typeface="Times New Roman" panose="02020603050405020304" pitchFamily="18" charset="0"/>
              </a:rPr>
              <a:t>Therefore</a:t>
            </a:r>
            <a:r>
              <a:rPr lang="en-US" sz="1900" dirty="0">
                <a:latin typeface="Times New Roman" panose="02020603050405020304" pitchFamily="18" charset="0"/>
                <a:cs typeface="Times New Roman" panose="02020603050405020304" pitchFamily="18" charset="0"/>
              </a:rPr>
              <a:t>, it is clear that sustainable HRM not only supports environmental and social objectives but also adds value to organizational performance, making HR a driving force behind long-term, responsible development in Odisha's growing IT industry.</a:t>
            </a:r>
            <a:endParaRPr lang="en-IN" sz="1900" dirty="0">
              <a:latin typeface="Times New Roman" panose="02020603050405020304" pitchFamily="18"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2146118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6"/>
            <a:ext cx="10515600" cy="818215"/>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82880" y="1699708"/>
            <a:ext cx="11811896" cy="5077609"/>
          </a:xfrm>
        </p:spPr>
        <p:txBody>
          <a:bodyPr>
            <a:normAutofit/>
          </a:bodyPr>
          <a:lstStyle/>
          <a:p>
            <a:pPr lvl="0" algn="just"/>
            <a:r>
              <a:rPr lang="en-GB" sz="1800" i="1" dirty="0" err="1">
                <a:latin typeface="Times New Roman" panose="02020603050405020304" pitchFamily="18" charset="0"/>
                <a:cs typeface="Times New Roman" panose="02020603050405020304" pitchFamily="18" charset="0"/>
              </a:rPr>
              <a:t>Kaith</a:t>
            </a:r>
            <a:r>
              <a:rPr lang="en-GB" sz="1800" i="1" dirty="0">
                <a:latin typeface="Times New Roman" panose="02020603050405020304" pitchFamily="18" charset="0"/>
                <a:cs typeface="Times New Roman" panose="02020603050405020304" pitchFamily="18" charset="0"/>
              </a:rPr>
              <a:t>, A., &amp; </a:t>
            </a:r>
            <a:r>
              <a:rPr lang="en-GB" sz="1800" i="1" dirty="0" err="1">
                <a:latin typeface="Times New Roman" panose="02020603050405020304" pitchFamily="18" charset="0"/>
                <a:cs typeface="Times New Roman" panose="02020603050405020304" pitchFamily="18" charset="0"/>
              </a:rPr>
              <a:t>Sachdeva</a:t>
            </a:r>
            <a:r>
              <a:rPr lang="en-GB" sz="1800" i="1" dirty="0">
                <a:latin typeface="Times New Roman" panose="02020603050405020304" pitchFamily="18" charset="0"/>
                <a:cs typeface="Times New Roman" panose="02020603050405020304" pitchFamily="18" charset="0"/>
              </a:rPr>
              <a:t>, G. (2024). Green HRM for Sustainable Business: Insights From ITC and ONGC Initiatives in India. In Human Relations Management in Tourism (pp. 141-162). IGI Global Scientific Publishing.</a:t>
            </a:r>
            <a:endParaRPr lang="en-IN" sz="1800" dirty="0">
              <a:latin typeface="Times New Roman" panose="02020603050405020304" pitchFamily="18" charset="0"/>
              <a:cs typeface="Times New Roman" panose="02020603050405020304" pitchFamily="18" charset="0"/>
            </a:endParaRPr>
          </a:p>
          <a:p>
            <a:pPr lvl="0" algn="just"/>
            <a:r>
              <a:rPr lang="en-GB" sz="1800" i="1" dirty="0" err="1">
                <a:latin typeface="Times New Roman" panose="02020603050405020304" pitchFamily="18" charset="0"/>
                <a:cs typeface="Times New Roman" panose="02020603050405020304" pitchFamily="18" charset="0"/>
              </a:rPr>
              <a:t>Khatua</a:t>
            </a:r>
            <a:r>
              <a:rPr lang="en-GB" sz="1800" i="1" dirty="0">
                <a:latin typeface="Times New Roman" panose="02020603050405020304" pitchFamily="18" charset="0"/>
                <a:cs typeface="Times New Roman" panose="02020603050405020304" pitchFamily="18" charset="0"/>
              </a:rPr>
              <a:t>, S., Dash, M., Mishra, P. C., &amp; </a:t>
            </a:r>
            <a:r>
              <a:rPr lang="en-GB" sz="1800" i="1" dirty="0" err="1">
                <a:latin typeface="Times New Roman" panose="02020603050405020304" pitchFamily="18" charset="0"/>
                <a:cs typeface="Times New Roman" panose="02020603050405020304" pitchFamily="18" charset="0"/>
              </a:rPr>
              <a:t>Mohanty</a:t>
            </a:r>
            <a:r>
              <a:rPr lang="en-GB" sz="1800" i="1" dirty="0">
                <a:latin typeface="Times New Roman" panose="02020603050405020304" pitchFamily="18" charset="0"/>
                <a:cs typeface="Times New Roman" panose="02020603050405020304" pitchFamily="18" charset="0"/>
              </a:rPr>
              <a:t>, M. K. (2024). A Benchmarking Model for HRM Elements of Large Mining Industry: ISM-Based Approach. South Asian Journal of Human Resources Management, 23220937241282405.</a:t>
            </a:r>
            <a:endParaRPr lang="en-IN" sz="1800" dirty="0">
              <a:latin typeface="Times New Roman" panose="02020603050405020304" pitchFamily="18" charset="0"/>
              <a:cs typeface="Times New Roman" panose="02020603050405020304" pitchFamily="18" charset="0"/>
            </a:endParaRPr>
          </a:p>
          <a:p>
            <a:pPr lvl="0" algn="just"/>
            <a:r>
              <a:rPr lang="en-GB" sz="1800" i="1" dirty="0" err="1">
                <a:latin typeface="Times New Roman" panose="02020603050405020304" pitchFamily="18" charset="0"/>
                <a:cs typeface="Times New Roman" panose="02020603050405020304" pitchFamily="18" charset="0"/>
              </a:rPr>
              <a:t>Kumari</a:t>
            </a:r>
            <a:r>
              <a:rPr lang="en-GB" sz="1800" i="1" dirty="0">
                <a:latin typeface="Times New Roman" panose="02020603050405020304" pitchFamily="18" charset="0"/>
                <a:cs typeface="Times New Roman" panose="02020603050405020304" pitchFamily="18" charset="0"/>
              </a:rPr>
              <a:t>, A., &amp; Singh, M. P. (2024). The dharma of work: Cracking the code to social sustainability puzzle for the future of human resources. Sustainable Development.</a:t>
            </a:r>
            <a:endParaRPr lang="en-IN" sz="1800" dirty="0">
              <a:latin typeface="Times New Roman" panose="02020603050405020304" pitchFamily="18" charset="0"/>
              <a:cs typeface="Times New Roman" panose="02020603050405020304" pitchFamily="18" charset="0"/>
            </a:endParaRPr>
          </a:p>
          <a:p>
            <a:pPr lvl="0" algn="just"/>
            <a:r>
              <a:rPr lang="pt-BR" sz="1800" i="1" dirty="0">
                <a:latin typeface="Times New Roman" panose="02020603050405020304" pitchFamily="18" charset="0"/>
                <a:cs typeface="Times New Roman" panose="02020603050405020304" pitchFamily="18" charset="0"/>
              </a:rPr>
              <a:t>Leena, S., Balaji, K. R. A., Ganesh Kumar, R., Prathima, K. B., &amp; Satya Nandini, A. (2023). </a:t>
            </a:r>
            <a:r>
              <a:rPr lang="en-GB" sz="1800" i="1" dirty="0">
                <a:latin typeface="Times New Roman" panose="02020603050405020304" pitchFamily="18" charset="0"/>
                <a:cs typeface="Times New Roman" panose="02020603050405020304" pitchFamily="18" charset="0"/>
              </a:rPr>
              <a:t>Corporate social responsibility and sustainable development goals: evidence from responsible business leaders. Journal of Global Responsibility, 15(4), 409-435.</a:t>
            </a:r>
            <a:endParaRPr lang="en-IN" sz="1800" dirty="0">
              <a:latin typeface="Times New Roman" panose="02020603050405020304" pitchFamily="18" charset="0"/>
              <a:cs typeface="Times New Roman" panose="02020603050405020304" pitchFamily="18" charset="0"/>
            </a:endParaRPr>
          </a:p>
          <a:p>
            <a:pPr lvl="0" algn="just"/>
            <a:r>
              <a:rPr lang="en-GB" sz="1800" i="1" dirty="0">
                <a:latin typeface="Times New Roman" panose="02020603050405020304" pitchFamily="18" charset="0"/>
                <a:cs typeface="Times New Roman" panose="02020603050405020304" pitchFamily="18" charset="0"/>
              </a:rPr>
              <a:t>Mishra, S., &amp; </a:t>
            </a:r>
            <a:r>
              <a:rPr lang="en-GB" sz="1800" i="1" dirty="0" err="1">
                <a:latin typeface="Times New Roman" panose="02020603050405020304" pitchFamily="18" charset="0"/>
                <a:cs typeface="Times New Roman" panose="02020603050405020304" pitchFamily="18" charset="0"/>
              </a:rPr>
              <a:t>Rath</a:t>
            </a:r>
            <a:r>
              <a:rPr lang="en-GB" sz="1800" i="1" dirty="0">
                <a:latin typeface="Times New Roman" panose="02020603050405020304" pitchFamily="18" charset="0"/>
                <a:cs typeface="Times New Roman" panose="02020603050405020304" pitchFamily="18" charset="0"/>
              </a:rPr>
              <a:t>, N. (2023). Impact of green HRM practices on environmental CSR of Indian Banks: A comparative analysis of a public and private bank. IUP Journal of Organizational Behavior, 22(4), 26-50.</a:t>
            </a:r>
            <a:endParaRPr lang="en-IN" sz="1800" dirty="0">
              <a:latin typeface="Times New Roman" panose="02020603050405020304" pitchFamily="18" charset="0"/>
              <a:cs typeface="Times New Roman" panose="02020603050405020304" pitchFamily="18" charset="0"/>
            </a:endParaRPr>
          </a:p>
          <a:p>
            <a:pPr lvl="0" algn="just"/>
            <a:r>
              <a:rPr lang="en-GB" sz="1800" i="1" dirty="0">
                <a:latin typeface="Times New Roman" panose="02020603050405020304" pitchFamily="18" charset="0"/>
                <a:cs typeface="Times New Roman" panose="02020603050405020304" pitchFamily="18" charset="0"/>
              </a:rPr>
              <a:t>Mishra, S., &amp; </a:t>
            </a:r>
            <a:r>
              <a:rPr lang="en-GB" sz="1800" i="1" dirty="0" err="1">
                <a:latin typeface="Times New Roman" panose="02020603050405020304" pitchFamily="18" charset="0"/>
                <a:cs typeface="Times New Roman" panose="02020603050405020304" pitchFamily="18" charset="0"/>
              </a:rPr>
              <a:t>Rath</a:t>
            </a:r>
            <a:r>
              <a:rPr lang="en-GB" sz="1800" i="1" dirty="0">
                <a:latin typeface="Times New Roman" panose="02020603050405020304" pitchFamily="18" charset="0"/>
                <a:cs typeface="Times New Roman" panose="02020603050405020304" pitchFamily="18" charset="0"/>
              </a:rPr>
              <a:t>, N. (2024). Impact of Green Human Resource Management Practices on Environmental Performance of Indian Banking Sector: An Empirical Study. International Journal of Sustainable Development &amp; Planning, 19(4).</a:t>
            </a:r>
            <a:endParaRPr lang="en-IN" sz="1800" dirty="0">
              <a:latin typeface="Times New Roman" panose="02020603050405020304" pitchFamily="18" charset="0"/>
              <a:cs typeface="Times New Roman" panose="02020603050405020304" pitchFamily="18" charset="0"/>
            </a:endParaRPr>
          </a:p>
          <a:p>
            <a:pPr lvl="0" algn="just"/>
            <a:r>
              <a:rPr lang="en-GB" sz="1800" i="1" dirty="0">
                <a:latin typeface="Times New Roman" panose="02020603050405020304" pitchFamily="18" charset="0"/>
                <a:cs typeface="Times New Roman" panose="02020603050405020304" pitchFamily="18" charset="0"/>
              </a:rPr>
              <a:t>Nanda, A. K. (2019). Mainstreaming Tribal Through Financial Literacy: With Special Reference to </a:t>
            </a:r>
            <a:r>
              <a:rPr lang="en-GB" sz="1800" i="1" dirty="0" err="1">
                <a:latin typeface="Times New Roman" panose="02020603050405020304" pitchFamily="18" charset="0"/>
                <a:cs typeface="Times New Roman" panose="02020603050405020304" pitchFamily="18" charset="0"/>
              </a:rPr>
              <a:t>Koraput</a:t>
            </a:r>
            <a:r>
              <a:rPr lang="en-GB" sz="1800" i="1" dirty="0">
                <a:latin typeface="Times New Roman" panose="02020603050405020304" pitchFamily="18" charset="0"/>
                <a:cs typeface="Times New Roman" panose="02020603050405020304" pitchFamily="18" charset="0"/>
              </a:rPr>
              <a:t> District of Odisha. </a:t>
            </a:r>
            <a:r>
              <a:rPr lang="en-GB" sz="1800" i="1" dirty="0" err="1">
                <a:latin typeface="Times New Roman" panose="02020603050405020304" pitchFamily="18" charset="0"/>
                <a:cs typeface="Times New Roman" panose="02020603050405020304" pitchFamily="18" charset="0"/>
              </a:rPr>
              <a:t>Parikalpana</a:t>
            </a:r>
            <a:r>
              <a:rPr lang="en-GB" sz="1800" i="1" dirty="0">
                <a:latin typeface="Times New Roman" panose="02020603050405020304" pitchFamily="18" charset="0"/>
                <a:cs typeface="Times New Roman" panose="02020603050405020304" pitchFamily="18" charset="0"/>
              </a:rPr>
              <a:t>: KIIT Journal of Management, 15(1/2), 234-234</a:t>
            </a:r>
            <a:r>
              <a:rPr lang="en-GB" sz="1800" i="1" dirty="0" smtClean="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213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ight Gray PPT Background Images Archive - SlidesCor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buNone/>
            </a:pPr>
            <a:endParaRPr lang="en-US" dirty="0" smtClean="0"/>
          </a:p>
          <a:p>
            <a:pPr marL="0" indent="0" algn="ctr">
              <a:buNone/>
            </a:pPr>
            <a:r>
              <a:rPr lang="en-US" sz="4800" b="1" dirty="0" smtClean="0">
                <a:latin typeface="Times New Roman" panose="02020603050405020304" pitchFamily="18" charset="0"/>
                <a:cs typeface="Times New Roman" panose="02020603050405020304" pitchFamily="18" charset="0"/>
              </a:rPr>
              <a:t>THANK </a:t>
            </a:r>
          </a:p>
          <a:p>
            <a:pPr marL="0" indent="0" algn="ctr">
              <a:buNone/>
            </a:pPr>
            <a:r>
              <a:rPr lang="en-US" sz="4800" b="1" dirty="0" smtClean="0">
                <a:latin typeface="Times New Roman" panose="02020603050405020304" pitchFamily="18" charset="0"/>
                <a:cs typeface="Times New Roman" panose="02020603050405020304" pitchFamily="18" charset="0"/>
              </a:rPr>
              <a:t>YOU</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865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1868</Words>
  <Application>Microsoft Office PowerPoint</Application>
  <PresentationFormat>Widescreen</PresentationFormat>
  <Paragraphs>119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Mangal</vt:lpstr>
      <vt:lpstr>Times New Roman</vt:lpstr>
      <vt:lpstr>Office Theme</vt:lpstr>
      <vt:lpstr>INTEGRATING ENVIRONMENTAL AND SOCIAL SUSTAINABILITY IN HRM—A STUDY IN ODISHA'S IT SECTOR</vt:lpstr>
      <vt:lpstr>INTRODUCTION</vt:lpstr>
      <vt:lpstr>PowerPoint Presentation</vt:lpstr>
      <vt:lpstr>LITERATURE REVIEW</vt:lpstr>
      <vt:lpstr>PowerPoint Presentation</vt:lpstr>
      <vt:lpstr>RESEARCH METHODOLOGY</vt:lpstr>
      <vt:lpstr>PowerPoint Presentation</vt:lpstr>
      <vt:lpstr>DATA ANALYSIS AND INTERPRETATION </vt:lpstr>
      <vt:lpstr>PowerPoint Presentation</vt:lpstr>
      <vt:lpstr>CONCLUSION</vt:lpstr>
      <vt:lpstr>REFERENCES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ENVIRONMENTAL AND SOCIAL SUSTAINABILITY IN HRM—A STUDY IN ODISHA'S IT SECTOR</dc:title>
  <dc:creator>ACER</dc:creator>
  <cp:lastModifiedBy>ACER</cp:lastModifiedBy>
  <cp:revision>4</cp:revision>
  <dcterms:created xsi:type="dcterms:W3CDTF">2025-06-04T11:18:15Z</dcterms:created>
  <dcterms:modified xsi:type="dcterms:W3CDTF">2025-06-04T11:42:38Z</dcterms:modified>
</cp:coreProperties>
</file>