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58"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presProps" Target="pres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ableStyles" Target="tableStyle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heme" Target="theme/theme1.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B61BEF0D-F0BB-DE4B-95CE-6DB70DBA9567}" type="datetimeFigureOut">
              <a:rPr lang="en-US" dirty="0"/>
              <a:pPr/>
              <a:t>1/17/2026</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B61BEF0D-F0BB-DE4B-95CE-6DB70DBA9567}" type="datetimeFigureOut">
              <a:rPr lang="en-US" dirty="0"/>
              <a:pPr/>
              <a:t>1/17/2026</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1"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B0F07-0027-4766-65E2-7B63A48C29ED}"/>
              </a:ext>
            </a:extLst>
          </p:cNvPr>
          <p:cNvSpPr>
            <a:spLocks noGrp="1"/>
          </p:cNvSpPr>
          <p:nvPr>
            <p:ph type="ctrTitle"/>
          </p:nvPr>
        </p:nvSpPr>
        <p:spPr>
          <a:xfrm>
            <a:off x="0" y="609600"/>
            <a:ext cx="12192000" cy="5701081"/>
          </a:xfrm>
        </p:spPr>
        <p:txBody>
          <a:bodyPr/>
          <a:lstStyle/>
          <a:p>
            <a:endParaRPr lang="en-US" dirty="0"/>
          </a:p>
        </p:txBody>
      </p:sp>
      <p:sp>
        <p:nvSpPr>
          <p:cNvPr id="3" name="Subtitle 2">
            <a:extLst>
              <a:ext uri="{FF2B5EF4-FFF2-40B4-BE49-F238E27FC236}">
                <a16:creationId xmlns:a16="http://schemas.microsoft.com/office/drawing/2014/main" id="{C4319686-05E2-2746-4513-7A78C0562879}"/>
              </a:ext>
            </a:extLst>
          </p:cNvPr>
          <p:cNvSpPr>
            <a:spLocks noGrp="1"/>
          </p:cNvSpPr>
          <p:nvPr>
            <p:ph type="subTitle" idx="1"/>
          </p:nvPr>
        </p:nvSpPr>
        <p:spPr>
          <a:xfrm>
            <a:off x="0" y="609600"/>
            <a:ext cx="11736687" cy="4144054"/>
          </a:xfrm>
        </p:spPr>
        <p:txBody>
          <a:bodyPr/>
          <a:lstStyle/>
          <a:p>
            <a:r>
              <a:rPr lang="en-US" sz="3200" b="1" u="sng" kern="1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3200" b="1"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b="1" u="sng" kern="100" dirty="0">
                <a:effectLst/>
                <a:latin typeface="Times New Roman" panose="02020603050405020304" pitchFamily="18" charset="0"/>
                <a:ea typeface="Times New Roman" panose="02020603050405020304" pitchFamily="18" charset="0"/>
                <a:cs typeface="Times New Roman" panose="02020603050405020304" pitchFamily="18" charset="0"/>
              </a:rPr>
              <a:t>Reimagining the Ramayana through Urmila’s Eyes</a:t>
            </a:r>
          </a:p>
          <a:p>
            <a:endParaRPr lang="en-US" sz="3200" b="1" u="sng"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sz="3200" b="1" u="sng"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b="1" u="sng" kern="100" dirty="0">
                <a:effectLst/>
                <a:latin typeface="Times New Roman" panose="02020603050405020304" pitchFamily="18" charset="0"/>
                <a:ea typeface="Times New Roman" panose="02020603050405020304" pitchFamily="18" charset="0"/>
                <a:cs typeface="Times New Roman" panose="02020603050405020304" pitchFamily="18" charset="0"/>
              </a:rPr>
              <a:t>By:- Vivek Kumar Singh(Research Scholar),</a:t>
            </a:r>
          </a:p>
          <a:p>
            <a:r>
              <a:rPr lang="en-US" sz="3200" b="1" u="sng" kern="100" dirty="0">
                <a:effectLst/>
                <a:latin typeface="Times New Roman" panose="02020603050405020304" pitchFamily="18" charset="0"/>
                <a:ea typeface="Times New Roman" panose="02020603050405020304" pitchFamily="18" charset="0"/>
                <a:cs typeface="Times New Roman" panose="02020603050405020304" pitchFamily="18" charset="0"/>
              </a:rPr>
              <a:t>Department of English, P.K.University,Shivpuri(M.P)</a:t>
            </a:r>
            <a:endParaRPr lang="en-US" sz="3200" b="1"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97229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B49DB-898B-BF26-80C3-67380FF93E92}"/>
              </a:ext>
            </a:extLst>
          </p:cNvPr>
          <p:cNvSpPr>
            <a:spLocks noGrp="1"/>
          </p:cNvSpPr>
          <p:nvPr>
            <p:ph type="title"/>
          </p:nvPr>
        </p:nvSpPr>
        <p:spPr/>
        <p:txBody>
          <a:bodyPr/>
          <a:lstStyle/>
          <a:p>
            <a:pPr algn="ctr"/>
            <a:r>
              <a:rPr lang="en-US" b="1" u="sng" dirty="0">
                <a:latin typeface="Times New Roman" panose="02020603050405020304" pitchFamily="18" charset="0"/>
                <a:cs typeface="Times New Roman" panose="02020603050405020304" pitchFamily="18" charset="0"/>
              </a:rPr>
              <a:t>Reimagining the Ramayana through Urmila’s Eyes</a:t>
            </a:r>
          </a:p>
        </p:txBody>
      </p:sp>
      <p:sp>
        <p:nvSpPr>
          <p:cNvPr id="3" name="Content Placeholder 2">
            <a:extLst>
              <a:ext uri="{FF2B5EF4-FFF2-40B4-BE49-F238E27FC236}">
                <a16:creationId xmlns:a16="http://schemas.microsoft.com/office/drawing/2014/main" id="{853CF6AE-1B6A-BC34-0C5C-15FD2EA08EB0}"/>
              </a:ext>
            </a:extLst>
          </p:cNvPr>
          <p:cNvSpPr>
            <a:spLocks noGrp="1"/>
          </p:cNvSpPr>
          <p:nvPr>
            <p:ph idx="1"/>
          </p:nvPr>
        </p:nvSpPr>
        <p:spPr>
          <a:xfrm>
            <a:off x="210023" y="2514600"/>
            <a:ext cx="11771953" cy="4128061"/>
          </a:xfrm>
        </p:spPr>
        <p:txBody>
          <a:bodyPr/>
          <a:lstStyle/>
          <a:p>
            <a:r>
              <a:rPr lang="en-US" sz="1600" b="1" u="sng" kern="100" dirty="0">
                <a:effectLst/>
                <a:latin typeface="Times New Roman" panose="02020603050405020304" pitchFamily="18" charset="0"/>
                <a:ea typeface="Times New Roman" panose="02020603050405020304" pitchFamily="18" charset="0"/>
                <a:cs typeface="Times New Roman" panose="02020603050405020304" pitchFamily="18" charset="0"/>
              </a:rPr>
              <a:t>Abstract</a:t>
            </a:r>
            <a:r>
              <a:rPr lang="en-US" sz="1600" kern="1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6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600" kern="100" dirty="0">
                <a:effectLst/>
                <a:latin typeface="Times New Roman" panose="02020603050405020304" pitchFamily="18" charset="0"/>
                <a:ea typeface="Times New Roman" panose="02020603050405020304" pitchFamily="18" charset="0"/>
                <a:cs typeface="Times New Roman" panose="02020603050405020304" pitchFamily="18" charset="0"/>
              </a:rPr>
              <a:t>Kavita Kane's novel, Sita's Sister reimagines the classic Indian epic, the Ramayana, through the lens of Urmila, Lakshmana's wife. This narrative shift offers a fresh perspective on the epic, highlighting Urmila's strength, resilience, and devotion. The novel explores themes of sisterhood, duty, and identity, providing a unique insight into the inner world of Urmila and her relationships with her sisters, Sita, Mandavi, and Shrutakirti. By reimagining the Ramayana through Urmila's eyes, Kane challenges traditional notions of femininity and duty, presenting a powerful symbol of female empowerment. This reinterpretation invites readers to reconsider their understanding of the classic tale, making Sita's Sister a thought-provoking read.</a:t>
            </a:r>
            <a:endParaRPr lang="en-US" sz="1600" kern="100" dirty="0">
              <a:effectLst/>
              <a:latin typeface="Aptos" panose="020B0004020202020204" pitchFamily="34"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75442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96D07-E3F5-9182-E3BE-53D664396B07}"/>
              </a:ext>
            </a:extLst>
          </p:cNvPr>
          <p:cNvSpPr>
            <a:spLocks noGrp="1"/>
          </p:cNvSpPr>
          <p:nvPr>
            <p:ph type="title"/>
          </p:nvPr>
        </p:nvSpPr>
        <p:spPr/>
        <p:txBody>
          <a:bodyPr/>
          <a:lstStyle/>
          <a:p>
            <a:pPr algn="ctr"/>
            <a:r>
              <a:rPr lang="en-US" b="1" u="sng" dirty="0">
                <a:latin typeface="Times New Roman" panose="02020603050405020304" pitchFamily="18" charset="0"/>
                <a:cs typeface="Times New Roman" panose="02020603050405020304" pitchFamily="18" charset="0"/>
              </a:rPr>
              <a:t>Reimagining the Ramayana through Urmila’s Eyes</a:t>
            </a:r>
          </a:p>
        </p:txBody>
      </p:sp>
      <p:sp>
        <p:nvSpPr>
          <p:cNvPr id="3" name="Content Placeholder 2">
            <a:extLst>
              <a:ext uri="{FF2B5EF4-FFF2-40B4-BE49-F238E27FC236}">
                <a16:creationId xmlns:a16="http://schemas.microsoft.com/office/drawing/2014/main" id="{C992CE16-8F65-D01C-1E2B-014E895330F2}"/>
              </a:ext>
            </a:extLst>
          </p:cNvPr>
          <p:cNvSpPr>
            <a:spLocks noGrp="1"/>
          </p:cNvSpPr>
          <p:nvPr>
            <p:ph idx="1"/>
          </p:nvPr>
        </p:nvSpPr>
        <p:spPr>
          <a:xfrm>
            <a:off x="141548" y="2666998"/>
            <a:ext cx="12050452" cy="4191001"/>
          </a:xfrm>
        </p:spPr>
        <p:txBody>
          <a:bodyPr>
            <a:normAutofit/>
          </a:bodyPr>
          <a:lstStyle/>
          <a:p>
            <a:endParaRPr lang="en-US" sz="1800" b="1" u="sng"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sz="1800" b="1" u="sng"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sz="1800" b="1" u="sng"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1600" b="1" kern="100" dirty="0">
                <a:effectLst/>
                <a:latin typeface="Times New Roman" panose="02020603050405020304" pitchFamily="18" charset="0"/>
                <a:ea typeface="Times New Roman" panose="02020603050405020304" pitchFamily="18" charset="0"/>
                <a:cs typeface="Times New Roman" panose="02020603050405020304" pitchFamily="18" charset="0"/>
              </a:rPr>
              <a:t>Urmila’s story is a testament to the power of quiet strength and determination. Kane’s writing is lyrical and evocative, bringing the world of ancient India to life. The novel is a celebration of female friendships and solidarity. It delves into the intricate web of relationships that shape Urmila’s journey. The narrative is engaging and immersive, making it a compelling read. Overall, Sita’s Sister is a beautifully crafted novel that will resonate with readers.
Keywords: Urmila, Ramayana, Kavita Kane, Sita’s Sister, Female </a:t>
            </a:r>
            <a:r>
              <a:rPr lang="en-US" sz="1400" b="1" kern="100" dirty="0">
                <a:effectLst/>
                <a:latin typeface="Times New Roman" panose="02020603050405020304" pitchFamily="18" charset="0"/>
                <a:ea typeface="Times New Roman" panose="02020603050405020304" pitchFamily="18" charset="0"/>
                <a:cs typeface="Times New Roman" panose="02020603050405020304" pitchFamily="18" charset="0"/>
              </a:rPr>
              <a:t>EMPOWERMENT</a:t>
            </a:r>
          </a:p>
          <a:p>
            <a:endParaRPr lang="en-US" sz="1800" b="1" u="sng"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48663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211B9-8821-0E6A-95ED-69475EC653F6}"/>
              </a:ext>
            </a:extLst>
          </p:cNvPr>
          <p:cNvSpPr>
            <a:spLocks noGrp="1"/>
          </p:cNvSpPr>
          <p:nvPr>
            <p:ph type="title"/>
          </p:nvPr>
        </p:nvSpPr>
        <p:spPr/>
        <p:txBody>
          <a:bodyPr/>
          <a:lstStyle/>
          <a:p>
            <a:pPr algn="ctr"/>
            <a:r>
              <a:rPr lang="en-US" b="1" u="sng" dirty="0">
                <a:latin typeface="Times New Roman" panose="02020603050405020304" pitchFamily="18" charset="0"/>
                <a:cs typeface="Times New Roman" panose="02020603050405020304" pitchFamily="18" charset="0"/>
              </a:rPr>
              <a:t>Reimagining the Ramayana through Urmila’s Eyes</a:t>
            </a:r>
          </a:p>
        </p:txBody>
      </p:sp>
      <p:sp>
        <p:nvSpPr>
          <p:cNvPr id="3" name="Content Placeholder 2">
            <a:extLst>
              <a:ext uri="{FF2B5EF4-FFF2-40B4-BE49-F238E27FC236}">
                <a16:creationId xmlns:a16="http://schemas.microsoft.com/office/drawing/2014/main" id="{93188107-1A1E-C298-02B1-35F422FC3B75}"/>
              </a:ext>
            </a:extLst>
          </p:cNvPr>
          <p:cNvSpPr>
            <a:spLocks noGrp="1"/>
          </p:cNvSpPr>
          <p:nvPr>
            <p:ph idx="1"/>
          </p:nvPr>
        </p:nvSpPr>
        <p:spPr>
          <a:xfrm>
            <a:off x="389257" y="2666999"/>
            <a:ext cx="11500774" cy="4103713"/>
          </a:xfrm>
        </p:spPr>
        <p:txBody>
          <a:bodyPr/>
          <a:lstStyle/>
          <a:p>
            <a:endParaRPr lang="en-US" dirty="0"/>
          </a:p>
          <a:p>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endParaRPr lang="en-US" dirty="0"/>
          </a:p>
        </p:txBody>
      </p:sp>
      <p:sp>
        <p:nvSpPr>
          <p:cNvPr id="5" name="TextBox 4">
            <a:extLst>
              <a:ext uri="{FF2B5EF4-FFF2-40B4-BE49-F238E27FC236}">
                <a16:creationId xmlns:a16="http://schemas.microsoft.com/office/drawing/2014/main" id="{0DC1FCDC-DE2D-1824-B588-4FBB0A3A4AAF}"/>
              </a:ext>
            </a:extLst>
          </p:cNvPr>
          <p:cNvSpPr txBox="1"/>
          <p:nvPr/>
        </p:nvSpPr>
        <p:spPr>
          <a:xfrm>
            <a:off x="176935" y="3526905"/>
            <a:ext cx="11925418" cy="2828018"/>
          </a:xfrm>
          <a:prstGeom prst="rect">
            <a:avLst/>
          </a:prstGeom>
          <a:noFill/>
        </p:spPr>
        <p:txBody>
          <a:bodyPr wrap="square">
            <a:spAutoFit/>
          </a:bodyPr>
          <a:lstStyle/>
          <a:p>
            <a:pPr marL="0" marR="0">
              <a:lnSpc>
                <a:spcPct val="115000"/>
              </a:lnSpc>
              <a:spcAft>
                <a:spcPts val="800"/>
              </a:spcAft>
              <a:buNone/>
            </a:pPr>
            <a:r>
              <a:rPr lang="en-US" sz="1800" b="1" u="sng" kern="100" dirty="0">
                <a:effectLst/>
                <a:latin typeface="Times New Roman" panose="02020603050405020304" pitchFamily="18" charset="0"/>
                <a:ea typeface="Times New Roman" panose="02020603050405020304" pitchFamily="18" charset="0"/>
                <a:cs typeface="Times New Roman" panose="02020603050405020304" pitchFamily="18" charset="0"/>
              </a:rPr>
              <a:t>Introduction:-</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pPr marL="0" marR="0">
              <a:lnSpc>
                <a:spcPct val="115000"/>
              </a:lnSpc>
              <a:spcAft>
                <a:spcPts val="800"/>
              </a:spcAft>
              <a:buNone/>
            </a:pP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pPr marL="0" marR="0">
              <a:lnSpc>
                <a:spcPct val="115000"/>
              </a:lnSpc>
              <a:spcAft>
                <a:spcPts val="800"/>
              </a:spcAft>
              <a:buNone/>
            </a:pP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The Ramayana, one of India’s most revered epics, has been retold and reinterpreted countless times in literature, art, and popular culture. However, Kavita Kane’s novel, Sita’s Sister breaks new ground by reimagining the classic tale through the lens of Urmila, Lakshmana’s wife. As Kane writes, “Urmila’s eyes met mine, and for a moment, I felt like I was looking into a mirror.” (Prologue) This narrative shift offers a fresh perspective on the epic, highlighting Urmila’s strength, resilience, and devotion. By focusing on Urmila’s story, Kane sheds light on a character often overlooked in traditional retellings of the Ramayana, providing a unique insight into the inner world of a woman who has been relegated to the margins of the epic.</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2371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9C2C9-CE64-FE67-1AD7-F8AB1990724C}"/>
              </a:ext>
            </a:extLst>
          </p:cNvPr>
          <p:cNvSpPr>
            <a:spLocks noGrp="1"/>
          </p:cNvSpPr>
          <p:nvPr>
            <p:ph type="title"/>
          </p:nvPr>
        </p:nvSpPr>
        <p:spPr/>
        <p:txBody>
          <a:bodyPr/>
          <a:lstStyle/>
          <a:p>
            <a:pPr algn="ctr"/>
            <a:r>
              <a:rPr lang="en-US" b="1" u="sng" dirty="0">
                <a:latin typeface="Times New Roman" panose="02020603050405020304" pitchFamily="18" charset="0"/>
                <a:cs typeface="Times New Roman" panose="02020603050405020304" pitchFamily="18" charset="0"/>
              </a:rPr>
              <a:t>Reimagining the Ramayana through Urmila’s Eyes</a:t>
            </a:r>
          </a:p>
        </p:txBody>
      </p:sp>
      <p:sp>
        <p:nvSpPr>
          <p:cNvPr id="3" name="Content Placeholder 2">
            <a:extLst>
              <a:ext uri="{FF2B5EF4-FFF2-40B4-BE49-F238E27FC236}">
                <a16:creationId xmlns:a16="http://schemas.microsoft.com/office/drawing/2014/main" id="{86B1A9E0-9AAF-5C08-3A33-34D8CBE504B8}"/>
              </a:ext>
            </a:extLst>
          </p:cNvPr>
          <p:cNvSpPr>
            <a:spLocks noGrp="1"/>
          </p:cNvSpPr>
          <p:nvPr>
            <p:ph idx="1"/>
          </p:nvPr>
        </p:nvSpPr>
        <p:spPr/>
        <p:txBody>
          <a:bodyPr>
            <a:normAutofit/>
          </a:bodyPr>
          <a:lstStyle/>
          <a:p>
            <a:pPr marL="0" indent="0">
              <a:buNone/>
            </a:pPr>
            <a:r>
              <a:rPr lang="en-US" dirty="0"/>
              <a:t>
Kane’s decision to center Urmila’s narrative is a deliberate choice that challenges the dominant narratives surrounding the Ramayana. “In the shadows of greatness, there are stories untold.” (Chapter 1). By giving voice to Urmila, Kane humanizes a character who has been reduced to a mere footnote in the epic. Urmila’s story becomes a powerful symbol of female empowerment, highlighting the ways in which women in the Ramayana have been silenced, marginalized, and erased. Through Urmila’s eyes, Kane reexamines the epic’s portrayal of femininity, duty, and identity, raising important questions about the societal expectations placed on women.</a:t>
            </a:r>
          </a:p>
        </p:txBody>
      </p:sp>
    </p:spTree>
    <p:extLst>
      <p:ext uri="{BB962C8B-B14F-4D97-AF65-F5344CB8AC3E}">
        <p14:creationId xmlns:p14="http://schemas.microsoft.com/office/powerpoint/2010/main" val="3603757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497CB-975E-8D48-8853-638ABF5EEA09}"/>
              </a:ext>
            </a:extLst>
          </p:cNvPr>
          <p:cNvSpPr>
            <a:spLocks noGrp="1"/>
          </p:cNvSpPr>
          <p:nvPr>
            <p:ph type="title"/>
          </p:nvPr>
        </p:nvSpPr>
        <p:spPr/>
        <p:txBody>
          <a:bodyPr/>
          <a:lstStyle/>
          <a:p>
            <a:pPr algn="ctr"/>
            <a:r>
              <a:rPr lang="en-US" b="1" u="sng" dirty="0">
                <a:latin typeface="Times New Roman" panose="02020603050405020304" pitchFamily="18" charset="0"/>
                <a:cs typeface="Times New Roman" panose="02020603050405020304" pitchFamily="18" charset="0"/>
              </a:rPr>
              <a:t>Reimagining the Ramayana through Urmila’s Eyes</a:t>
            </a:r>
          </a:p>
        </p:txBody>
      </p:sp>
      <p:sp>
        <p:nvSpPr>
          <p:cNvPr id="3" name="Content Placeholder 2">
            <a:extLst>
              <a:ext uri="{FF2B5EF4-FFF2-40B4-BE49-F238E27FC236}">
                <a16:creationId xmlns:a16="http://schemas.microsoft.com/office/drawing/2014/main" id="{A44D22C4-DEBF-7F10-CFEC-33CA81441248}"/>
              </a:ext>
            </a:extLst>
          </p:cNvPr>
          <p:cNvSpPr>
            <a:spLocks noGrp="1"/>
          </p:cNvSpPr>
          <p:nvPr>
            <p:ph idx="1"/>
          </p:nvPr>
        </p:nvSpPr>
        <p:spPr>
          <a:xfrm>
            <a:off x="176934" y="2667000"/>
            <a:ext cx="11890031" cy="3938574"/>
          </a:xfrm>
        </p:spPr>
        <p:txBody>
          <a:bodyPr>
            <a:normAutofit fontScale="92500"/>
          </a:bodyPr>
          <a:lstStyle/>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The novel's focus on Urmila also allows Kane to explore the complexities of sisterhood and female relationships in the Ramayana. Urmila’s bond with her sisters, Sita, Mandavi, and Shrutakirti, serves as a counterpoint to the epic’s central narrative, highlighting the importance of female friendships and solidarity. As Kane notes, “Sisterhood is a bond that transcends time and circumstance.” (Chapter 5). Through their relationships, Kane reveals the ways in which women in the Ramayana have supported, empowered, and uplifted each other, often in the face of patriarchal oppression.</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Kane’s reimagining of the Ramayana through Urmila’s eyes is a bold and innovative move that challenges readers to reconsider their understanding of the classic tale. By centering Urmila’s narrative, Kane offers a fresh perspective on the epic, one that is both deeply rooted in tradition and radically innovative. This article will explore how Kane’s novel reimagines the Ramayana through Urmila’s perspective, highlighting themes of sisterhood, duty, and identity, and challenging traditional notions of femininity and duty.</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6759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5CAD8-229F-43A2-7914-F94344104C3D}"/>
              </a:ext>
            </a:extLst>
          </p:cNvPr>
          <p:cNvSpPr>
            <a:spLocks noGrp="1"/>
          </p:cNvSpPr>
          <p:nvPr>
            <p:ph type="title"/>
          </p:nvPr>
        </p:nvSpPr>
        <p:spPr/>
        <p:txBody>
          <a:bodyPr/>
          <a:lstStyle/>
          <a:p>
            <a:pPr algn="ctr"/>
            <a:r>
              <a:rPr lang="en-US" b="1" u="sng" dirty="0">
                <a:latin typeface="Times New Roman" panose="02020603050405020304" pitchFamily="18" charset="0"/>
                <a:cs typeface="Times New Roman" panose="02020603050405020304" pitchFamily="18" charset="0"/>
              </a:rPr>
              <a:t>Reimagining the Ramayana through Urmila’s Eyes</a:t>
            </a:r>
          </a:p>
        </p:txBody>
      </p:sp>
      <p:sp>
        <p:nvSpPr>
          <p:cNvPr id="3" name="Content Placeholder 2">
            <a:extLst>
              <a:ext uri="{FF2B5EF4-FFF2-40B4-BE49-F238E27FC236}">
                <a16:creationId xmlns:a16="http://schemas.microsoft.com/office/drawing/2014/main" id="{575B17C1-AA0E-8540-F504-218286CDB110}"/>
              </a:ext>
            </a:extLst>
          </p:cNvPr>
          <p:cNvSpPr>
            <a:spLocks noGrp="1"/>
          </p:cNvSpPr>
          <p:nvPr>
            <p:ph idx="1"/>
          </p:nvPr>
        </p:nvSpPr>
        <p:spPr>
          <a:xfrm>
            <a:off x="0" y="2666999"/>
            <a:ext cx="12055170" cy="4056530"/>
          </a:xfrm>
        </p:spPr>
        <p:txBody>
          <a:bodyPr/>
          <a:lstStyle/>
          <a:p>
            <a:r>
              <a:rPr lang="en-US" sz="1800" b="1" u="sng" kern="100" dirty="0">
                <a:effectLst/>
                <a:latin typeface="Times New Roman" panose="02020603050405020304" pitchFamily="18" charset="0"/>
                <a:ea typeface="Times New Roman" panose="02020603050405020304" pitchFamily="18" charset="0"/>
                <a:cs typeface="Times New Roman" panose="02020603050405020304" pitchFamily="18" charset="0"/>
              </a:rPr>
              <a:t>Objectives:-</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Sita’s Sister reimagines the Ramayana by shifting the focus from Sita’s narrative to Urmila’s, offering a fresh and unique perspective on the epic. Kane’s novel humanizes Urmila, exploring her thoughts, emotions, and experiences, and highlighting her strength and resilience in the face of adversity. This reinterpretation challenges the dominant narratives surrounding the Ramayana, providing a more nuanced understanding of the epic’s characters and themes.</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pPr marL="0" indent="0">
              <a:buNone/>
            </a:pP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The novel explores the themes of sisterhood, duty, and identity through Urmila’s relationships with her sisters, Sita, Mandavi, and Shrutakirti. Kane portrays the strong bond between the sisters, highlighting the importance of female friendships and solidarity. The novel also examines the societal expectations placed on women, particularly in terms of duty and loyalty, and how these expectations shape their identities.</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801114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FC842-72D4-7354-312F-C18094F3C971}"/>
              </a:ext>
            </a:extLst>
          </p:cNvPr>
          <p:cNvSpPr>
            <a:spLocks noGrp="1"/>
          </p:cNvSpPr>
          <p:nvPr>
            <p:ph type="title"/>
          </p:nvPr>
        </p:nvSpPr>
        <p:spPr/>
        <p:txBody>
          <a:bodyPr>
            <a:normAutofit/>
          </a:bodyPr>
          <a:lstStyle/>
          <a:p>
            <a:pPr algn="ctr"/>
            <a:r>
              <a:rPr lang="en-US" b="1" u="sng" kern="100" dirty="0">
                <a:effectLst/>
                <a:latin typeface="Times New Roman" panose="02020603050405020304" pitchFamily="18" charset="0"/>
                <a:ea typeface="Times New Roman" panose="02020603050405020304" pitchFamily="18" charset="0"/>
                <a:cs typeface="Times New Roman" panose="02020603050405020304" pitchFamily="18" charset="0"/>
              </a:rPr>
              <a:t>Reimagining the Ramayana through Urmila’s Eyes</a:t>
            </a:r>
            <a:endParaRPr lang="en-US" kern="100" dirty="0">
              <a:effectLst/>
              <a:latin typeface="Aptos" panose="020B0004020202020204" pitchFamily="34" charset="0"/>
              <a:ea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B41CF68-C6FC-65CC-F54C-96ADFD8256E3}"/>
              </a:ext>
            </a:extLst>
          </p:cNvPr>
          <p:cNvSpPr>
            <a:spLocks noGrp="1"/>
          </p:cNvSpPr>
          <p:nvPr>
            <p:ph idx="1"/>
          </p:nvPr>
        </p:nvSpPr>
        <p:spPr>
          <a:xfrm>
            <a:off x="0" y="2666998"/>
            <a:ext cx="12078761" cy="3973961"/>
          </a:xfrm>
        </p:spPr>
        <p:txBody>
          <a:bodyPr>
            <a:normAutofit lnSpcReduction="10000"/>
          </a:bodyPr>
          <a:lstStyle/>
          <a:p>
            <a:endParaRPr lang="en-US" dirty="0"/>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Kane’s reinterpretation challenges traditional notions of femininity and duty by presenting Urmila as a strong and empowered woman who makes her own choices. The novel subverts the traditional portrayal of women in the Ramayana, highlighting their agency and autonomy. Through Urmila’s narrative, Kane raises important questions about the societal expectations placed on women and the limitations imposed on them, challenging readers to rethink their understanding of femininity and duty.</a:t>
            </a:r>
            <a:r>
              <a:rPr lang="en-US" sz="1800" b="1"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buNone/>
            </a:pP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b="1" u="sng" kern="100" dirty="0">
                <a:effectLst/>
                <a:latin typeface="Times New Roman" panose="02020603050405020304" pitchFamily="18" charset="0"/>
                <a:ea typeface="Times New Roman" panose="02020603050405020304" pitchFamily="18" charset="0"/>
                <a:cs typeface="Times New Roman" panose="02020603050405020304" pitchFamily="18" charset="0"/>
              </a:rPr>
              <a:t>Methodology:-</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This article employs a qualitative approach, analyzing Kavita Kane’s novel Sita’s Sister as a case study to explore how the Ramayana is reimagined through Urmila’s perspective. The study involves a close reading of the novel, focusing on themes, character development, and narrative techniques. The analysis is grounded in feminist and literary theories, examining how Kane’s reinterpretation challenges traditional notions of femininity and duty.</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88750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4CA92-80B1-3F9D-EAD9-DB1173C6C2F7}"/>
              </a:ext>
            </a:extLst>
          </p:cNvPr>
          <p:cNvSpPr>
            <a:spLocks noGrp="1"/>
          </p:cNvSpPr>
          <p:nvPr>
            <p:ph type="title"/>
          </p:nvPr>
        </p:nvSpPr>
        <p:spPr/>
        <p:txBody>
          <a:bodyPr/>
          <a:lstStyle/>
          <a:p>
            <a:pPr algn="ctr"/>
            <a:r>
              <a:rPr lang="en-US" b="1" u="sng" dirty="0">
                <a:latin typeface="Times New Roman" panose="02020603050405020304" pitchFamily="18" charset="0"/>
                <a:cs typeface="Times New Roman" panose="02020603050405020304" pitchFamily="18" charset="0"/>
              </a:rPr>
              <a:t>Reimagining the Ramayana through Urmila’s Eyes</a:t>
            </a:r>
          </a:p>
        </p:txBody>
      </p:sp>
      <p:sp>
        <p:nvSpPr>
          <p:cNvPr id="3" name="Content Placeholder 2">
            <a:extLst>
              <a:ext uri="{FF2B5EF4-FFF2-40B4-BE49-F238E27FC236}">
                <a16:creationId xmlns:a16="http://schemas.microsoft.com/office/drawing/2014/main" id="{E729F565-1DF3-AAD0-63B6-E477C020E30D}"/>
              </a:ext>
            </a:extLst>
          </p:cNvPr>
          <p:cNvSpPr>
            <a:spLocks noGrp="1"/>
          </p:cNvSpPr>
          <p:nvPr>
            <p:ph idx="1"/>
          </p:nvPr>
        </p:nvSpPr>
        <p:spPr>
          <a:xfrm>
            <a:off x="141548" y="2666999"/>
            <a:ext cx="11960805" cy="4032939"/>
          </a:xfrm>
        </p:spPr>
        <p:txBody>
          <a:bodyPr>
            <a:normAutofit/>
          </a:bodyPr>
          <a:lstStyle/>
          <a:p>
            <a:pPr marL="0" indent="0">
              <a:buNone/>
            </a:pPr>
            <a:endPar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      Some key aspects of the methodology include:</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(1)Textual analysis: A close reading of Sita’s Sister to identify themes, motifs, and character dynamics.</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(2)Thematic analysis: Examining the novel’s portrayal of sisterhood, duty, and identity.</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(3)Feminist lens: Analyzing the novel’s representation of women and their agency, using feminist theories as a framework.</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b="1" u="sng" kern="100" dirty="0">
                <a:effectLst/>
                <a:latin typeface="Times New Roman" panose="02020603050405020304" pitchFamily="18" charset="0"/>
                <a:ea typeface="Times New Roman" panose="02020603050405020304" pitchFamily="18" charset="0"/>
                <a:cs typeface="Times New Roman" panose="02020603050405020304" pitchFamily="18" charset="0"/>
              </a:rPr>
              <a:t>Results:-</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The analysis reveals that Kavita Kane’s _Sita’s Sister_ offers a fresh perspective on the Ramayana, highlighting Urmila’s strength, resilience, and devotion. The novel reimagines the epic through Urmila’s eyes, exploring themes of sisterhood, duty, and identity. Kane’s reinterpretation challenges traditional notions of femininity and duty, presenting Urmila as a strong and empowered woman.</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18442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0EC13-BD64-EE33-45FD-A0E18C4B3327}"/>
              </a:ext>
            </a:extLst>
          </p:cNvPr>
          <p:cNvSpPr>
            <a:spLocks noGrp="1"/>
          </p:cNvSpPr>
          <p:nvPr>
            <p:ph type="title"/>
          </p:nvPr>
        </p:nvSpPr>
        <p:spPr/>
        <p:txBody>
          <a:bodyPr/>
          <a:lstStyle/>
          <a:p>
            <a:pPr algn="ctr"/>
            <a:r>
              <a:rPr lang="en-US" b="1" u="sng" dirty="0">
                <a:latin typeface="Times New Roman" panose="02020603050405020304" pitchFamily="18" charset="0"/>
                <a:cs typeface="Times New Roman" panose="02020603050405020304" pitchFamily="18" charset="0"/>
              </a:rPr>
              <a:t>Reimagining the Ramayana through Urmila’s Eyes</a:t>
            </a:r>
          </a:p>
        </p:txBody>
      </p:sp>
      <p:sp>
        <p:nvSpPr>
          <p:cNvPr id="3" name="Content Placeholder 2">
            <a:extLst>
              <a:ext uri="{FF2B5EF4-FFF2-40B4-BE49-F238E27FC236}">
                <a16:creationId xmlns:a16="http://schemas.microsoft.com/office/drawing/2014/main" id="{92C97097-FB52-A543-D303-B541D9BA3E92}"/>
              </a:ext>
            </a:extLst>
          </p:cNvPr>
          <p:cNvSpPr>
            <a:spLocks noGrp="1"/>
          </p:cNvSpPr>
          <p:nvPr>
            <p:ph idx="1"/>
          </p:nvPr>
        </p:nvSpPr>
        <p:spPr>
          <a:xfrm>
            <a:off x="94365" y="2666999"/>
            <a:ext cx="11996192" cy="4191001"/>
          </a:xfrm>
        </p:spPr>
        <p:txBody>
          <a:bodyPr>
            <a:normAutofit fontScale="92500" lnSpcReduction="10000"/>
          </a:bodyPr>
          <a:lstStyle/>
          <a:p>
            <a:pPr marL="0" indent="0">
              <a:buNone/>
            </a:pPr>
            <a: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u="sng" kern="100" dirty="0">
                <a:effectLst/>
                <a:latin typeface="Times New Roman" panose="02020603050405020304" pitchFamily="18" charset="0"/>
                <a:ea typeface="Times New Roman" panose="02020603050405020304" pitchFamily="18" charset="0"/>
                <a:cs typeface="Times New Roman" panose="02020603050405020304" pitchFamily="18" charset="0"/>
              </a:rPr>
              <a:t>Conclusion:-</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Kavita Kane’s  Sita’s Sister is a powerful reimagining of the Ramayana, offering a unique insight into Urmila’s world. By centering Urmila’s narrative, Kane challenges readers to reconsider their understanding of the classic tale, highlighting the importance of female agency and autonomy. The novel’s exploration of sisterhood, duty, and identity makes it a thought-provoking read. </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b="1" u="sng" kern="100" dirty="0">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Kane, K. (2015). Sita’s Sister. Om Books International.</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Kane, K. (2015), Sita’s Sister. Rupa Publication.</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Some possible additional references:</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Doniger, W. (1999). Splitting the Difference: Gender and Myth in Ancient Greece and India. University of Chicago Press.</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Richman, P. (1991). Many Ramayanas: The Diversity of a Narrative Tradition in South Asia. University of California Press.</a:t>
            </a:r>
            <a:endParaRPr lang="en-US" sz="1800" kern="100" dirty="0">
              <a:effectLst/>
              <a:latin typeface="Aptos" panose="020B00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40096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Mesh</vt:lpstr>
      <vt:lpstr>PowerPoint Presentation</vt:lpstr>
      <vt:lpstr>Reimagining the Ramayana through Urmila’s Eyes</vt:lpstr>
      <vt:lpstr>Reimagining the Ramayana through Urmila’s Eyes</vt:lpstr>
      <vt:lpstr>Reimagining the Ramayana through Urmila’s Eyes</vt:lpstr>
      <vt:lpstr>Reimagining the Ramayana through Urmila’s Eyes</vt:lpstr>
      <vt:lpstr>Reimagining the Ramayana through Urmila’s Eyes</vt:lpstr>
      <vt:lpstr>Reimagining the Ramayana through Urmila’s Eyes</vt:lpstr>
      <vt:lpstr>Reimagining the Ramayana through Urmila’s Eyes</vt:lpstr>
      <vt:lpstr>Reimagining the Ramayana through Urmila’s Eyes</vt:lpstr>
      <vt:lpstr>Reimagining the Ramayana through Urmila’s Eyes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rajwansh2408@gmail.com</dc:creator>
  <cp:lastModifiedBy>rajwansh2408@gmail.com</cp:lastModifiedBy>
  <cp:revision>2</cp:revision>
  <dcterms:created xsi:type="dcterms:W3CDTF">2026-01-17T04:32:22Z</dcterms:created>
  <dcterms:modified xsi:type="dcterms:W3CDTF">2026-01-17T05:41:22Z</dcterms:modified>
</cp:coreProperties>
</file>