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2183912274"/>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205157872"/>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2387655626"/>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765912184"/>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4000038245"/>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1096499996"/>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2636115304"/>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2879231940"/>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40770044"/>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1636307080"/>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3158098217"/>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562845728"/>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156074177"/>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3668906893"/>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4139776892"/>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899F9A-6B5B-42B2-ADB7-4B2E17327971}"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96422107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E899F9A-6B5B-42B2-ADB7-4B2E17327971}" type="datetimeFigureOut">
              <a:rPr lang="en-IN" smtClean="0"/>
              <a:pPr/>
              <a:t>12-03-2024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44A59A7-B4B9-4853-918E-4C0CF200B75F}" type="slidenum">
              <a:rPr lang="en-IN" smtClean="0"/>
              <a:pPr/>
              <a:t>‹#›</a:t>
            </a:fld>
            <a:endParaRPr lang="en-IN"/>
          </a:p>
        </p:txBody>
      </p:sp>
    </p:spTree>
    <p:extLst>
      <p:ext uri="{BB962C8B-B14F-4D97-AF65-F5344CB8AC3E}">
        <p14:creationId xmlns:p14="http://schemas.microsoft.com/office/powerpoint/2010/main" xmlns="" val="375745167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ransition spd="slow">
    <p:wipe/>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48B3C-A95A-D595-6C82-EAA1BE5E393E}"/>
              </a:ext>
            </a:extLst>
          </p:cNvPr>
          <p:cNvSpPr>
            <a:spLocks noGrp="1"/>
          </p:cNvSpPr>
          <p:nvPr>
            <p:ph type="ctrTitle"/>
          </p:nvPr>
        </p:nvSpPr>
        <p:spPr>
          <a:xfrm>
            <a:off x="624114" y="1509485"/>
            <a:ext cx="9144000" cy="2409372"/>
          </a:xfrm>
        </p:spPr>
        <p:txBody>
          <a:bodyPr>
            <a:normAutofit/>
          </a:bodyPr>
          <a:lstStyle/>
          <a:p>
            <a:pPr algn="ctr"/>
            <a:r>
              <a:rPr lang="en-IN" sz="4400" b="1" kern="100" dirty="0">
                <a:effectLst/>
                <a:latin typeface="Times New Roman" panose="02020603050405020304" pitchFamily="18" charset="0"/>
                <a:ea typeface="Calibri" panose="020F0502020204030204" pitchFamily="34" charset="0"/>
                <a:cs typeface="Times New Roman" panose="02020603050405020304" pitchFamily="18" charset="0"/>
              </a:rPr>
              <a:t>PSYCHOSOMATIC DISEASES AND METHODS OF TREATMENT IN PSYCHOTHERAPY</a:t>
            </a:r>
            <a:endParaRPr lang="en-IN" sz="13800" dirty="0">
              <a:latin typeface="Times New Roman" panose="02020603050405020304" pitchFamily="18" charset="0"/>
              <a:cs typeface="Times New Roman" panose="02020603050405020304" pitchFamily="18" charset="0"/>
            </a:endParaRPr>
          </a:p>
        </p:txBody>
      </p:sp>
      <p:sp>
        <p:nvSpPr>
          <p:cNvPr id="3" name="Rectangle 2"/>
          <p:cNvSpPr/>
          <p:nvPr/>
        </p:nvSpPr>
        <p:spPr>
          <a:xfrm>
            <a:off x="0" y="5451507"/>
            <a:ext cx="1548822" cy="369332"/>
          </a:xfrm>
          <a:prstGeom prst="rect">
            <a:avLst/>
          </a:prstGeom>
        </p:spPr>
        <p:txBody>
          <a:bodyPr wrap="none">
            <a:spAutoFit/>
          </a:bodyPr>
          <a:lstStyle/>
          <a:p>
            <a:r>
              <a:rPr lang="en-US" dirty="0" smtClean="0"/>
              <a:t>MATHEW M J </a:t>
            </a:r>
            <a:endParaRPr lang="en-US" dirty="0"/>
          </a:p>
        </p:txBody>
      </p:sp>
      <p:sp>
        <p:nvSpPr>
          <p:cNvPr id="4" name="Rectangle 3"/>
          <p:cNvSpPr/>
          <p:nvPr/>
        </p:nvSpPr>
        <p:spPr>
          <a:xfrm>
            <a:off x="0" y="5766816"/>
            <a:ext cx="2494594" cy="369332"/>
          </a:xfrm>
          <a:prstGeom prst="rect">
            <a:avLst/>
          </a:prstGeom>
        </p:spPr>
        <p:txBody>
          <a:bodyPr wrap="none">
            <a:spAutoFit/>
          </a:bodyPr>
          <a:lstStyle/>
          <a:p>
            <a:r>
              <a:rPr lang="en-US" dirty="0" smtClean="0"/>
              <a:t>Subject: PSYCHOLOGY</a:t>
            </a:r>
            <a:endParaRPr lang="en-US" dirty="0"/>
          </a:p>
        </p:txBody>
      </p:sp>
    </p:spTree>
    <p:extLst>
      <p:ext uri="{BB962C8B-B14F-4D97-AF65-F5344CB8AC3E}">
        <p14:creationId xmlns:p14="http://schemas.microsoft.com/office/powerpoint/2010/main" xmlns="" val="2933959741"/>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E60876-443E-8D30-FB6A-F3EF39B42225}"/>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ABSTRACT</a:t>
            </a:r>
            <a:endParaRPr lang="en-IN" sz="8800" dirty="0"/>
          </a:p>
        </p:txBody>
      </p:sp>
      <p:sp>
        <p:nvSpPr>
          <p:cNvPr id="3" name="Content Placeholder 2">
            <a:extLst>
              <a:ext uri="{FF2B5EF4-FFF2-40B4-BE49-F238E27FC236}">
                <a16:creationId xmlns:a16="http://schemas.microsoft.com/office/drawing/2014/main" xmlns="" id="{41D999EA-1186-121A-C393-AD0D880F3D3F}"/>
              </a:ext>
            </a:extLst>
          </p:cNvPr>
          <p:cNvSpPr>
            <a:spLocks noGrp="1"/>
          </p:cNvSpPr>
          <p:nvPr>
            <p:ph idx="1"/>
          </p:nvPr>
        </p:nvSpPr>
        <p:spPr>
          <a:xfrm>
            <a:off x="373743" y="1446213"/>
            <a:ext cx="9263743" cy="4802187"/>
          </a:xfrm>
        </p:spPr>
        <p:txBody>
          <a:bodyPr>
            <a:normAutofit lnSpcReduction="10000"/>
          </a:bodyPr>
          <a:lstStyle/>
          <a:p>
            <a:pPr algn="just">
              <a:lnSpc>
                <a:spcPct val="200000"/>
              </a:lnSpc>
              <a:buFont typeface="Wingdings" panose="05000000000000000000" pitchFamily="2" charset="2"/>
              <a:buChar char="Ø"/>
            </a:pPr>
            <a:r>
              <a:rPr lang="en-IN" sz="1800" i="1" dirty="0">
                <a:effectLst/>
                <a:latin typeface="Times New Roman" panose="02020603050405020304" pitchFamily="18" charset="0"/>
                <a:ea typeface="Calibri" panose="020F0502020204030204" pitchFamily="34" charset="0"/>
              </a:rPr>
              <a:t>The Greek words "psyche" (mind) and "soma" (body) are the source of the phrase "psychosomatic." </a:t>
            </a:r>
          </a:p>
          <a:p>
            <a:pPr algn="just">
              <a:lnSpc>
                <a:spcPct val="200000"/>
              </a:lnSpc>
              <a:buFont typeface="Wingdings" panose="05000000000000000000" pitchFamily="2" charset="2"/>
              <a:buChar char="Ø"/>
            </a:pPr>
            <a:r>
              <a:rPr lang="en-IN" sz="1800" i="1" dirty="0">
                <a:effectLst/>
                <a:latin typeface="Times New Roman" panose="02020603050405020304" pitchFamily="18" charset="0"/>
                <a:ea typeface="Calibri" panose="020F0502020204030204" pitchFamily="34" charset="0"/>
              </a:rPr>
              <a:t>Numerous studies have shown that psychological variables play a crucial part in the aetiology of most oral illnesses, such as burning mouth syndrome and chronic pain disorders.</a:t>
            </a:r>
            <a:endParaRPr lang="en-IN" sz="1800" i="1" dirty="0">
              <a:latin typeface="Times New Roman" panose="02020603050405020304" pitchFamily="18" charset="0"/>
              <a:ea typeface="Calibri" panose="020F0502020204030204" pitchFamily="34" charset="0"/>
            </a:endParaRPr>
          </a:p>
          <a:p>
            <a:pPr algn="just">
              <a:lnSpc>
                <a:spcPct val="200000"/>
              </a:lnSpc>
              <a:buFont typeface="Wingdings" panose="05000000000000000000" pitchFamily="2" charset="2"/>
              <a:buChar char="Ø"/>
            </a:pPr>
            <a:r>
              <a:rPr lang="en-IN" sz="1800" i="1" dirty="0">
                <a:effectLst/>
                <a:latin typeface="Times New Roman" panose="02020603050405020304" pitchFamily="18" charset="0"/>
                <a:ea typeface="Calibri" panose="020F0502020204030204" pitchFamily="34" charset="0"/>
              </a:rPr>
              <a:t>The development of psychosomatic medicine was a response to an almost wholly mechanical understanding of disease. </a:t>
            </a:r>
          </a:p>
          <a:p>
            <a:pPr algn="just">
              <a:lnSpc>
                <a:spcPct val="200000"/>
              </a:lnSpc>
              <a:buFont typeface="Wingdings" panose="05000000000000000000" pitchFamily="2" charset="2"/>
              <a:buChar char="Ø"/>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Psychosomatic medicine is an approach to illness and a philosophy of disease that aims to clarify the nature, course, and presentation of the condition.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106080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024091-7151-780B-C8AC-C11ADDDB8F46}"/>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INTRODUCTION </a:t>
            </a:r>
            <a:endParaRPr lang="en-IN" sz="8800" dirty="0"/>
          </a:p>
        </p:txBody>
      </p:sp>
      <p:sp>
        <p:nvSpPr>
          <p:cNvPr id="3" name="Content Placeholder 2">
            <a:extLst>
              <a:ext uri="{FF2B5EF4-FFF2-40B4-BE49-F238E27FC236}">
                <a16:creationId xmlns:a16="http://schemas.microsoft.com/office/drawing/2014/main" xmlns="" id="{7611DCAD-D2C7-BBAC-326A-FABFFEC3D732}"/>
              </a:ext>
            </a:extLst>
          </p:cNvPr>
          <p:cNvSpPr>
            <a:spLocks noGrp="1"/>
          </p:cNvSpPr>
          <p:nvPr>
            <p:ph idx="1"/>
          </p:nvPr>
        </p:nvSpPr>
        <p:spPr>
          <a:xfrm>
            <a:off x="243115" y="1506310"/>
            <a:ext cx="9670142" cy="4351338"/>
          </a:xfrm>
        </p:spPr>
        <p:txBody>
          <a:bodyPr/>
          <a:lstStyle/>
          <a:p>
            <a:pPr algn="just">
              <a:lnSpc>
                <a:spcPct val="20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Psychosomatic illnesses are the result of pathological consequences arising from psychological impacts on the biological regulation of tissues, including the mouth cavity, which is associated with human awareness and desires.</a:t>
            </a:r>
          </a:p>
          <a:p>
            <a:pPr algn="just">
              <a:lnSpc>
                <a:spcPct val="20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There is a trifecta of neurological, hormonal, and immunologic components via which mental emotions affect bodily organs</a:t>
            </a:r>
            <a:r>
              <a:rPr lang="en-IN" sz="18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200000"/>
              </a:lnSpc>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Stress and excitement may weaken the immune system, even if it protects the body from infections. </a:t>
            </a:r>
          </a:p>
          <a:p>
            <a:pPr algn="just">
              <a:lnSpc>
                <a:spcPct val="200000"/>
              </a:lnSpc>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body's immune system may also be compromised by prolonged isolation.</a:t>
            </a:r>
          </a:p>
          <a:p>
            <a:endParaRPr lang="en-IN" dirty="0"/>
          </a:p>
        </p:txBody>
      </p:sp>
    </p:spTree>
    <p:extLst>
      <p:ext uri="{BB962C8B-B14F-4D97-AF65-F5344CB8AC3E}">
        <p14:creationId xmlns:p14="http://schemas.microsoft.com/office/powerpoint/2010/main" xmlns="" val="356768820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5515F1-F3B8-17E1-8F84-98E928E7F0BA}"/>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LITERATURE REVIEW </a:t>
            </a:r>
            <a:endParaRPr lang="en-IN" sz="8800" dirty="0"/>
          </a:p>
        </p:txBody>
      </p:sp>
      <p:sp>
        <p:nvSpPr>
          <p:cNvPr id="3" name="Content Placeholder 2">
            <a:extLst>
              <a:ext uri="{FF2B5EF4-FFF2-40B4-BE49-F238E27FC236}">
                <a16:creationId xmlns:a16="http://schemas.microsoft.com/office/drawing/2014/main" xmlns="" id="{961EB542-E089-CF0D-6662-30B3AEEEC1EB}"/>
              </a:ext>
            </a:extLst>
          </p:cNvPr>
          <p:cNvSpPr>
            <a:spLocks noGrp="1"/>
          </p:cNvSpPr>
          <p:nvPr>
            <p:ph idx="1"/>
          </p:nvPr>
        </p:nvSpPr>
        <p:spPr>
          <a:xfrm>
            <a:off x="895049" y="1681617"/>
            <a:ext cx="8596668" cy="4566783"/>
          </a:xfrm>
        </p:spPr>
        <p:txBody>
          <a:bodyPr>
            <a:normAutofit fontScale="92500" lnSpcReduction="10000"/>
          </a:bodyPr>
          <a:lstStyle/>
          <a:p>
            <a:pPr algn="just">
              <a:lnSpc>
                <a:spcPct val="11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Bailoor and Nagesh (2005)</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provide a thorough introduction to the topic of oral medicine and radiography, touching on all the essential ideas and diagnostic procedures. Even while it doesn't cover psychosomatic illnesses in particular, this textbook gives a solid foundation for comprehending oral health issues in general, including those that have psychosomatic elements.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Cecchi and colleagues (2002)</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explore how norepinephrine modulates stress responses in the stria terminalis's lateral bed nucleus. This work adds to our knowledge of the neurobiological underpinnings of stress and its possible effects on oral health, even if it is not directly connected to psychosomatic illnesses of the mouth.</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Chandrashekhar and Math (2006)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shed light on the scope, difficulty, and potential future approaches to treating psychosomatic diseases in underdeveloped nations. Although not limited to dental health, this analysis sheds light on the larger picture of psychosomatic diseases and the need for individualised strategies to tackle the distinct obstacles encountered in settings of developing nations.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78722165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AE1BF3-5EF1-2D74-C84F-4D4B9AD9D2F9}"/>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UNDERSTANDING PSYCHOSOMATIC DISEASES</a:t>
            </a:r>
            <a:endParaRPr lang="en-IN" sz="8800" dirty="0"/>
          </a:p>
        </p:txBody>
      </p:sp>
      <p:sp>
        <p:nvSpPr>
          <p:cNvPr id="3" name="Content Placeholder 2">
            <a:extLst>
              <a:ext uri="{FF2B5EF4-FFF2-40B4-BE49-F238E27FC236}">
                <a16:creationId xmlns:a16="http://schemas.microsoft.com/office/drawing/2014/main" xmlns="" id="{07A4A72F-ACED-0DFA-AAE9-68F44B188B9F}"/>
              </a:ext>
            </a:extLst>
          </p:cNvPr>
          <p:cNvSpPr>
            <a:spLocks noGrp="1"/>
          </p:cNvSpPr>
          <p:nvPr>
            <p:ph idx="1"/>
          </p:nvPr>
        </p:nvSpPr>
        <p:spPr>
          <a:xfrm>
            <a:off x="677334" y="2160589"/>
            <a:ext cx="8596668" cy="4399868"/>
          </a:xfrm>
        </p:spPr>
        <p:txBody>
          <a:bodyPr>
            <a:normAutofit fontScale="85000" lnSpcReduction="20000"/>
          </a:bodyPr>
          <a:lstStyle/>
          <a:p>
            <a:pPr algn="just">
              <a:lnSpc>
                <a:spcPct val="150000"/>
              </a:lnSpc>
              <a:buFont typeface="Wingdings" panose="05000000000000000000" pitchFamily="2" charset="2"/>
              <a:buChar char="§"/>
            </a:pPr>
            <a:r>
              <a:rPr lang="en-IN" sz="2100" dirty="0">
                <a:effectLst/>
                <a:latin typeface="Times New Roman" panose="02020603050405020304" pitchFamily="18" charset="0"/>
                <a:ea typeface="Calibri" panose="020F0502020204030204" pitchFamily="34" charset="0"/>
                <a:cs typeface="Times New Roman" panose="02020603050405020304" pitchFamily="18" charset="0"/>
              </a:rPr>
              <a:t>In the intriguing field of psychosomatic disorders, psychological variables have a role in the onset and aggravation of physical symptoms</a:t>
            </a:r>
          </a:p>
          <a:p>
            <a:pPr algn="just">
              <a:lnSpc>
                <a:spcPct val="150000"/>
              </a:lnSpc>
              <a:buFont typeface="Wingdings" panose="05000000000000000000" pitchFamily="2" charset="2"/>
              <a:buChar char="§"/>
            </a:pPr>
            <a:r>
              <a:rPr lang="en-IN" sz="2100" dirty="0">
                <a:effectLst/>
                <a:latin typeface="Times New Roman" panose="02020603050405020304" pitchFamily="18" charset="0"/>
                <a:ea typeface="Calibri" panose="020F0502020204030204" pitchFamily="34" charset="0"/>
                <a:cs typeface="Times New Roman" panose="02020603050405020304" pitchFamily="18" charset="0"/>
              </a:rPr>
              <a:t>Etiology</a:t>
            </a:r>
          </a:p>
          <a:p>
            <a:pPr algn="just">
              <a:lnSpc>
                <a:spcPct val="150000"/>
              </a:lnSpc>
              <a:buFont typeface="Wingdings" panose="05000000000000000000" pitchFamily="2" charset="2"/>
              <a:buChar char="§"/>
            </a:pPr>
            <a:r>
              <a:rPr lang="en-IN" sz="2100" dirty="0">
                <a:effectLst/>
                <a:latin typeface="Times New Roman" panose="02020603050405020304" pitchFamily="18" charset="0"/>
                <a:ea typeface="Calibri" panose="020F0502020204030204" pitchFamily="34" charset="0"/>
                <a:cs typeface="Times New Roman" panose="02020603050405020304" pitchFamily="18" charset="0"/>
              </a:rPr>
              <a:t>Symptomatology</a:t>
            </a:r>
            <a:endParaRPr lang="en-IN" sz="2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Wingdings" panose="05000000000000000000" pitchFamily="2" charset="2"/>
              <a:buChar char="§"/>
            </a:pPr>
            <a:r>
              <a:rPr lang="en-IN" sz="2100" dirty="0">
                <a:effectLst/>
                <a:latin typeface="Times New Roman" panose="02020603050405020304" pitchFamily="18" charset="0"/>
                <a:ea typeface="Calibri" panose="020F0502020204030204" pitchFamily="34" charset="0"/>
                <a:cs typeface="Times New Roman" panose="02020603050405020304" pitchFamily="18" charset="0"/>
              </a:rPr>
              <a:t>The mind and body are closely related, and our mental health has a big influence on our physical health. </a:t>
            </a:r>
          </a:p>
          <a:p>
            <a:pPr algn="just">
              <a:lnSpc>
                <a:spcPct val="150000"/>
              </a:lnSpc>
              <a:buFont typeface="Wingdings" panose="05000000000000000000" pitchFamily="2" charset="2"/>
              <a:buChar char="§"/>
            </a:pPr>
            <a:r>
              <a:rPr lang="en-IN" sz="2100" kern="100" dirty="0">
                <a:effectLst/>
                <a:latin typeface="Times New Roman" panose="02020603050405020304" pitchFamily="18" charset="0"/>
                <a:ea typeface="Calibri" panose="020F0502020204030204" pitchFamily="34" charset="0"/>
                <a:cs typeface="Times New Roman" panose="02020603050405020304" pitchFamily="18" charset="0"/>
              </a:rPr>
              <a:t>These are a few common instances of psychosomatic diseases along with their clinical manifestations:</a:t>
            </a:r>
          </a:p>
          <a:p>
            <a:pPr algn="just">
              <a:lnSpc>
                <a:spcPct val="150000"/>
              </a:lnSpc>
              <a:buFont typeface="Wingdings" panose="05000000000000000000" pitchFamily="2" charset="2"/>
              <a:buChar char="§"/>
            </a:pPr>
            <a:r>
              <a:rPr lang="en-IN" sz="2100" dirty="0">
                <a:effectLst/>
                <a:latin typeface="Times New Roman" panose="02020603050405020304" pitchFamily="18" charset="0"/>
                <a:ea typeface="Calibri" panose="020F0502020204030204" pitchFamily="34" charset="0"/>
                <a:cs typeface="Times New Roman" panose="02020603050405020304" pitchFamily="18" charset="0"/>
              </a:rPr>
              <a:t>Though psychological elements are crucial, it's vital to remember that psychosomatic ailments are not "all in your head." </a:t>
            </a:r>
            <a:endParaRPr lang="en-IN" sz="21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800"/>
              </a:spcAft>
              <a:buSzPts val="1000"/>
              <a:buFont typeface="Wingdings" panose="05000000000000000000" pitchFamily="2" charset="2"/>
              <a:buChar char="§"/>
              <a:tabLst>
                <a:tab pos="457200" algn="l"/>
              </a:tabLst>
            </a:pPr>
            <a:endParaRPr lang="en-IN" dirty="0"/>
          </a:p>
        </p:txBody>
      </p:sp>
    </p:spTree>
    <p:extLst>
      <p:ext uri="{BB962C8B-B14F-4D97-AF65-F5344CB8AC3E}">
        <p14:creationId xmlns:p14="http://schemas.microsoft.com/office/powerpoint/2010/main" xmlns="" val="73651472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A20C5E-E5C2-ED2F-D306-025D5BF47458}"/>
              </a:ext>
            </a:extLst>
          </p:cNvPr>
          <p:cNvSpPr>
            <a:spLocks noGrp="1"/>
          </p:cNvSpPr>
          <p:nvPr>
            <p:ph type="title"/>
          </p:nvPr>
        </p:nvSpPr>
        <p:spPr>
          <a:xfrm>
            <a:off x="838200" y="521380"/>
            <a:ext cx="10515600" cy="1611086"/>
          </a:xfrm>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METHODS OF TREATMENT IN PSYCHOTHERAPY</a:t>
            </a:r>
            <a:endParaRPr lang="en-IN" dirty="0"/>
          </a:p>
        </p:txBody>
      </p:sp>
      <p:sp>
        <p:nvSpPr>
          <p:cNvPr id="3" name="Content Placeholder 2">
            <a:extLst>
              <a:ext uri="{FF2B5EF4-FFF2-40B4-BE49-F238E27FC236}">
                <a16:creationId xmlns:a16="http://schemas.microsoft.com/office/drawing/2014/main" xmlns="" id="{2775D1B0-EBAB-B439-655F-0049D3132C22}"/>
              </a:ext>
            </a:extLst>
          </p:cNvPr>
          <p:cNvSpPr>
            <a:spLocks noGrp="1"/>
          </p:cNvSpPr>
          <p:nvPr>
            <p:ph idx="1"/>
          </p:nvPr>
        </p:nvSpPr>
        <p:spPr>
          <a:xfrm>
            <a:off x="1172028" y="2132466"/>
            <a:ext cx="8538029" cy="4351338"/>
          </a:xfrm>
        </p:spPr>
        <p:txBody>
          <a:bodyPr/>
          <a:lstStyle/>
          <a:p>
            <a:pPr marL="0" indent="0">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Techniques used in psychotherapy for the treatment of psychosomatic illnesses. Here are some more reflections on each:</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gn="just">
              <a:lnSpc>
                <a:spcPct val="115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Cognitive-behavioral therapy (CBT)</a:t>
            </a:r>
          </a:p>
          <a:p>
            <a:pPr lvl="1" algn="just">
              <a:lnSpc>
                <a:spcPct val="115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Psychodynamic therapy</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gn="just">
              <a:lnSpc>
                <a:spcPct val="115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Mindfulness-based interventions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gn="just">
              <a:lnSpc>
                <a:spcPct val="115000"/>
              </a:lnSpc>
              <a:spcAft>
                <a:spcPts val="800"/>
              </a:spcAft>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Integrative approaches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479217751"/>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5A45A7-A4A0-B324-8228-14DB6A72F6E7}"/>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CONCLUSION </a:t>
            </a:r>
            <a:endParaRPr lang="en-IN" sz="8800" dirty="0"/>
          </a:p>
        </p:txBody>
      </p:sp>
      <p:sp>
        <p:nvSpPr>
          <p:cNvPr id="3" name="Content Placeholder 2">
            <a:extLst>
              <a:ext uri="{FF2B5EF4-FFF2-40B4-BE49-F238E27FC236}">
                <a16:creationId xmlns:a16="http://schemas.microsoft.com/office/drawing/2014/main" xmlns="" id="{B4BD415D-E775-60F8-1B3F-F1CB336F6A85}"/>
              </a:ext>
            </a:extLst>
          </p:cNvPr>
          <p:cNvSpPr>
            <a:spLocks noGrp="1"/>
          </p:cNvSpPr>
          <p:nvPr>
            <p:ph idx="1"/>
          </p:nvPr>
        </p:nvSpPr>
        <p:spPr>
          <a:xfrm>
            <a:off x="1273628" y="1763260"/>
            <a:ext cx="8334829" cy="4351338"/>
          </a:xfrm>
        </p:spPr>
        <p:txBody>
          <a:bodyPr/>
          <a:lstStyle/>
          <a:p>
            <a:pPr algn="just">
              <a:lnSpc>
                <a:spcPct val="20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Psychological stress is one of the most pressing issues facing people today. It is well-established that the mouth cavity is associated with psychosomatic diseases. </a:t>
            </a:r>
          </a:p>
          <a:p>
            <a:pPr algn="just">
              <a:lnSpc>
                <a:spcPct val="20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Psychosomatic patients presenting with oral diseases were common in the course of standard dental treatment</a:t>
            </a:r>
            <a:endParaRPr lang="en-IN" dirty="0"/>
          </a:p>
        </p:txBody>
      </p:sp>
    </p:spTree>
    <p:extLst>
      <p:ext uri="{BB962C8B-B14F-4D97-AF65-F5344CB8AC3E}">
        <p14:creationId xmlns:p14="http://schemas.microsoft.com/office/powerpoint/2010/main" xmlns="" val="132830593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A1054D-84D0-8A0C-E4BE-11A3172FDCDA}"/>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REFERENCES </a:t>
            </a:r>
            <a:endParaRPr lang="en-IN" sz="8800" dirty="0"/>
          </a:p>
        </p:txBody>
      </p:sp>
      <p:sp>
        <p:nvSpPr>
          <p:cNvPr id="3" name="Content Placeholder 2">
            <a:extLst>
              <a:ext uri="{FF2B5EF4-FFF2-40B4-BE49-F238E27FC236}">
                <a16:creationId xmlns:a16="http://schemas.microsoft.com/office/drawing/2014/main" xmlns="" id="{41832937-FFDC-E36F-C044-B2051AA2994F}"/>
              </a:ext>
            </a:extLst>
          </p:cNvPr>
          <p:cNvSpPr>
            <a:spLocks noGrp="1"/>
          </p:cNvSpPr>
          <p:nvPr>
            <p:ph idx="1"/>
          </p:nvPr>
        </p:nvSpPr>
        <p:spPr>
          <a:xfrm>
            <a:off x="851505" y="1609046"/>
            <a:ext cx="8596668" cy="4639354"/>
          </a:xfrm>
        </p:spPr>
        <p:txBody>
          <a:bodyPr>
            <a:normAutofit/>
          </a:bodyPr>
          <a:lstStyle/>
          <a:p>
            <a:pPr lvl="0" algn="just">
              <a:lnSpc>
                <a:spcPct val="115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Bailoor, D. N., &amp; Nagesh, K. S. (2005). Fundamentals of Oral Medicine and Radiology (2nd ed.). Jaypee Brothers Medical Publishers (P) Ltd.</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Cecchi, M., et al. (2002). Modulatory effects of norepinephrine in the lateral bed nucleus of the stria terminalis on behavioral and neuroendocrine responses to acute stress. Neuroscience, 112(1), 13-21.</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Chandrashekhar, C. R., &amp; Math, S. B. (2006). Psychosomatic disorders in developing countries: Current issues and future challenges. Current Opinion in Psychiatry, 19(2), 201-206.</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Dhimole, et al. (2016). Psychosomatic Disorders Affecting the Mouth: A Critical Review. British Journal of Medicine and Medical Research, 14(1), 1-9.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spcAft>
                <a:spcPts val="800"/>
              </a:spcAft>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Geiger, B. M., et al. (2008). Evidence for defective mesolimbic dopamine exocytosis in obesity-prone rats. FASEB Journal, 22(8), 2740-6.</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24703972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D36FD4A-D629-5127-1796-833AFB2DE4A9}"/>
              </a:ext>
            </a:extLst>
          </p:cNvPr>
          <p:cNvSpPr>
            <a:spLocks noGrp="1"/>
          </p:cNvSpPr>
          <p:nvPr>
            <p:ph idx="1"/>
          </p:nvPr>
        </p:nvSpPr>
        <p:spPr>
          <a:xfrm>
            <a:off x="982134" y="955903"/>
            <a:ext cx="8596668" cy="3880773"/>
          </a:xfrm>
        </p:spPr>
        <p:txBody>
          <a:bodyPr>
            <a:normAutofit/>
          </a:bodyPr>
          <a:lstStyle/>
          <a:p>
            <a:pPr marL="0" indent="0" algn="ctr">
              <a:lnSpc>
                <a:spcPct val="120000"/>
              </a:lnSpc>
              <a:buNone/>
            </a:pPr>
            <a:r>
              <a:rPr lang="en-US" sz="100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p>
          <a:p>
            <a:pPr marL="0" indent="0" algn="ctr">
              <a:lnSpc>
                <a:spcPct val="120000"/>
              </a:lnSpc>
              <a:buNone/>
            </a:pPr>
            <a:r>
              <a:rPr lang="en-US" sz="100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a:t>
            </a:r>
            <a:endParaRPr lang="en-IN" sz="100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925103109"/>
      </p:ext>
    </p:extLst>
  </p:cSld>
  <p:clrMapOvr>
    <a:masterClrMapping/>
  </p:clrMapOvr>
  <p:transition spd="slow">
    <p:wipe/>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45</TotalTime>
  <Words>707</Words>
  <Application>Microsoft Office PowerPoint</Application>
  <PresentationFormat>Custom</PresentationFormat>
  <Paragraphs>41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Facet</vt:lpstr>
      <vt:lpstr>PSYCHOSOMATIC DISEASES AND METHODS OF TREATMENT IN PSYCHOTHERAPY</vt:lpstr>
      <vt:lpstr>ABSTRACT</vt:lpstr>
      <vt:lpstr>INTRODUCTION </vt:lpstr>
      <vt:lpstr>LITERATURE REVIEW </vt:lpstr>
      <vt:lpstr>UNDERSTANDING PSYCHOSOMATIC DISEASES</vt:lpstr>
      <vt:lpstr>METHODS OF TREATMENT IN PSYCHOTHERAPY</vt:lpstr>
      <vt:lpstr>CONCLUSION </vt:lpstr>
      <vt:lpstr>REFERENCES </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PSYCHOSOMATIC DISEASES AND METHODS OF TREATMENT IN PSYCHOTHERAPY</dc:title>
  <dc:creator>intel</dc:creator>
  <cp:lastModifiedBy>pc</cp:lastModifiedBy>
  <cp:revision>3</cp:revision>
  <dcterms:created xsi:type="dcterms:W3CDTF">2024-02-23T11:41:36Z</dcterms:created>
  <dcterms:modified xsi:type="dcterms:W3CDTF">2024-03-12T08:36:23Z</dcterms:modified>
</cp:coreProperties>
</file>