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Lst>
  <p:sldIdLst>
    <p:sldId id="256" r:id="rId2"/>
    <p:sldId id="257" r:id="rId3"/>
    <p:sldId id="259" r:id="rId4"/>
    <p:sldId id="258"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5939139-38D9-4EE0-AF95-0B4E91534E0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7D611D-D4BD-4D89-B2C2-9078647ACF7E}"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4486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939139-38D9-4EE0-AF95-0B4E91534E0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238104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939139-38D9-4EE0-AF95-0B4E91534E0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7D611D-D4BD-4D89-B2C2-9078647ACF7E}"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727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939139-38D9-4EE0-AF95-0B4E91534E05}"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840172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5939139-38D9-4EE0-AF95-0B4E91534E05}" type="datetimeFigureOut">
              <a:rPr lang="en-US" smtClean="0"/>
              <a:t>3/24/2025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1302276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939139-38D9-4EE0-AF95-0B4E91534E05}" type="datetimeFigureOut">
              <a:rPr lang="en-US" smtClean="0"/>
              <a:t>3/24/2025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3696224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939139-38D9-4EE0-AF95-0B4E91534E05}" type="datetimeFigureOut">
              <a:rPr lang="en-US" smtClean="0"/>
              <a:t>3/24/2025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2508597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939139-38D9-4EE0-AF95-0B4E91534E05}"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2264484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939139-38D9-4EE0-AF95-0B4E91534E05}"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07D611D-D4BD-4D89-B2C2-9078647ACF7E}"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415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939139-38D9-4EE0-AF95-0B4E91534E0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7D611D-D4BD-4D89-B2C2-9078647ACF7E}" type="slidenum">
              <a:rPr lang="en-US" smtClean="0"/>
              <a:t>‹#›</a:t>
            </a:fld>
            <a:endParaRPr lang="en-US"/>
          </a:p>
        </p:txBody>
      </p:sp>
    </p:spTree>
    <p:extLst>
      <p:ext uri="{BB962C8B-B14F-4D97-AF65-F5344CB8AC3E}">
        <p14:creationId xmlns:p14="http://schemas.microsoft.com/office/powerpoint/2010/main" val="3113971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939139-38D9-4EE0-AF95-0B4E91534E0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7D611D-D4BD-4D89-B2C2-9078647ACF7E}"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9539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65939139-38D9-4EE0-AF95-0B4E91534E05}" type="datetimeFigureOut">
              <a:rPr lang="en-US" smtClean="0"/>
              <a:t>3/24/2025</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207D611D-D4BD-4D89-B2C2-9078647ACF7E}"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3654076"/>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E72B3-305C-0E35-016C-84A00EF9DF15}"/>
              </a:ext>
            </a:extLst>
          </p:cNvPr>
          <p:cNvSpPr>
            <a:spLocks noGrp="1"/>
          </p:cNvSpPr>
          <p:nvPr>
            <p:ph type="ctrTitle"/>
          </p:nvPr>
        </p:nvSpPr>
        <p:spPr>
          <a:xfrm>
            <a:off x="615840" y="1041400"/>
            <a:ext cx="10960320" cy="2387600"/>
          </a:xfrm>
        </p:spPr>
        <p:txBody>
          <a:bodyPr anchor="ctr">
            <a:normAutofit/>
          </a:bodyPr>
          <a:lstStyle/>
          <a:p>
            <a:pPr algn="ctr"/>
            <a:r>
              <a:rPr lang="en-IN" sz="4000" b="1" dirty="0">
                <a:effectLst/>
                <a:latin typeface="Times New Roman" panose="02020603050405020304" pitchFamily="18" charset="0"/>
                <a:ea typeface="Calibri" panose="020F0502020204030204" pitchFamily="34" charset="0"/>
              </a:rPr>
              <a:t>THE EFFECTIVENESS OF AI-POWERED PERSONALIZED MARKETING IN SHAPING CONSUMER BUYING BEHAVIOUR</a:t>
            </a:r>
            <a:endParaRPr lang="en-US" sz="4000" dirty="0"/>
          </a:p>
        </p:txBody>
      </p:sp>
      <p:sp>
        <p:nvSpPr>
          <p:cNvPr id="3" name="Subtitle 2">
            <a:extLst>
              <a:ext uri="{FF2B5EF4-FFF2-40B4-BE49-F238E27FC236}">
                <a16:creationId xmlns:a16="http://schemas.microsoft.com/office/drawing/2014/main" id="{0620DD34-0369-E074-48AB-E3228939ADD5}"/>
              </a:ext>
            </a:extLst>
          </p:cNvPr>
          <p:cNvSpPr>
            <a:spLocks noGrp="1"/>
          </p:cNvSpPr>
          <p:nvPr>
            <p:ph type="subTitle" idx="1"/>
          </p:nvPr>
        </p:nvSpPr>
        <p:spPr>
          <a:xfrm>
            <a:off x="378864" y="4813462"/>
            <a:ext cx="11434269" cy="1823821"/>
          </a:xfrm>
        </p:spPr>
        <p:txBody>
          <a:bodyPr numCol="2">
            <a:normAutofit/>
          </a:bodyPr>
          <a:lstStyle/>
          <a:p>
            <a:pPr marL="0" marR="0">
              <a:lnSpc>
                <a:spcPct val="107000"/>
              </a:lnSpc>
              <a:spcBef>
                <a:spcPts val="0"/>
              </a:spcBef>
              <a:spcAft>
                <a:spcPts val="0"/>
              </a:spcAft>
            </a:pPr>
            <a:r>
              <a:rPr lang="en-IN" sz="2000" b="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Jahangeer Ahmad Ganie</a:t>
            </a:r>
            <a:r>
              <a:rPr lang="en-IN" sz="2000" b="1" baseline="300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1</a:t>
            </a:r>
            <a:br>
              <a:rPr lang="en-IN" sz="2000" b="1"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b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Research Scholar</a:t>
            </a:r>
            <a:b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b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Enrolment number: 22380163002</a:t>
            </a:r>
            <a:b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b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Desh Bhagat University, </a:t>
            </a:r>
          </a:p>
          <a:p>
            <a:pPr marL="0" marR="0">
              <a:lnSpc>
                <a:spcPct val="107000"/>
              </a:lnSpc>
              <a:spcBef>
                <a:spcPts val="0"/>
              </a:spcBef>
              <a:spcAft>
                <a:spcPts val="0"/>
              </a:spcAft>
            </a:pP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Mandi Gobindgarh, Punjab</a:t>
            </a:r>
          </a:p>
          <a:p>
            <a:pPr marL="0" marR="0" algn="r">
              <a:lnSpc>
                <a:spcPct val="107000"/>
              </a:lnSpc>
              <a:spcBef>
                <a:spcPts val="0"/>
              </a:spcBef>
              <a:spcAft>
                <a:spcPts val="0"/>
              </a:spcAft>
            </a:pPr>
            <a:r>
              <a:rPr lang="en-IN" sz="2000" b="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Dr. Sukhdev Singh</a:t>
            </a:r>
            <a:r>
              <a:rPr lang="en-IN" sz="2000" b="1" baseline="300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2</a:t>
            </a:r>
            <a:br>
              <a:rPr lang="en-IN" sz="2000" b="1"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b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Professor</a:t>
            </a:r>
            <a:b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b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Desh Bhagat University, </a:t>
            </a:r>
          </a:p>
          <a:p>
            <a:pPr marL="0" marR="0" algn="r">
              <a:lnSpc>
                <a:spcPct val="107000"/>
              </a:lnSpc>
              <a:spcBef>
                <a:spcPts val="0"/>
              </a:spcBef>
              <a:spcAft>
                <a:spcPts val="0"/>
              </a:spcAft>
            </a:pPr>
            <a:r>
              <a:rPr lang="en-IN" sz="20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Mandi Gobindgarh, Punjab</a:t>
            </a:r>
            <a:endParaRPr lang="en-US" sz="20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154396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5F5A2-85E7-23D9-584A-E64B1C3F102D}"/>
              </a:ext>
            </a:extLst>
          </p:cNvPr>
          <p:cNvSpPr>
            <a:spLocks noGrp="1"/>
          </p:cNvSpPr>
          <p:nvPr>
            <p:ph type="title"/>
          </p:nvPr>
        </p:nvSpPr>
        <p:spPr>
          <a:xfrm>
            <a:off x="0" y="0"/>
            <a:ext cx="12192000" cy="1008993"/>
          </a:xfrm>
        </p:spPr>
        <p:txBody>
          <a:bodyPr>
            <a:normAutofit/>
          </a:bodyPr>
          <a:lstStyle/>
          <a:p>
            <a:pPr algn="ctr"/>
            <a:r>
              <a:rPr lang="en-IN" sz="4000" b="1" dirty="0">
                <a:effectLst/>
                <a:latin typeface="Times New Roman" panose="02020603050405020304" pitchFamily="18" charset="0"/>
                <a:ea typeface="Times New Roman" panose="02020603050405020304" pitchFamily="18" charset="0"/>
                <a:cs typeface="Mangal" panose="02040503050203030202" pitchFamily="18" charset="0"/>
              </a:rPr>
              <a:t>ABSTRACT</a:t>
            </a:r>
            <a:endParaRPr lang="en-US" sz="4000" dirty="0"/>
          </a:p>
        </p:txBody>
      </p:sp>
      <p:sp>
        <p:nvSpPr>
          <p:cNvPr id="3" name="Content Placeholder 2">
            <a:extLst>
              <a:ext uri="{FF2B5EF4-FFF2-40B4-BE49-F238E27FC236}">
                <a16:creationId xmlns:a16="http://schemas.microsoft.com/office/drawing/2014/main" id="{BEAF49F7-EF79-F332-4B35-8D51EE081F65}"/>
              </a:ext>
            </a:extLst>
          </p:cNvPr>
          <p:cNvSpPr>
            <a:spLocks noGrp="1"/>
          </p:cNvSpPr>
          <p:nvPr>
            <p:ph idx="1"/>
          </p:nvPr>
        </p:nvSpPr>
        <p:spPr>
          <a:xfrm>
            <a:off x="183931" y="754255"/>
            <a:ext cx="11824138" cy="6047321"/>
          </a:xfrm>
        </p:spPr>
        <p:txBody>
          <a:bodyPr>
            <a:noAutofit/>
          </a:bodyPr>
          <a:lstStyle/>
          <a:p>
            <a:pPr marL="0" marR="0" indent="0" algn="just">
              <a:lnSpc>
                <a:spcPct val="170000"/>
              </a:lnSpc>
              <a:spcBef>
                <a:spcPts val="0"/>
              </a:spcBef>
              <a:spcAft>
                <a:spcPts val="0"/>
              </a:spcAft>
              <a:buNone/>
            </a:pPr>
            <a:r>
              <a:rPr lang="en-IN" sz="1900" dirty="0">
                <a:effectLst/>
                <a:latin typeface="Times New Roman" panose="02020603050405020304" pitchFamily="18" charset="0"/>
                <a:ea typeface="Times New Roman" panose="02020603050405020304" pitchFamily="18" charset="0"/>
                <a:cs typeface="Times New Roman" panose="02020603050405020304" pitchFamily="18" charset="0"/>
              </a:rPr>
              <a:t>Companies increasingly use artificial intelligence (AI) in the dynamically changing digital paradigm to create highly customised marketing tactics, thereby trying to increase consumer contact and stimulate purchase propensity by using its capabilities. Personalised marketing driven by artificial intelligence combines predictive computational modelling, cutting-edge machine learning algorithms, and sophisticated data analytics to examine enormous customer databases. AI helps to precisely distribute hyper-customized ads, product recommendations, and promotional content suited to particular customer profiles by carefully examining surfing paths, preferred inclinations, and behavioural quirks.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70000"/>
              </a:lnSpc>
              <a:spcBef>
                <a:spcPts val="0"/>
              </a:spcBef>
              <a:spcAft>
                <a:spcPts val="0"/>
              </a:spcAft>
              <a:buNone/>
            </a:pPr>
            <a:r>
              <a:rPr lang="en-IN" sz="1900" dirty="0">
                <a:effectLst/>
                <a:latin typeface="Times New Roman" panose="02020603050405020304" pitchFamily="18" charset="0"/>
                <a:ea typeface="Times New Roman" panose="02020603050405020304" pitchFamily="18" charset="0"/>
                <a:cs typeface="Times New Roman" panose="02020603050405020304" pitchFamily="18" charset="0"/>
              </a:rPr>
              <a:t>This study aims to investigate closely how well tailored marketing driven by artificial intelligence changes customer purchase behaviour. The study clarifies the degree to which AI-generated suggestions affect purchase intents and general decision-making processes by combining and methodically analysing main data from different customer demographics. It also explores customer views of artificial intelligence inside marketing models, stressing important factors including trust dynamics, data privacy concerns, and the cognitive effects of algorithmically produced material.</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20701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CC303F-9D1B-70DC-A9B2-56F1DF71CD04}"/>
              </a:ext>
            </a:extLst>
          </p:cNvPr>
          <p:cNvSpPr txBox="1"/>
          <p:nvPr/>
        </p:nvSpPr>
        <p:spPr>
          <a:xfrm>
            <a:off x="333703" y="347597"/>
            <a:ext cx="11524593" cy="3795911"/>
          </a:xfrm>
          <a:prstGeom prst="rect">
            <a:avLst/>
          </a:prstGeom>
          <a:noFill/>
        </p:spPr>
        <p:txBody>
          <a:bodyPr wrap="square">
            <a:spAutoFit/>
          </a:bodyPr>
          <a:lstStyle/>
          <a:p>
            <a:pPr marL="0" marR="0" indent="0" algn="just">
              <a:lnSpc>
                <a:spcPct val="170000"/>
              </a:lnSpc>
              <a:spcBef>
                <a:spcPts val="0"/>
              </a:spcBef>
              <a:spcAft>
                <a:spcPts val="0"/>
              </a:spcAft>
              <a:buNone/>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By clarifying both its transforming power and the inherent difficulties it presents, the insights gained from this study support substantively the scholarly debate on the integration of artificial intelligence into modern marketing approaches. Although AI-driven marketing approaches clearly improve customer involvement and maximise conversion efficiencies, ongoing ethical conundrums involving data privacy violations, algorithmic biases, and transparency gaps demand careful examination even if they clearly increase engagement. This study hopes to have significant ramifications for businesses trying to improve AI-centric marketing paradigms and for marketing professionals as well as for consumer confidence and brand commitment.</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70000"/>
              </a:lnSpc>
              <a:spcBef>
                <a:spcPts val="0"/>
              </a:spcBef>
              <a:spcAft>
                <a:spcPts val="0"/>
              </a:spcAft>
              <a:buNone/>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Keywords: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Artificial Intelligence, Personalized Marketing, Consumer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Behavior</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Data Analytics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965726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227D864-0D79-4B85-7458-D7EA10D60F32}"/>
              </a:ext>
            </a:extLst>
          </p:cNvPr>
          <p:cNvSpPr txBox="1"/>
          <p:nvPr/>
        </p:nvSpPr>
        <p:spPr>
          <a:xfrm>
            <a:off x="0" y="3075057"/>
            <a:ext cx="12191999" cy="707886"/>
          </a:xfrm>
          <a:prstGeom prst="rect">
            <a:avLst/>
          </a:prstGeom>
          <a:noFill/>
        </p:spPr>
        <p:txBody>
          <a:bodyPr wrap="square">
            <a:spAutoFit/>
          </a:bodyPr>
          <a:lstStyle/>
          <a:p>
            <a:pPr algn="ctr"/>
            <a:r>
              <a:rPr kumimoji="0" lang="en-US" sz="4000" b="1" i="0" u="none" strike="noStrike" kern="1200" cap="all" spc="100" normalizeH="0" baseline="0" noProof="0" dirty="0">
                <a:ln>
                  <a:noFill/>
                </a:ln>
                <a:solidFill>
                  <a:srgbClr val="2E2B21">
                    <a:lumMod val="90000"/>
                    <a:lumOff val="10000"/>
                  </a:srgbClr>
                </a:solidFill>
                <a:effectLst/>
                <a:uLnTx/>
                <a:uFillTx/>
                <a:latin typeface="Times New Roman" panose="02020603050405020304" pitchFamily="18" charset="0"/>
                <a:ea typeface="+mj-ea"/>
                <a:cs typeface="Times New Roman" panose="02020603050405020304" pitchFamily="18" charset="0"/>
              </a:rPr>
              <a:t>Thank you</a:t>
            </a:r>
            <a:endParaRPr lang="en-US" dirty="0"/>
          </a:p>
        </p:txBody>
      </p:sp>
    </p:spTree>
    <p:extLst>
      <p:ext uri="{BB962C8B-B14F-4D97-AF65-F5344CB8AC3E}">
        <p14:creationId xmlns:p14="http://schemas.microsoft.com/office/powerpoint/2010/main" val="330056670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5</TotalTime>
  <Words>336</Words>
  <Application>Microsoft Office PowerPoint</Application>
  <PresentationFormat>Widescreen</PresentationFormat>
  <Paragraphs>11</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Calibri</vt:lpstr>
      <vt:lpstr>Times New Roman</vt:lpstr>
      <vt:lpstr>Tw Cen MT</vt:lpstr>
      <vt:lpstr>Tw Cen MT Condensed</vt:lpstr>
      <vt:lpstr>Wingdings 3</vt:lpstr>
      <vt:lpstr>Integral</vt:lpstr>
      <vt:lpstr>THE EFFECTIVENESS OF AI-POWERED PERSONALIZED MARKETING IN SHAPING CONSUMER BUYING BEHAVIOUR</vt:lpstr>
      <vt:lpstr>ABSTRACT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EFFECTIVENESS OF AI-POWERED PERSONALIZED MARKETING IN SHAPING CONSUMER BUYING BEHAVIOUR</dc:title>
  <dc:creator>intel</dc:creator>
  <cp:lastModifiedBy>intel</cp:lastModifiedBy>
  <cp:revision>1</cp:revision>
  <dcterms:created xsi:type="dcterms:W3CDTF">2025-03-24T10:40:32Z</dcterms:created>
  <dcterms:modified xsi:type="dcterms:W3CDTF">2025-03-24T10:46:02Z</dcterms:modified>
</cp:coreProperties>
</file>