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2" d="100"/>
          <a:sy n="62" d="100"/>
        </p:scale>
        <p:origin x="97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0AE1D6FA-68C3-4EAD-9546-1FD43C67DF04}" type="datetimeFigureOut">
              <a:rPr lang="en-IN" smtClean="0"/>
              <a:t>16-01-2025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DFEC68F-D607-4373-B1FA-0054DB677ADA}" type="slidenum">
              <a:rPr lang="en-IN" smtClean="0"/>
              <a:t>‹#›</a:t>
            </a:fld>
            <a:endParaRPr lang="en-IN"/>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281813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AE1D6FA-68C3-4EAD-9546-1FD43C67DF04}" type="datetimeFigureOut">
              <a:rPr lang="en-IN" smtClean="0"/>
              <a:t>16-01-2025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DFEC68F-D607-4373-B1FA-0054DB677ADA}" type="slidenum">
              <a:rPr lang="en-IN" smtClean="0"/>
              <a:t>‹#›</a:t>
            </a:fld>
            <a:endParaRPr lang="en-IN"/>
          </a:p>
        </p:txBody>
      </p:sp>
    </p:spTree>
    <p:extLst>
      <p:ext uri="{BB962C8B-B14F-4D97-AF65-F5344CB8AC3E}">
        <p14:creationId xmlns:p14="http://schemas.microsoft.com/office/powerpoint/2010/main" val="39790652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AE1D6FA-68C3-4EAD-9546-1FD43C67DF04}" type="datetimeFigureOut">
              <a:rPr lang="en-IN" smtClean="0"/>
              <a:t>16-01-2025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DFEC68F-D607-4373-B1FA-0054DB677ADA}" type="slidenum">
              <a:rPr lang="en-IN" smtClean="0"/>
              <a:t>‹#›</a:t>
            </a:fld>
            <a:endParaRPr lang="en-IN"/>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021801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AE1D6FA-68C3-4EAD-9546-1FD43C67DF04}" type="datetimeFigureOut">
              <a:rPr lang="en-IN" smtClean="0"/>
              <a:t>16-01-2025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DFEC68F-D607-4373-B1FA-0054DB677ADA}" type="slidenum">
              <a:rPr lang="en-IN" smtClean="0"/>
              <a:t>‹#›</a:t>
            </a:fld>
            <a:endParaRPr lang="en-IN"/>
          </a:p>
        </p:txBody>
      </p:sp>
    </p:spTree>
    <p:extLst>
      <p:ext uri="{BB962C8B-B14F-4D97-AF65-F5344CB8AC3E}">
        <p14:creationId xmlns:p14="http://schemas.microsoft.com/office/powerpoint/2010/main" val="8712653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AE1D6FA-68C3-4EAD-9546-1FD43C67DF04}" type="datetimeFigureOut">
              <a:rPr lang="en-IN" smtClean="0"/>
              <a:t>16-01-2025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5DFEC68F-D607-4373-B1FA-0054DB677ADA}" type="slidenum">
              <a:rPr lang="en-IN" smtClean="0"/>
              <a:t>‹#›</a:t>
            </a:fld>
            <a:endParaRPr lang="en-IN"/>
          </a:p>
        </p:txBody>
      </p:sp>
    </p:spTree>
    <p:extLst>
      <p:ext uri="{BB962C8B-B14F-4D97-AF65-F5344CB8AC3E}">
        <p14:creationId xmlns:p14="http://schemas.microsoft.com/office/powerpoint/2010/main" val="17351663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AE1D6FA-68C3-4EAD-9546-1FD43C67DF04}" type="datetimeFigureOut">
              <a:rPr lang="en-IN" smtClean="0"/>
              <a:t>16-01-2025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5DFEC68F-D607-4373-B1FA-0054DB677ADA}" type="slidenum">
              <a:rPr lang="en-IN" smtClean="0"/>
              <a:t>‹#›</a:t>
            </a:fld>
            <a:endParaRPr lang="en-IN"/>
          </a:p>
        </p:txBody>
      </p:sp>
    </p:spTree>
    <p:extLst>
      <p:ext uri="{BB962C8B-B14F-4D97-AF65-F5344CB8AC3E}">
        <p14:creationId xmlns:p14="http://schemas.microsoft.com/office/powerpoint/2010/main" val="34307008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AE1D6FA-68C3-4EAD-9546-1FD43C67DF04}" type="datetimeFigureOut">
              <a:rPr lang="en-IN" smtClean="0"/>
              <a:t>16-01-2025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5DFEC68F-D607-4373-B1FA-0054DB677ADA}" type="slidenum">
              <a:rPr lang="en-IN" smtClean="0"/>
              <a:t>‹#›</a:t>
            </a:fld>
            <a:endParaRPr lang="en-IN"/>
          </a:p>
        </p:txBody>
      </p:sp>
    </p:spTree>
    <p:extLst>
      <p:ext uri="{BB962C8B-B14F-4D97-AF65-F5344CB8AC3E}">
        <p14:creationId xmlns:p14="http://schemas.microsoft.com/office/powerpoint/2010/main" val="27457996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AE1D6FA-68C3-4EAD-9546-1FD43C67DF04}" type="datetimeFigureOut">
              <a:rPr lang="en-IN" smtClean="0"/>
              <a:t>16-01-2025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DFEC68F-D607-4373-B1FA-0054DB677ADA}" type="slidenum">
              <a:rPr lang="en-IN" smtClean="0"/>
              <a:t>‹#›</a:t>
            </a:fld>
            <a:endParaRPr lang="en-IN"/>
          </a:p>
        </p:txBody>
      </p:sp>
    </p:spTree>
    <p:extLst>
      <p:ext uri="{BB962C8B-B14F-4D97-AF65-F5344CB8AC3E}">
        <p14:creationId xmlns:p14="http://schemas.microsoft.com/office/powerpoint/2010/main" val="1313404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AE1D6FA-68C3-4EAD-9546-1FD43C67DF04}" type="datetimeFigureOut">
              <a:rPr lang="en-IN" smtClean="0"/>
              <a:t>16-01-2025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DFEC68F-D607-4373-B1FA-0054DB677ADA}" type="slidenum">
              <a:rPr lang="en-IN" smtClean="0"/>
              <a:t>‹#›</a:t>
            </a:fld>
            <a:endParaRPr lang="en-IN"/>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706752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AE1D6FA-68C3-4EAD-9546-1FD43C67DF04}" type="datetimeFigureOut">
              <a:rPr lang="en-IN" smtClean="0"/>
              <a:t>16-01-2025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DFEC68F-D607-4373-B1FA-0054DB677ADA}" type="slidenum">
              <a:rPr lang="en-IN" smtClean="0"/>
              <a:t>‹#›</a:t>
            </a:fld>
            <a:endParaRPr lang="en-IN"/>
          </a:p>
        </p:txBody>
      </p:sp>
    </p:spTree>
    <p:extLst>
      <p:ext uri="{BB962C8B-B14F-4D97-AF65-F5344CB8AC3E}">
        <p14:creationId xmlns:p14="http://schemas.microsoft.com/office/powerpoint/2010/main" val="36003142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AE1D6FA-68C3-4EAD-9546-1FD43C67DF04}" type="datetimeFigureOut">
              <a:rPr lang="en-IN" smtClean="0"/>
              <a:t>16-01-2025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DFEC68F-D607-4373-B1FA-0054DB677ADA}" type="slidenum">
              <a:rPr lang="en-IN" smtClean="0"/>
              <a:t>‹#›</a:t>
            </a:fld>
            <a:endParaRPr lang="en-IN"/>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20526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0AE1D6FA-68C3-4EAD-9546-1FD43C67DF04}" type="datetimeFigureOut">
              <a:rPr lang="en-IN" smtClean="0"/>
              <a:t>16-01-2025</a:t>
            </a:fld>
            <a:endParaRPr lang="en-IN"/>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IN"/>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5DFEC68F-D607-4373-B1FA-0054DB677ADA}" type="slidenum">
              <a:rPr lang="en-IN" smtClean="0"/>
              <a:t>‹#›</a:t>
            </a:fld>
            <a:endParaRPr lang="en-IN"/>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804787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72DB3-6DA5-498C-F962-DE06E36ECB71}"/>
              </a:ext>
            </a:extLst>
          </p:cNvPr>
          <p:cNvSpPr>
            <a:spLocks noGrp="1"/>
          </p:cNvSpPr>
          <p:nvPr>
            <p:ph type="ctrTitle"/>
          </p:nvPr>
        </p:nvSpPr>
        <p:spPr>
          <a:xfrm>
            <a:off x="457200" y="4767415"/>
            <a:ext cx="7772400" cy="1655762"/>
          </a:xfrm>
        </p:spPr>
        <p:txBody>
          <a:bodyPr>
            <a:normAutofit/>
          </a:bodyPr>
          <a:lstStyle/>
          <a:p>
            <a:pPr algn="ctr">
              <a:lnSpc>
                <a:spcPct val="150000"/>
              </a:lnSpc>
            </a:pPr>
            <a:r>
              <a:rPr lang="en-IN" sz="2000" b="1" dirty="0">
                <a:solidFill>
                  <a:srgbClr val="000000"/>
                </a:solidFill>
                <a:effectLst/>
                <a:latin typeface="Times New Roman" panose="02020603050405020304" pitchFamily="18" charset="0"/>
                <a:ea typeface="Times New Roman" panose="02020603050405020304" pitchFamily="18" charset="0"/>
              </a:rPr>
              <a:t>LINGUISTIC GLOBALISATION ACROSS DISCIPLINES: SEMIOTICS, CULTURE, AND INTERDISCIPLINARY PERSPECTIVES</a:t>
            </a:r>
            <a:endParaRPr lang="en-IN" sz="5400" dirty="0"/>
          </a:p>
        </p:txBody>
      </p:sp>
      <p:sp>
        <p:nvSpPr>
          <p:cNvPr id="3" name="Subtitle 2">
            <a:extLst>
              <a:ext uri="{FF2B5EF4-FFF2-40B4-BE49-F238E27FC236}">
                <a16:creationId xmlns:a16="http://schemas.microsoft.com/office/drawing/2014/main" id="{1E847F71-33A4-D8BF-CECF-65DFFB73CCC3}"/>
              </a:ext>
            </a:extLst>
          </p:cNvPr>
          <p:cNvSpPr>
            <a:spLocks noGrp="1"/>
          </p:cNvSpPr>
          <p:nvPr>
            <p:ph type="subTitle" idx="1"/>
          </p:nvPr>
        </p:nvSpPr>
        <p:spPr>
          <a:xfrm>
            <a:off x="8787539" y="4907756"/>
            <a:ext cx="3135824" cy="1655762"/>
          </a:xfrm>
        </p:spPr>
        <p:txBody>
          <a:bodyPr/>
          <a:lstStyle/>
          <a:p>
            <a:r>
              <a:rPr lang="en-IN" sz="1800" dirty="0" err="1">
                <a:effectLst/>
                <a:latin typeface="Arial" panose="020B0604020202020204" pitchFamily="34" charset="0"/>
                <a:ea typeface="Arial" panose="020B0604020202020204" pitchFamily="34" charset="0"/>
              </a:rPr>
              <a:t>Gorika</a:t>
            </a:r>
            <a:r>
              <a:rPr lang="en-IN" sz="1800" dirty="0">
                <a:effectLst/>
                <a:latin typeface="Arial" panose="020B0604020202020204" pitchFamily="34" charset="0"/>
                <a:ea typeface="Arial" panose="020B0604020202020204" pitchFamily="34" charset="0"/>
              </a:rPr>
              <a:t> Sharma </a:t>
            </a:r>
          </a:p>
        </p:txBody>
      </p:sp>
    </p:spTree>
    <p:extLst>
      <p:ext uri="{BB962C8B-B14F-4D97-AF65-F5344CB8AC3E}">
        <p14:creationId xmlns:p14="http://schemas.microsoft.com/office/powerpoint/2010/main" val="6170005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DC677-F3A3-75DA-DD92-5CFEE4E2BCC1}"/>
              </a:ext>
            </a:extLst>
          </p:cNvPr>
          <p:cNvSpPr>
            <a:spLocks noGrp="1"/>
          </p:cNvSpPr>
          <p:nvPr>
            <p:ph type="title"/>
          </p:nvPr>
        </p:nvSpPr>
        <p:spPr>
          <a:xfrm>
            <a:off x="914400" y="585216"/>
            <a:ext cx="10988298" cy="918120"/>
          </a:xfrm>
        </p:spPr>
        <p:txBody>
          <a:bodyPr>
            <a:normAutofit/>
          </a:bodyPr>
          <a:lstStyle/>
          <a:p>
            <a:pPr algn="ctr"/>
            <a:r>
              <a:rPr lang="en-IN" sz="3600" b="1" u="none" strike="noStrike" cap="none" dirty="0">
                <a:solidFill>
                  <a:srgbClr val="000000"/>
                </a:solidFill>
                <a:effectLst/>
                <a:latin typeface="Times New Roman" panose="02020603050405020304" pitchFamily="18" charset="0"/>
                <a:ea typeface="Times New Roman" panose="02020603050405020304" pitchFamily="18" charset="0"/>
              </a:rPr>
              <a:t>INTRODUCTION</a:t>
            </a:r>
            <a:endParaRPr lang="en-IN" sz="8000" cap="none" dirty="0"/>
          </a:p>
        </p:txBody>
      </p:sp>
      <p:sp>
        <p:nvSpPr>
          <p:cNvPr id="3" name="Content Placeholder 2">
            <a:extLst>
              <a:ext uri="{FF2B5EF4-FFF2-40B4-BE49-F238E27FC236}">
                <a16:creationId xmlns:a16="http://schemas.microsoft.com/office/drawing/2014/main" id="{9C0FDF30-0020-2507-B022-46E6724C4F38}"/>
              </a:ext>
            </a:extLst>
          </p:cNvPr>
          <p:cNvSpPr>
            <a:spLocks noGrp="1"/>
          </p:cNvSpPr>
          <p:nvPr>
            <p:ph idx="1"/>
          </p:nvPr>
        </p:nvSpPr>
        <p:spPr>
          <a:xfrm>
            <a:off x="263472" y="1611823"/>
            <a:ext cx="11747714" cy="5067945"/>
          </a:xfrm>
        </p:spPr>
        <p:txBody>
          <a:bodyPr>
            <a:normAutofit lnSpcReduction="10000"/>
          </a:bodyPr>
          <a:lstStyle/>
          <a:p>
            <a:pPr algn="just">
              <a:lnSpc>
                <a:spcPct val="150000"/>
              </a:lnSpc>
              <a:buFont typeface="Wingdings" panose="05000000000000000000" pitchFamily="2" charset="2"/>
              <a:buChar char="Ø"/>
            </a:pPr>
            <a:r>
              <a:rPr lang="en-IN" sz="1800" dirty="0">
                <a:effectLst/>
                <a:latin typeface="Times New Roman" panose="02020603050405020304" pitchFamily="18" charset="0"/>
                <a:ea typeface="Times New Roman" panose="02020603050405020304" pitchFamily="18" charset="0"/>
              </a:rPr>
              <a:t>Translation studies, as an academic discipline, have undergone significant transformations over the years. Initially rooted in linguistic equivalence, the field largely focused on finding word-for-word or sense-for-sense correspondences between source and target texts.</a:t>
            </a:r>
          </a:p>
          <a:p>
            <a:pPr algn="just">
              <a:lnSpc>
                <a:spcPct val="150000"/>
              </a:lnSpc>
              <a:buFont typeface="Wingdings" panose="05000000000000000000" pitchFamily="2" charset="2"/>
              <a:buChar char="Ø"/>
            </a:pPr>
            <a:r>
              <a:rPr lang="en-IN" sz="1800" dirty="0">
                <a:effectLst/>
                <a:latin typeface="Times New Roman" panose="02020603050405020304" pitchFamily="18" charset="0"/>
                <a:ea typeface="Times New Roman" panose="02020603050405020304" pitchFamily="18" charset="0"/>
              </a:rPr>
              <a:t>This recognition has led to a paradigm shift from a purely text-centered approach to one that prioritizes context. Susan </a:t>
            </a:r>
            <a:r>
              <a:rPr lang="en-IN" sz="1800" dirty="0" err="1">
                <a:effectLst/>
                <a:latin typeface="Times New Roman" panose="02020603050405020304" pitchFamily="18" charset="0"/>
                <a:ea typeface="Times New Roman" panose="02020603050405020304" pitchFamily="18" charset="0"/>
              </a:rPr>
              <a:t>Bassnett</a:t>
            </a:r>
            <a:r>
              <a:rPr lang="en-IN" sz="1800" dirty="0">
                <a:effectLst/>
                <a:latin typeface="Times New Roman" panose="02020603050405020304" pitchFamily="18" charset="0"/>
                <a:ea typeface="Times New Roman" panose="02020603050405020304" pitchFamily="18" charset="0"/>
              </a:rPr>
              <a:t> asserts that translation cannot be separated from its cultural framework, as languages themselves are embedded within specific social and historical milieus (</a:t>
            </a:r>
            <a:r>
              <a:rPr lang="en-IN" sz="1800" dirty="0" err="1">
                <a:effectLst/>
                <a:latin typeface="Times New Roman" panose="02020603050405020304" pitchFamily="18" charset="0"/>
                <a:ea typeface="Times New Roman" panose="02020603050405020304" pitchFamily="18" charset="0"/>
              </a:rPr>
              <a:t>Bassnett</a:t>
            </a:r>
            <a:r>
              <a:rPr lang="en-IN" sz="1800" dirty="0">
                <a:effectLst/>
                <a:latin typeface="Times New Roman" panose="02020603050405020304" pitchFamily="18" charset="0"/>
                <a:ea typeface="Times New Roman" panose="02020603050405020304" pitchFamily="18" charset="0"/>
              </a:rPr>
              <a:t> 23). </a:t>
            </a:r>
            <a:endParaRPr lang="en-IN" sz="1800" dirty="0">
              <a:latin typeface="Times New Roman" panose="02020603050405020304" pitchFamily="18" charset="0"/>
              <a:ea typeface="Times New Roman" panose="02020603050405020304" pitchFamily="18" charset="0"/>
            </a:endParaRPr>
          </a:p>
          <a:p>
            <a:pPr algn="just">
              <a:lnSpc>
                <a:spcPct val="150000"/>
              </a:lnSpc>
              <a:buFont typeface="Wingdings" panose="05000000000000000000" pitchFamily="2" charset="2"/>
              <a:buChar char="Ø"/>
            </a:pPr>
            <a:r>
              <a:rPr lang="en-IN" sz="1800" dirty="0">
                <a:effectLst/>
                <a:latin typeface="Times New Roman" panose="02020603050405020304" pitchFamily="18" charset="0"/>
                <a:ea typeface="Times New Roman" panose="02020603050405020304" pitchFamily="18" charset="0"/>
              </a:rPr>
              <a:t>The aim of this paper is to explore how interdisciplinary frameworks enrich the field of translation studies by shifting the focus from text to context.</a:t>
            </a:r>
          </a:p>
          <a:p>
            <a:pPr algn="just">
              <a:lnSpc>
                <a:spcPct val="150000"/>
              </a:lnSpc>
              <a:buFont typeface="Wingdings" panose="05000000000000000000" pitchFamily="2" charset="2"/>
              <a:buChar char="Ø"/>
            </a:pPr>
            <a:r>
              <a:rPr lang="en-IN" sz="1800" dirty="0">
                <a:effectLst/>
                <a:latin typeface="Times New Roman" panose="02020603050405020304" pitchFamily="18" charset="0"/>
                <a:ea typeface="Times New Roman" panose="02020603050405020304" pitchFamily="18" charset="0"/>
              </a:rPr>
              <a:t>By examining the interplay between language and culture, it argues that translation is a dynamic process requiring both linguistic expertise and contextual awareness. This paper examines the role of interdisciplinary approaches in redefining translation studies by moving from a text-centered to a context-driven framework</a:t>
            </a:r>
            <a:r>
              <a:rPr lang="en-IN" sz="1800" dirty="0">
                <a:latin typeface="Times New Roman" panose="02020603050405020304" pitchFamily="18" charset="0"/>
                <a:ea typeface="Times New Roman" panose="02020603050405020304" pitchFamily="18" charset="0"/>
              </a:rPr>
              <a:t>.</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103212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013EF-3819-E2A4-C4D7-2C3C863FCA2C}"/>
              </a:ext>
            </a:extLst>
          </p:cNvPr>
          <p:cNvSpPr>
            <a:spLocks noGrp="1"/>
          </p:cNvSpPr>
          <p:nvPr>
            <p:ph type="title"/>
          </p:nvPr>
        </p:nvSpPr>
        <p:spPr>
          <a:xfrm>
            <a:off x="822649" y="440151"/>
            <a:ext cx="10909567" cy="1286358"/>
          </a:xfrm>
        </p:spPr>
        <p:txBody>
          <a:bodyPr>
            <a:normAutofit/>
          </a:bodyPr>
          <a:lstStyle/>
          <a:p>
            <a:pPr algn="ctr"/>
            <a:r>
              <a:rPr lang="en-IN" sz="3600" b="1" u="none" strike="noStrike" dirty="0">
                <a:solidFill>
                  <a:srgbClr val="000000"/>
                </a:solidFill>
                <a:effectLst/>
                <a:latin typeface="Times New Roman" panose="02020603050405020304" pitchFamily="18" charset="0"/>
                <a:ea typeface="Times New Roman" panose="02020603050405020304" pitchFamily="18" charset="0"/>
              </a:rPr>
              <a:t>Methodology</a:t>
            </a:r>
            <a:endParaRPr lang="en-IN" sz="8000" dirty="0"/>
          </a:p>
        </p:txBody>
      </p:sp>
      <p:sp>
        <p:nvSpPr>
          <p:cNvPr id="3" name="Content Placeholder 2">
            <a:extLst>
              <a:ext uri="{FF2B5EF4-FFF2-40B4-BE49-F238E27FC236}">
                <a16:creationId xmlns:a16="http://schemas.microsoft.com/office/drawing/2014/main" id="{5AC262FF-BCF6-3562-B0E6-AF0861DF1815}"/>
              </a:ext>
            </a:extLst>
          </p:cNvPr>
          <p:cNvSpPr>
            <a:spLocks noGrp="1"/>
          </p:cNvSpPr>
          <p:nvPr>
            <p:ph idx="1"/>
          </p:nvPr>
        </p:nvSpPr>
        <p:spPr>
          <a:xfrm>
            <a:off x="253140" y="1735811"/>
            <a:ext cx="11685720" cy="4682038"/>
          </a:xfrm>
        </p:spPr>
        <p:txBody>
          <a:bodyPr/>
          <a:lstStyle/>
          <a:p>
            <a:pPr algn="just">
              <a:lnSpc>
                <a:spcPct val="150000"/>
              </a:lnSpc>
              <a:buFont typeface="Wingdings" panose="05000000000000000000" pitchFamily="2" charset="2"/>
              <a:buChar char="v"/>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The research design for this study involves a qualitative approach that combines case studies, theoretical reviews, and interdisciplinary frameworks. By focusing on how various theoretical perspectives inform the practice of translation, the research will provide an in-depth exploration of the shift from a text-centered to a context-driven approach in translation studies. </a:t>
            </a:r>
          </a:p>
          <a:p>
            <a:pPr algn="just">
              <a:lnSpc>
                <a:spcPct val="150000"/>
              </a:lnSpc>
              <a:buFont typeface="Wingdings" panose="05000000000000000000" pitchFamily="2" charset="2"/>
              <a:buChar char="v"/>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Data collection for this paper includes an array of primary and secondary sources. The primary sources will comprise key translation theories by Lawrence Venuti, who introduced the concept of translator invisibility (Venuti 7), and Susan </a:t>
            </a:r>
            <a:r>
              <a:rPr lang="en-IN" sz="1800" dirty="0" err="1">
                <a:effectLst/>
                <a:latin typeface="Times New Roman" panose="02020603050405020304" pitchFamily="18" charset="0"/>
                <a:ea typeface="Times New Roman" panose="02020603050405020304" pitchFamily="18" charset="0"/>
                <a:cs typeface="Times New Roman" panose="02020603050405020304" pitchFamily="18" charset="0"/>
              </a:rPr>
              <a:t>Bassnett</a:t>
            </a: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 who examined the interplay between culture and translation (</a:t>
            </a:r>
            <a:r>
              <a:rPr lang="en-IN" sz="1800" dirty="0" err="1">
                <a:effectLst/>
                <a:latin typeface="Times New Roman" panose="02020603050405020304" pitchFamily="18" charset="0"/>
                <a:ea typeface="Times New Roman" panose="02020603050405020304" pitchFamily="18" charset="0"/>
                <a:cs typeface="Times New Roman" panose="02020603050405020304" pitchFamily="18" charset="0"/>
              </a:rPr>
              <a:t>Bassnett</a:t>
            </a: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 24).</a:t>
            </a:r>
            <a:endParaRPr lang="en-IN" sz="18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v"/>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The study will explore these works to demonstrate the interaction between linguistic structures and the cultural, historical, and social environments in which they are embedded.</a:t>
            </a:r>
            <a:endParaRPr lang="en-IN" sz="1800" dirty="0">
              <a:effectLst/>
              <a:latin typeface="Times New Roman" panose="02020603050405020304" pitchFamily="18" charset="0"/>
              <a:ea typeface="Arial" panose="020B0604020202020204" pitchFamily="34" charset="0"/>
              <a:cs typeface="Times New Roman" panose="02020603050405020304" pitchFamily="18" charset="0"/>
            </a:endParaRPr>
          </a:p>
          <a:p>
            <a:pPr>
              <a:buFont typeface="Wingdings" panose="05000000000000000000" pitchFamily="2" charset="2"/>
              <a:buChar char="v"/>
            </a:pPr>
            <a:endParaRPr lang="en-IN" dirty="0"/>
          </a:p>
        </p:txBody>
      </p:sp>
    </p:spTree>
    <p:extLst>
      <p:ext uri="{BB962C8B-B14F-4D97-AF65-F5344CB8AC3E}">
        <p14:creationId xmlns:p14="http://schemas.microsoft.com/office/powerpoint/2010/main" val="12369859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511176-3D97-91D8-1199-18AED4518A8F}"/>
              </a:ext>
            </a:extLst>
          </p:cNvPr>
          <p:cNvSpPr>
            <a:spLocks noGrp="1"/>
          </p:cNvSpPr>
          <p:nvPr>
            <p:ph type="title"/>
          </p:nvPr>
        </p:nvSpPr>
        <p:spPr>
          <a:xfrm>
            <a:off x="805911" y="232476"/>
            <a:ext cx="11127783" cy="1348352"/>
          </a:xfrm>
        </p:spPr>
        <p:txBody>
          <a:bodyPr>
            <a:normAutofit/>
          </a:bodyPr>
          <a:lstStyle/>
          <a:p>
            <a:pPr algn="ctr"/>
            <a:r>
              <a:rPr lang="en-IN" sz="3600" b="1" dirty="0">
                <a:latin typeface="Times New Roman" panose="02020603050405020304" pitchFamily="18" charset="0"/>
                <a:cs typeface="Times New Roman" panose="02020603050405020304" pitchFamily="18" charset="0"/>
              </a:rPr>
              <a:t>Review of Literature</a:t>
            </a:r>
          </a:p>
        </p:txBody>
      </p:sp>
      <p:sp>
        <p:nvSpPr>
          <p:cNvPr id="3" name="Content Placeholder 2">
            <a:extLst>
              <a:ext uri="{FF2B5EF4-FFF2-40B4-BE49-F238E27FC236}">
                <a16:creationId xmlns:a16="http://schemas.microsoft.com/office/drawing/2014/main" id="{BF31F88E-E5B2-1528-7CAD-8602162CEED8}"/>
              </a:ext>
            </a:extLst>
          </p:cNvPr>
          <p:cNvSpPr>
            <a:spLocks noGrp="1"/>
          </p:cNvSpPr>
          <p:nvPr>
            <p:ph idx="1"/>
          </p:nvPr>
        </p:nvSpPr>
        <p:spPr>
          <a:xfrm>
            <a:off x="258306" y="1580828"/>
            <a:ext cx="11675388" cy="5044696"/>
          </a:xfrm>
        </p:spPr>
        <p:txBody>
          <a:bodyPr>
            <a:normAutofit lnSpcReduction="10000"/>
          </a:bodyPr>
          <a:lstStyle/>
          <a:p>
            <a:pPr algn="just">
              <a:lnSpc>
                <a:spcPct val="150000"/>
              </a:lnSpc>
              <a:buFont typeface="Wingdings" panose="05000000000000000000" pitchFamily="2" charset="2"/>
              <a:buChar char="Ø"/>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Lawrence Venuti is perhaps best known for his concept of "translator's invisibility" in </a:t>
            </a:r>
            <a:r>
              <a:rPr lang="en-IN" sz="1800" i="1" dirty="0">
                <a:effectLst/>
                <a:latin typeface="Times New Roman" panose="02020603050405020304" pitchFamily="18" charset="0"/>
                <a:ea typeface="Times New Roman" panose="02020603050405020304" pitchFamily="18" charset="0"/>
                <a:cs typeface="Times New Roman" panose="02020603050405020304" pitchFamily="18" charset="0"/>
              </a:rPr>
              <a:t>The Translator's Invisibility: A History of Translation</a:t>
            </a: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 Venuti critiques traditional translation practices that conceal the translator's role, advocating instead for a more visible, culturally aware translation practice. </a:t>
            </a:r>
          </a:p>
          <a:p>
            <a:pPr algn="just">
              <a:lnSpc>
                <a:spcPct val="150000"/>
              </a:lnSpc>
              <a:buFont typeface="Wingdings" panose="05000000000000000000" pitchFamily="2" charset="2"/>
              <a:buChar char="Ø"/>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He argues that translation is not a mere transfer of meaning between languages but a form of cultural exchange that inevitably shapes the target text. </a:t>
            </a:r>
          </a:p>
          <a:p>
            <a:pPr algn="just">
              <a:lnSpc>
                <a:spcPct val="150000"/>
              </a:lnSpc>
              <a:buFont typeface="Wingdings" panose="05000000000000000000" pitchFamily="2" charset="2"/>
              <a:buChar char="Ø"/>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Susan </a:t>
            </a:r>
            <a:r>
              <a:rPr lang="en-IN" sz="1800" dirty="0" err="1">
                <a:effectLst/>
                <a:latin typeface="Times New Roman" panose="02020603050405020304" pitchFamily="18" charset="0"/>
                <a:ea typeface="Times New Roman" panose="02020603050405020304" pitchFamily="18" charset="0"/>
                <a:cs typeface="Times New Roman" panose="02020603050405020304" pitchFamily="18" charset="0"/>
              </a:rPr>
              <a:t>Bassnett's</a:t>
            </a: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 work in </a:t>
            </a:r>
            <a:r>
              <a:rPr lang="en-IN" sz="1800" i="1" dirty="0">
                <a:effectLst/>
                <a:latin typeface="Times New Roman" panose="02020603050405020304" pitchFamily="18" charset="0"/>
                <a:ea typeface="Times New Roman" panose="02020603050405020304" pitchFamily="18" charset="0"/>
                <a:cs typeface="Times New Roman" panose="02020603050405020304" pitchFamily="18" charset="0"/>
              </a:rPr>
              <a:t>Translation Studies</a:t>
            </a: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 provides foundational insights into the relationship between translation and culture. She underscores that translation cannot be divorced from the socio-cultural context in which it occurs</a:t>
            </a:r>
            <a:r>
              <a:rPr lang="en-IN" sz="1800" dirty="0">
                <a:latin typeface="Times New Roman" panose="02020603050405020304" pitchFamily="18" charset="0"/>
                <a:ea typeface="Times New Roman" panose="02020603050405020304" pitchFamily="18" charset="0"/>
                <a:cs typeface="Times New Roman" panose="02020603050405020304" pitchFamily="18" charset="0"/>
              </a:rPr>
              <a:t>.</a:t>
            </a:r>
          </a:p>
          <a:p>
            <a:pPr algn="just">
              <a:lnSpc>
                <a:spcPct val="150000"/>
              </a:lnSpc>
              <a:buFont typeface="Wingdings" panose="05000000000000000000" pitchFamily="2" charset="2"/>
              <a:buChar char="Ø"/>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Eugene Nida, one of the most influential figures in translation theory, introduced the concept of dynamic equivalence in his book </a:t>
            </a:r>
            <a:r>
              <a:rPr lang="en-IN" sz="1800" i="1" dirty="0">
                <a:effectLst/>
                <a:latin typeface="Times New Roman" panose="02020603050405020304" pitchFamily="18" charset="0"/>
                <a:ea typeface="Times New Roman" panose="02020603050405020304" pitchFamily="18" charset="0"/>
                <a:cs typeface="Times New Roman" panose="02020603050405020304" pitchFamily="18" charset="0"/>
              </a:rPr>
              <a:t>Toward a Science of Translating</a:t>
            </a: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algn="just">
              <a:lnSpc>
                <a:spcPct val="150000"/>
              </a:lnSpc>
              <a:buFont typeface="Wingdings" panose="05000000000000000000" pitchFamily="2" charset="2"/>
              <a:buChar char="Ø"/>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Nida’s approach emphasizes the functional aspect of translation, advocating for translations that evoke a similar response in the target audience as the original did in the source audience.</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804709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FAF6CE-593D-66F8-B938-69F221F979E9}"/>
              </a:ext>
            </a:extLst>
          </p:cNvPr>
          <p:cNvSpPr>
            <a:spLocks noGrp="1"/>
          </p:cNvSpPr>
          <p:nvPr>
            <p:ph type="title"/>
          </p:nvPr>
        </p:nvSpPr>
        <p:spPr>
          <a:xfrm>
            <a:off x="1024128" y="317716"/>
            <a:ext cx="10785580" cy="1549830"/>
          </a:xfrm>
        </p:spPr>
        <p:txBody>
          <a:bodyPr>
            <a:noAutofit/>
          </a:bodyPr>
          <a:lstStyle/>
          <a:p>
            <a:pPr algn="ctr"/>
            <a:r>
              <a:rPr lang="en-US" sz="3600" b="1" dirty="0">
                <a:latin typeface="Times New Roman" panose="02020603050405020304" pitchFamily="18" charset="0"/>
                <a:cs typeface="Times New Roman" panose="02020603050405020304" pitchFamily="18" charset="0"/>
              </a:rPr>
              <a:t>Discussion: Interdisciplinary Insights and Translation Practices</a:t>
            </a:r>
            <a:endParaRPr lang="en-IN" sz="36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731F4CBC-A339-610F-BEFB-6681F56FD159}"/>
              </a:ext>
            </a:extLst>
          </p:cNvPr>
          <p:cNvSpPr>
            <a:spLocks noGrp="1"/>
          </p:cNvSpPr>
          <p:nvPr>
            <p:ph idx="1"/>
          </p:nvPr>
        </p:nvSpPr>
        <p:spPr>
          <a:xfrm>
            <a:off x="201478" y="1844297"/>
            <a:ext cx="11778712" cy="4695987"/>
          </a:xfrm>
        </p:spPr>
        <p:txBody>
          <a:bodyPr>
            <a:normAutofit fontScale="92500"/>
          </a:bodyPr>
          <a:lstStyle/>
          <a:p>
            <a:pPr marL="0" indent="0" algn="just">
              <a:lnSpc>
                <a:spcPct val="150000"/>
              </a:lnSpc>
              <a:buNone/>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Translation studies has evolved from a purely linguistic discipline to an interdisciplinary field that draws upon various branches of knowledge, including linguistics, cultural studies, semiotics, and more.</a:t>
            </a:r>
          </a:p>
          <a:p>
            <a:pPr algn="just">
              <a:lnSpc>
                <a:spcPct val="150000"/>
              </a:lnSpc>
              <a:buFont typeface="Courier New" panose="02070309020205020404" pitchFamily="49" charset="0"/>
              <a:buChar char="o"/>
            </a:pPr>
            <a:r>
              <a:rPr lang="en-IN"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Linguistics and Context in Translation</a:t>
            </a:r>
            <a:r>
              <a:rPr lang="en-IN" sz="1800" b="1" dirty="0">
                <a:solidFill>
                  <a:srgbClr val="666666"/>
                </a:solidFill>
                <a:latin typeface="Times New Roman" panose="02020603050405020304" pitchFamily="18" charset="0"/>
                <a:cs typeface="Times New Roman" panose="02020603050405020304" pitchFamily="18" charset="0"/>
              </a:rPr>
              <a:t>: </a:t>
            </a: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Linguistics provides a critical foundation for translation, particularly when it comes to understanding how language structures and semantic fields interact within and across languages. </a:t>
            </a:r>
          </a:p>
          <a:p>
            <a:pPr algn="just">
              <a:lnSpc>
                <a:spcPct val="150000"/>
              </a:lnSpc>
              <a:buFont typeface="Courier New" panose="02070309020205020404" pitchFamily="49" charset="0"/>
              <a:buChar char="o"/>
            </a:pPr>
            <a:r>
              <a:rPr lang="en-IN"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Cultural Studies and Context in Translation</a:t>
            </a:r>
            <a:r>
              <a:rPr lang="en-IN" sz="1800" b="1" dirty="0">
                <a:solidFill>
                  <a:srgbClr val="666666"/>
                </a:solidFill>
                <a:latin typeface="Times New Roman" panose="02020603050405020304" pitchFamily="18" charset="0"/>
                <a:cs typeface="Times New Roman" panose="02020603050405020304" pitchFamily="18" charset="0"/>
              </a:rPr>
              <a:t>: </a:t>
            </a: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Cultural studies contribute to translation by emphasizing the cultural dimensions of language and meaning. Translation is not merely the transference of words but the negotiation of cultural values, ideologies, and beliefs between source and target cultures.</a:t>
            </a:r>
          </a:p>
          <a:p>
            <a:pPr algn="just">
              <a:lnSpc>
                <a:spcPct val="150000"/>
              </a:lnSpc>
              <a:buFont typeface="Courier New" panose="02070309020205020404" pitchFamily="49" charset="0"/>
              <a:buChar char="o"/>
            </a:pPr>
            <a:r>
              <a:rPr lang="en-IN" sz="1800" b="1" dirty="0">
                <a:solidFill>
                  <a:srgbClr val="000000"/>
                </a:solidFill>
                <a:effectLst/>
                <a:latin typeface="Times New Roman" panose="02020603050405020304" pitchFamily="18" charset="0"/>
                <a:ea typeface="Times New Roman" panose="02020603050405020304" pitchFamily="18" charset="0"/>
              </a:rPr>
              <a:t>Semiotics and Context in Translation: </a:t>
            </a:r>
            <a:r>
              <a:rPr lang="en-IN" sz="1800" dirty="0">
                <a:effectLst/>
                <a:latin typeface="Times New Roman" panose="02020603050405020304" pitchFamily="18" charset="0"/>
                <a:ea typeface="Times New Roman" panose="02020603050405020304" pitchFamily="18" charset="0"/>
              </a:rPr>
              <a:t>Semiotics, the study of signs and symbols, is another essential discipline that contributes to understanding the context of a translation. Semiotics explores how meanings are constructed through the use of signs, and this perspective is particularly useful when translating texts that involve complex cultural symbols, metaphors, or religious imagery.</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91521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1AE1D0-1499-499B-5A55-9DC5E9D0FD96}"/>
              </a:ext>
            </a:extLst>
          </p:cNvPr>
          <p:cNvSpPr>
            <a:spLocks noGrp="1"/>
          </p:cNvSpPr>
          <p:nvPr>
            <p:ph type="title"/>
          </p:nvPr>
        </p:nvSpPr>
        <p:spPr>
          <a:xfrm>
            <a:off x="867905" y="216977"/>
            <a:ext cx="11174277" cy="1673816"/>
          </a:xfrm>
        </p:spPr>
        <p:txBody>
          <a:bodyPr>
            <a:normAutofit/>
          </a:bodyPr>
          <a:lstStyle/>
          <a:p>
            <a:pPr algn="ctr"/>
            <a:r>
              <a:rPr lang="en-IN" sz="3600" b="1" dirty="0">
                <a:solidFill>
                  <a:srgbClr val="000000"/>
                </a:solidFill>
                <a:effectLst/>
                <a:latin typeface="Times New Roman" panose="02020603050405020304" pitchFamily="18" charset="0"/>
                <a:ea typeface="Times New Roman" panose="02020603050405020304" pitchFamily="18" charset="0"/>
              </a:rPr>
              <a:t>Findings: Key Insights from the Discussion</a:t>
            </a:r>
            <a:endParaRPr lang="en-IN" sz="8000" dirty="0"/>
          </a:p>
        </p:txBody>
      </p:sp>
      <p:sp>
        <p:nvSpPr>
          <p:cNvPr id="3" name="Content Placeholder 2">
            <a:extLst>
              <a:ext uri="{FF2B5EF4-FFF2-40B4-BE49-F238E27FC236}">
                <a16:creationId xmlns:a16="http://schemas.microsoft.com/office/drawing/2014/main" id="{B7A92393-7391-147D-F1FF-4192EF40AF23}"/>
              </a:ext>
            </a:extLst>
          </p:cNvPr>
          <p:cNvSpPr>
            <a:spLocks noGrp="1"/>
          </p:cNvSpPr>
          <p:nvPr>
            <p:ph idx="1"/>
          </p:nvPr>
        </p:nvSpPr>
        <p:spPr>
          <a:xfrm>
            <a:off x="278970" y="1890793"/>
            <a:ext cx="11639228" cy="4418567"/>
          </a:xfrm>
        </p:spPr>
        <p:txBody>
          <a:bodyPr/>
          <a:lstStyle/>
          <a:p>
            <a:pPr>
              <a:lnSpc>
                <a:spcPct val="150000"/>
              </a:lnSpc>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These insights highlight the necessity of a more nuanced, interdisciplinary approach to translation that goes beyond linguistic accuracy to embrace cultural, historical, and semiotic complexities.</a:t>
            </a:r>
            <a:endParaRPr lang="en-IN" sz="18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spcBef>
                <a:spcPts val="1200"/>
              </a:spcBef>
              <a:spcAft>
                <a:spcPts val="200"/>
              </a:spcAft>
              <a:buFont typeface="Wingdings" panose="05000000000000000000" pitchFamily="2" charset="2"/>
              <a:buChar char="Ø"/>
            </a:pPr>
            <a:r>
              <a:rPr lang="en-IN"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Importance of Contextual Understanding in Translation</a:t>
            </a:r>
            <a:r>
              <a:rPr lang="en-IN" sz="1800" b="1" dirty="0">
                <a:solidFill>
                  <a:srgbClr val="666666"/>
                </a:solidFill>
                <a:latin typeface="Times New Roman" panose="02020603050405020304" pitchFamily="18" charset="0"/>
                <a:cs typeface="Times New Roman" panose="02020603050405020304" pitchFamily="18" charset="0"/>
              </a:rPr>
              <a:t>: </a:t>
            </a: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One of the most significant findings from the discussion is the centrality of context in the translation process. Context is not merely the backdrop against which a text unfolds; it shapes the meaning, tone, and impact of the narrative. </a:t>
            </a:r>
          </a:p>
          <a:p>
            <a:pPr algn="just">
              <a:lnSpc>
                <a:spcPct val="150000"/>
              </a:lnSpc>
              <a:spcBef>
                <a:spcPts val="1200"/>
              </a:spcBef>
              <a:spcAft>
                <a:spcPts val="200"/>
              </a:spcAft>
              <a:buFont typeface="Wingdings" panose="05000000000000000000" pitchFamily="2" charset="2"/>
              <a:buChar char="Ø"/>
            </a:pPr>
            <a:r>
              <a:rPr lang="en-IN"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How Interdisciplinary Approaches Overcome Linguistic and Cultural Challenges</a:t>
            </a:r>
            <a:r>
              <a:rPr lang="en-IN" sz="1800" b="1" dirty="0">
                <a:solidFill>
                  <a:srgbClr val="666666"/>
                </a:solidFill>
                <a:latin typeface="Times New Roman" panose="02020603050405020304" pitchFamily="18" charset="0"/>
                <a:cs typeface="Times New Roman" panose="02020603050405020304" pitchFamily="18" charset="0"/>
              </a:rPr>
              <a:t>: </a:t>
            </a: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Another key insight is how interdisciplinary approaches in translation studies help to bridge the gap between linguistic and cultural challenges. Traditionally, translation studies has focused on linguistic equivalence—ensuring that the words in the target language correspond to those in the source language.</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52209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C8538-75AC-1D33-CCC2-0BCA04E90813}"/>
              </a:ext>
            </a:extLst>
          </p:cNvPr>
          <p:cNvSpPr>
            <a:spLocks noGrp="1"/>
          </p:cNvSpPr>
          <p:nvPr>
            <p:ph type="title"/>
          </p:nvPr>
        </p:nvSpPr>
        <p:spPr>
          <a:xfrm>
            <a:off x="1024128" y="585216"/>
            <a:ext cx="9720072" cy="887123"/>
          </a:xfrm>
        </p:spPr>
        <p:txBody>
          <a:bodyPr/>
          <a:lstStyle/>
          <a:p>
            <a:pPr algn="ctr"/>
            <a:r>
              <a:rPr lang="en-IN" sz="3600" b="1" dirty="0">
                <a:latin typeface="Times New Roman" panose="02020603050405020304" pitchFamily="18" charset="0"/>
                <a:cs typeface="Times New Roman" panose="02020603050405020304" pitchFamily="18" charset="0"/>
              </a:rPr>
              <a:t>Conclusion</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A7829BB-D0A2-178F-774A-10D23F8128D7}"/>
              </a:ext>
            </a:extLst>
          </p:cNvPr>
          <p:cNvSpPr>
            <a:spLocks noGrp="1"/>
          </p:cNvSpPr>
          <p:nvPr>
            <p:ph idx="1"/>
          </p:nvPr>
        </p:nvSpPr>
        <p:spPr>
          <a:xfrm>
            <a:off x="294468" y="1937288"/>
            <a:ext cx="11623729" cy="4372072"/>
          </a:xfrm>
        </p:spPr>
        <p:txBody>
          <a:bodyPr>
            <a:normAutofit fontScale="92500"/>
          </a:bodyPr>
          <a:lstStyle/>
          <a:p>
            <a:pPr algn="just">
              <a:lnSpc>
                <a:spcPct val="150000"/>
              </a:lnSpc>
              <a:buFont typeface="Wingdings" panose="05000000000000000000" pitchFamily="2" charset="2"/>
              <a:buChar char="§"/>
            </a:pPr>
            <a:r>
              <a:rPr lang="en-IN" sz="1800" dirty="0">
                <a:effectLst/>
                <a:latin typeface="Times New Roman" panose="02020603050405020304" pitchFamily="18" charset="0"/>
                <a:ea typeface="Times New Roman" panose="02020603050405020304" pitchFamily="18" charset="0"/>
              </a:rPr>
              <a:t>This paper has explored the critical shift from a text-centered to a context-driven approach in translation studies, emphasizing the profound impact of interdisciplinary perspectives. </a:t>
            </a:r>
          </a:p>
          <a:p>
            <a:pPr algn="just">
              <a:lnSpc>
                <a:spcPct val="150000"/>
              </a:lnSpc>
              <a:buFont typeface="Wingdings" panose="05000000000000000000" pitchFamily="2" charset="2"/>
              <a:buChar char="§"/>
            </a:pPr>
            <a:r>
              <a:rPr lang="en-IN" sz="1800" dirty="0">
                <a:effectLst/>
                <a:latin typeface="Times New Roman" panose="02020603050405020304" pitchFamily="18" charset="0"/>
                <a:ea typeface="Times New Roman" panose="02020603050405020304" pitchFamily="18" charset="0"/>
              </a:rPr>
              <a:t>As we have seen, understanding the broader context—spanning cultural, historical, and socio-political dimensions—profoundly enriches the translation process, allowing for more accurate, culturally sensitive, and meaningful renderings of source texts.</a:t>
            </a:r>
          </a:p>
          <a:p>
            <a:pPr algn="just">
              <a:lnSpc>
                <a:spcPct val="150000"/>
              </a:lnSpc>
              <a:buFont typeface="Wingdings" panose="05000000000000000000" pitchFamily="2" charset="2"/>
              <a:buChar char="§"/>
            </a:pPr>
            <a:r>
              <a:rPr lang="en-IN" sz="1800" dirty="0">
                <a:effectLst/>
                <a:latin typeface="Times New Roman" panose="02020603050405020304" pitchFamily="18" charset="0"/>
                <a:ea typeface="Times New Roman" panose="02020603050405020304" pitchFamily="18" charset="0"/>
              </a:rPr>
              <a:t>The broader implications of this research suggest that translation is no longer a simple transfer of meaning between languages; it is an intricate process that involves cultural exchange, negotiation, and adaptation. </a:t>
            </a:r>
            <a:endParaRPr lang="en-IN" sz="1800" dirty="0">
              <a:latin typeface="Times New Roman" panose="02020603050405020304" pitchFamily="18" charset="0"/>
              <a:ea typeface="Times New Roman" panose="02020603050405020304" pitchFamily="18" charset="0"/>
            </a:endParaRPr>
          </a:p>
          <a:p>
            <a:pPr algn="just">
              <a:lnSpc>
                <a:spcPct val="150000"/>
              </a:lnSpc>
              <a:buFont typeface="Wingdings" panose="05000000000000000000" pitchFamily="2" charset="2"/>
              <a:buChar char="§"/>
            </a:pPr>
            <a:r>
              <a:rPr lang="en-IN" sz="1800" dirty="0">
                <a:effectLst/>
                <a:latin typeface="Times New Roman" panose="02020603050405020304" pitchFamily="18" charset="0"/>
                <a:ea typeface="Times New Roman" panose="02020603050405020304" pitchFamily="18" charset="0"/>
              </a:rPr>
              <a:t>In conclusion, this research calls for a more nuanced, interdisciplinary approach to translation studies—one that places context at the forefront. Future studies should delve deeper into how different fields can contribute to this understanding, creating more effective and culturally informed translation practices.</a:t>
            </a:r>
          </a:p>
          <a:p>
            <a:endParaRPr lang="en-IN" dirty="0"/>
          </a:p>
        </p:txBody>
      </p:sp>
    </p:spTree>
    <p:extLst>
      <p:ext uri="{BB962C8B-B14F-4D97-AF65-F5344CB8AC3E}">
        <p14:creationId xmlns:p14="http://schemas.microsoft.com/office/powerpoint/2010/main" val="42071013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AC2AE-3187-0127-50C3-FF047591D9A9}"/>
              </a:ext>
            </a:extLst>
          </p:cNvPr>
          <p:cNvSpPr>
            <a:spLocks noGrp="1"/>
          </p:cNvSpPr>
          <p:nvPr>
            <p:ph type="title"/>
          </p:nvPr>
        </p:nvSpPr>
        <p:spPr>
          <a:xfrm>
            <a:off x="883403" y="585216"/>
            <a:ext cx="11003797" cy="887123"/>
          </a:xfrm>
        </p:spPr>
        <p:txBody>
          <a:bodyPr/>
          <a:lstStyle/>
          <a:p>
            <a:pPr algn="ctr"/>
            <a:r>
              <a:rPr lang="en-IN" sz="3600" b="1" dirty="0">
                <a:latin typeface="Times New Roman" panose="02020603050405020304" pitchFamily="18" charset="0"/>
                <a:cs typeface="Times New Roman" panose="02020603050405020304" pitchFamily="18" charset="0"/>
              </a:rPr>
              <a:t>Reference</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0CC9716-6F5E-C756-D97D-7A84C74934B2}"/>
              </a:ext>
            </a:extLst>
          </p:cNvPr>
          <p:cNvSpPr>
            <a:spLocks noGrp="1"/>
          </p:cNvSpPr>
          <p:nvPr>
            <p:ph idx="1"/>
          </p:nvPr>
        </p:nvSpPr>
        <p:spPr>
          <a:xfrm>
            <a:off x="278970" y="1890794"/>
            <a:ext cx="11608230" cy="4418566"/>
          </a:xfrm>
        </p:spPr>
        <p:txBody>
          <a:bodyPr/>
          <a:lstStyle/>
          <a:p>
            <a:pPr algn="just">
              <a:lnSpc>
                <a:spcPct val="150000"/>
              </a:lnSpc>
              <a:spcBef>
                <a:spcPts val="1200"/>
              </a:spcBef>
              <a:spcAft>
                <a:spcPts val="1200"/>
              </a:spcAft>
              <a:buFont typeface="Wingdings" panose="05000000000000000000" pitchFamily="2" charset="2"/>
              <a:buChar char="q"/>
            </a:pPr>
            <a:r>
              <a:rPr lang="en-IN" sz="1800" dirty="0" err="1">
                <a:effectLst/>
                <a:latin typeface="Times New Roman" panose="02020603050405020304" pitchFamily="18" charset="0"/>
                <a:ea typeface="Times New Roman" panose="02020603050405020304" pitchFamily="18" charset="0"/>
                <a:cs typeface="Times New Roman" panose="02020603050405020304" pitchFamily="18" charset="0"/>
              </a:rPr>
              <a:t>Bassnett</a:t>
            </a: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 Susan. </a:t>
            </a:r>
            <a:r>
              <a:rPr lang="en-IN" sz="1800" i="1" dirty="0">
                <a:effectLst/>
                <a:latin typeface="Times New Roman" panose="02020603050405020304" pitchFamily="18" charset="0"/>
                <a:ea typeface="Times New Roman" panose="02020603050405020304" pitchFamily="18" charset="0"/>
                <a:cs typeface="Times New Roman" panose="02020603050405020304" pitchFamily="18" charset="0"/>
              </a:rPr>
              <a:t>Translation Studies</a:t>
            </a: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 4th ed., Routledge, 2014.</a:t>
            </a:r>
            <a:endParaRPr lang="en-IN" sz="18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spcBef>
                <a:spcPts val="1200"/>
              </a:spcBef>
              <a:spcAft>
                <a:spcPts val="1200"/>
              </a:spcAft>
              <a:buFont typeface="Wingdings" panose="05000000000000000000" pitchFamily="2" charset="2"/>
              <a:buChar char="q"/>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Chomsky, Noam. </a:t>
            </a:r>
            <a:r>
              <a:rPr lang="en-IN" sz="1800" i="1" dirty="0">
                <a:effectLst/>
                <a:latin typeface="Times New Roman" panose="02020603050405020304" pitchFamily="18" charset="0"/>
                <a:ea typeface="Times New Roman" panose="02020603050405020304" pitchFamily="18" charset="0"/>
                <a:cs typeface="Times New Roman" panose="02020603050405020304" pitchFamily="18" charset="0"/>
              </a:rPr>
              <a:t>Syntactic Structures</a:t>
            </a: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 Mouton, 1957.</a:t>
            </a:r>
            <a:endParaRPr lang="en-IN" sz="18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spcBef>
                <a:spcPts val="1200"/>
              </a:spcBef>
              <a:spcAft>
                <a:spcPts val="1200"/>
              </a:spcAft>
              <a:buFont typeface="Wingdings" panose="05000000000000000000" pitchFamily="2" charset="2"/>
              <a:buChar char="q"/>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Derrida, Jacques. </a:t>
            </a:r>
            <a:r>
              <a:rPr lang="en-IN" sz="1800" i="1" dirty="0">
                <a:effectLst/>
                <a:latin typeface="Times New Roman" panose="02020603050405020304" pitchFamily="18" charset="0"/>
                <a:ea typeface="Times New Roman" panose="02020603050405020304" pitchFamily="18" charset="0"/>
                <a:cs typeface="Times New Roman" panose="02020603050405020304" pitchFamily="18" charset="0"/>
              </a:rPr>
              <a:t>Of Grammatology</a:t>
            </a: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 Translated by Gayatri Chakravorty Spivak, Johns Hopkins UP, 1997.</a:t>
            </a:r>
            <a:endParaRPr lang="en-IN" sz="18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spcBef>
                <a:spcPts val="1200"/>
              </a:spcBef>
              <a:spcAft>
                <a:spcPts val="1200"/>
              </a:spcAft>
              <a:buFont typeface="Wingdings" panose="05000000000000000000" pitchFamily="2" charset="2"/>
              <a:buChar char="q"/>
            </a:pP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Eco, Umberto. </a:t>
            </a:r>
            <a:r>
              <a:rPr lang="en-IN" sz="1800" i="1" dirty="0">
                <a:effectLst/>
                <a:latin typeface="Times New Roman" panose="02020603050405020304" pitchFamily="18" charset="0"/>
                <a:ea typeface="Times New Roman" panose="02020603050405020304" pitchFamily="18" charset="0"/>
                <a:cs typeface="Times New Roman" panose="02020603050405020304" pitchFamily="18" charset="0"/>
              </a:rPr>
              <a:t>Mouse or Rat? Translation as Negotiation</a:t>
            </a: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 Translated by William Weaver, Weidenfeld &amp; Nicolson, 2003.</a:t>
            </a:r>
            <a:endParaRPr lang="en-IN" sz="18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spcBef>
                <a:spcPts val="1200"/>
              </a:spcBef>
              <a:spcAft>
                <a:spcPts val="1200"/>
              </a:spcAft>
              <a:buFont typeface="Wingdings" panose="05000000000000000000" pitchFamily="2" charset="2"/>
              <a:buChar char="q"/>
            </a:pPr>
            <a:r>
              <a:rPr lang="en-IN" sz="1800" i="1" dirty="0">
                <a:effectLst/>
                <a:latin typeface="Times New Roman" panose="02020603050405020304" pitchFamily="18" charset="0"/>
                <a:ea typeface="Times New Roman" panose="02020603050405020304" pitchFamily="18" charset="0"/>
                <a:cs typeface="Times New Roman" panose="02020603050405020304" pitchFamily="18" charset="0"/>
              </a:rPr>
              <a:t>Experiences in Translation</a:t>
            </a:r>
            <a:r>
              <a:rPr lang="en-IN" sz="1800" dirty="0">
                <a:effectLst/>
                <a:latin typeface="Times New Roman" panose="02020603050405020304" pitchFamily="18" charset="0"/>
                <a:ea typeface="Times New Roman" panose="02020603050405020304" pitchFamily="18" charset="0"/>
                <a:cs typeface="Times New Roman" panose="02020603050405020304" pitchFamily="18" charset="0"/>
              </a:rPr>
              <a:t>. Translated by Alastair McEwen, University of Toronto Press, 2001.</a:t>
            </a:r>
            <a:endParaRPr lang="en-IN" sz="1800" dirty="0">
              <a:effectLst/>
              <a:latin typeface="Times New Roman" panose="02020603050405020304" pitchFamily="18" charset="0"/>
              <a:ea typeface="Arial" panose="020B0604020202020204"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3376229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7975A9-E5EC-992C-64B8-B1918E949EC2}"/>
              </a:ext>
            </a:extLst>
          </p:cNvPr>
          <p:cNvSpPr>
            <a:spLocks noGrp="1"/>
          </p:cNvSpPr>
          <p:nvPr>
            <p:ph type="title"/>
          </p:nvPr>
        </p:nvSpPr>
        <p:spPr>
          <a:xfrm>
            <a:off x="1235964" y="2863467"/>
            <a:ext cx="9720072" cy="1499616"/>
          </a:xfrm>
        </p:spPr>
        <p:txBody>
          <a:bodyPr/>
          <a:lstStyle/>
          <a:p>
            <a:pPr algn="ctr"/>
            <a:r>
              <a:rPr lang="en-US" b="1" dirty="0">
                <a:latin typeface="Times New Roman" panose="02020603050405020304" pitchFamily="18" charset="0"/>
                <a:cs typeface="Times New Roman" panose="02020603050405020304" pitchFamily="18" charset="0"/>
              </a:rPr>
              <a:t>THANK YOU </a:t>
            </a:r>
            <a:endParaRPr lang="en-IN"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5387755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docProps/app.xml><?xml version="1.0" encoding="utf-8"?>
<Properties xmlns="http://schemas.openxmlformats.org/officeDocument/2006/extended-properties" xmlns:vt="http://schemas.openxmlformats.org/officeDocument/2006/docPropsVTypes">
  <Template>Integral</Template>
  <TotalTime>19</TotalTime>
  <Words>1039</Words>
  <Application>Microsoft Office PowerPoint</Application>
  <PresentationFormat>Widescreen</PresentationFormat>
  <Paragraphs>38</Paragraphs>
  <Slides>9</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9</vt:i4>
      </vt:variant>
    </vt:vector>
  </HeadingPairs>
  <TitlesOfParts>
    <vt:vector size="17" baseType="lpstr">
      <vt:lpstr>Arial</vt:lpstr>
      <vt:lpstr>Courier New</vt:lpstr>
      <vt:lpstr>Times New Roman</vt:lpstr>
      <vt:lpstr>Tw Cen MT</vt:lpstr>
      <vt:lpstr>Tw Cen MT Condensed</vt:lpstr>
      <vt:lpstr>Wingdings</vt:lpstr>
      <vt:lpstr>Wingdings 3</vt:lpstr>
      <vt:lpstr>Integral</vt:lpstr>
      <vt:lpstr>LINGUISTIC GLOBALISATION ACROSS DISCIPLINES: SEMIOTICS, CULTURE, AND INTERDISCIPLINARY PERSPECTIVES</vt:lpstr>
      <vt:lpstr>INTRODUCTION</vt:lpstr>
      <vt:lpstr>Methodology</vt:lpstr>
      <vt:lpstr>Review of Literature</vt:lpstr>
      <vt:lpstr>Discussion: Interdisciplinary Insights and Translation Practices</vt:lpstr>
      <vt:lpstr>Findings: Key Insights from the Discussion</vt:lpstr>
      <vt:lpstr>Conclusion</vt:lpstr>
      <vt:lpstr>Reference</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11</cp:revision>
  <dcterms:created xsi:type="dcterms:W3CDTF">2025-01-16T07:16:13Z</dcterms:created>
  <dcterms:modified xsi:type="dcterms:W3CDTF">2025-01-16T07:35:35Z</dcterms:modified>
</cp:coreProperties>
</file>