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5"/>
  </p:notesMasterIdLst>
  <p:sldIdLst>
    <p:sldId id="256" r:id="rId2"/>
    <p:sldId id="257" r:id="rId3"/>
    <p:sldId id="261" r:id="rId4"/>
    <p:sldId id="258" r:id="rId5"/>
    <p:sldId id="259" r:id="rId6"/>
    <p:sldId id="260"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959" autoAdjust="0"/>
    <p:restoredTop sz="94291" autoAdjust="0"/>
  </p:normalViewPr>
  <p:slideViewPr>
    <p:cSldViewPr snapToGrid="0">
      <p:cViewPr varScale="1">
        <p:scale>
          <a:sx n="61" d="100"/>
          <a:sy n="61" d="100"/>
        </p:scale>
        <p:origin x="108" y="23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BD063E3-1FC6-4234-B012-EFD10CE28F0D}" type="datetimeFigureOut">
              <a:rPr lang="en-US" smtClean="0"/>
              <a:t>24-Aug-24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21047A-D0CF-4ABA-BA18-FCC6575C4413}" type="slidenum">
              <a:rPr lang="en-US" smtClean="0"/>
              <a:t>‹#›</a:t>
            </a:fld>
            <a:endParaRPr lang="en-US"/>
          </a:p>
        </p:txBody>
      </p:sp>
    </p:spTree>
    <p:extLst>
      <p:ext uri="{BB962C8B-B14F-4D97-AF65-F5344CB8AC3E}">
        <p14:creationId xmlns:p14="http://schemas.microsoft.com/office/powerpoint/2010/main" val="21756810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021047A-D0CF-4ABA-BA18-FCC6575C4413}" type="slidenum">
              <a:rPr lang="en-US" smtClean="0"/>
              <a:t>9</a:t>
            </a:fld>
            <a:endParaRPr lang="en-US"/>
          </a:p>
        </p:txBody>
      </p:sp>
    </p:spTree>
    <p:extLst>
      <p:ext uri="{BB962C8B-B14F-4D97-AF65-F5344CB8AC3E}">
        <p14:creationId xmlns:p14="http://schemas.microsoft.com/office/powerpoint/2010/main" val="22349596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24-Aug-24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24-Aug-24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24-Aug-24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24-Aug-24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24-Aug-24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24-Aug-24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24-Aug-24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24-Aug-24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24-Aug-24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24-Aug-24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24-Aug-24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24-Aug-24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24-Aug-24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24-Aug-24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24-Aug-24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24-Aug-24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24-Aug-24</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24192F-C0C0-4ACE-B883-C973E29449AB}"/>
              </a:ext>
            </a:extLst>
          </p:cNvPr>
          <p:cNvSpPr>
            <a:spLocks noGrp="1"/>
          </p:cNvSpPr>
          <p:nvPr>
            <p:ph type="ctrTitle"/>
          </p:nvPr>
        </p:nvSpPr>
        <p:spPr>
          <a:xfrm>
            <a:off x="609603" y="2605849"/>
            <a:ext cx="10972793" cy="1646302"/>
          </a:xfrm>
        </p:spPr>
        <p:txBody>
          <a:bodyPr/>
          <a:lstStyle/>
          <a:p>
            <a:pPr algn="ctr">
              <a:lnSpc>
                <a:spcPct val="150000"/>
              </a:lnSpc>
            </a:pPr>
            <a:r>
              <a:rPr lang="en-IN" sz="3200" b="1" dirty="0">
                <a:solidFill>
                  <a:schemeClr val="tx1"/>
                </a:solidFill>
                <a:latin typeface="Times New Roman" panose="02020603050405020304" pitchFamily="18" charset="0"/>
                <a:cs typeface="Times New Roman" panose="02020603050405020304" pitchFamily="18" charset="0"/>
              </a:rPr>
              <a:t>EFFECTIVE COMMUNICATION STRATEGIES FOR CORPORATE IMAGE BUILDING: CASE STUDY OF JHARKHAND</a:t>
            </a:r>
            <a:endParaRPr lang="en-US" sz="3200" b="1"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22CA6921-4121-4A1B-B330-89A7A5CC2687}"/>
              </a:ext>
            </a:extLst>
          </p:cNvPr>
          <p:cNvCxnSpPr/>
          <p:nvPr/>
        </p:nvCxnSpPr>
        <p:spPr>
          <a:xfrm>
            <a:off x="914401" y="2191407"/>
            <a:ext cx="0" cy="2112579"/>
          </a:xfrm>
          <a:prstGeom prst="line">
            <a:avLst/>
          </a:prstGeom>
        </p:spPr>
        <p:style>
          <a:lnRef idx="1">
            <a:schemeClr val="accent1"/>
          </a:lnRef>
          <a:fillRef idx="0">
            <a:schemeClr val="accent1"/>
          </a:fillRef>
          <a:effectRef idx="0">
            <a:schemeClr val="accent1"/>
          </a:effectRef>
          <a:fontRef idx="minor">
            <a:schemeClr val="tx1"/>
          </a:fontRef>
        </p:style>
      </p:cxnSp>
      <p:sp>
        <p:nvSpPr>
          <p:cNvPr id="8" name="Rectangle 7">
            <a:extLst>
              <a:ext uri="{FF2B5EF4-FFF2-40B4-BE49-F238E27FC236}">
                <a16:creationId xmlns:a16="http://schemas.microsoft.com/office/drawing/2014/main" id="{AA0271FF-EACE-4317-AB06-32636292E16C}"/>
              </a:ext>
            </a:extLst>
          </p:cNvPr>
          <p:cNvSpPr/>
          <p:nvPr/>
        </p:nvSpPr>
        <p:spPr>
          <a:xfrm>
            <a:off x="5948855" y="4803944"/>
            <a:ext cx="6096000" cy="1977016"/>
          </a:xfrm>
          <a:prstGeom prst="rect">
            <a:avLst/>
          </a:prstGeom>
        </p:spPr>
        <p:txBody>
          <a:bodyPr>
            <a:spAutoFit/>
          </a:bodyPr>
          <a:lstStyle/>
          <a:p>
            <a:pPr algn="r">
              <a:lnSpc>
                <a:spcPct val="107000"/>
              </a:lnSpc>
              <a:spcAft>
                <a:spcPts val="800"/>
              </a:spcAft>
            </a:pPr>
            <a:r>
              <a:rPr lang="en-IN" sz="1400" b="1" i="1" kern="100" dirty="0">
                <a:latin typeface="Times New Roman" panose="02020603050405020304" pitchFamily="18" charset="0"/>
                <a:ea typeface="Calibri" panose="020F0502020204030204" pitchFamily="34" charset="0"/>
                <a:cs typeface="Mangal" panose="02040503050203030202" pitchFamily="18" charset="0"/>
              </a:rPr>
              <a:t>Rajiv Kishor</a:t>
            </a:r>
            <a:endParaRPr lang="en-US" sz="1400" b="1" i="1" kern="100" dirty="0">
              <a:latin typeface="Calibri" panose="020F0502020204030204" pitchFamily="34" charset="0"/>
              <a:ea typeface="Calibri" panose="020F0502020204030204" pitchFamily="34" charset="0"/>
              <a:cs typeface="Mangal" panose="02040503050203030202" pitchFamily="18" charset="0"/>
            </a:endParaRPr>
          </a:p>
          <a:p>
            <a:pPr algn="r">
              <a:lnSpc>
                <a:spcPct val="107000"/>
              </a:lnSpc>
              <a:spcAft>
                <a:spcPts val="800"/>
              </a:spcAft>
            </a:pPr>
            <a:r>
              <a:rPr lang="en-IN" sz="1400" b="1" i="1" kern="100" dirty="0">
                <a:latin typeface="Times New Roman" panose="02020603050405020304" pitchFamily="18" charset="0"/>
                <a:ea typeface="Calibri" panose="020F0502020204030204" pitchFamily="34" charset="0"/>
                <a:cs typeface="Mangal" panose="02040503050203030202" pitchFamily="18" charset="0"/>
              </a:rPr>
              <a:t>Research Scholar, School of Media and Entertainment</a:t>
            </a:r>
            <a:endParaRPr lang="en-US" sz="1400" b="1" i="1" kern="100" dirty="0">
              <a:latin typeface="Calibri" panose="020F0502020204030204" pitchFamily="34" charset="0"/>
              <a:ea typeface="Calibri" panose="020F0502020204030204" pitchFamily="34" charset="0"/>
              <a:cs typeface="Mangal" panose="02040503050203030202" pitchFamily="18" charset="0"/>
            </a:endParaRPr>
          </a:p>
          <a:p>
            <a:pPr algn="r">
              <a:lnSpc>
                <a:spcPct val="107000"/>
              </a:lnSpc>
              <a:spcAft>
                <a:spcPts val="800"/>
              </a:spcAft>
            </a:pPr>
            <a:r>
              <a:rPr lang="en-IN" sz="1400" b="1" i="1" kern="100" dirty="0">
                <a:latin typeface="Times New Roman" panose="02020603050405020304" pitchFamily="18" charset="0"/>
                <a:ea typeface="Calibri" panose="020F0502020204030204" pitchFamily="34" charset="0"/>
                <a:cs typeface="Mangal" panose="02040503050203030202" pitchFamily="18" charset="0"/>
              </a:rPr>
              <a:t>GD </a:t>
            </a:r>
            <a:r>
              <a:rPr lang="en-IN" sz="1400" b="1" i="1" kern="100" dirty="0" err="1">
                <a:latin typeface="Times New Roman" panose="02020603050405020304" pitchFamily="18" charset="0"/>
                <a:ea typeface="Calibri" panose="020F0502020204030204" pitchFamily="34" charset="0"/>
                <a:cs typeface="Mangal" panose="02040503050203030202" pitchFamily="18" charset="0"/>
              </a:rPr>
              <a:t>Goenka</a:t>
            </a:r>
            <a:r>
              <a:rPr lang="en-IN" sz="1400" b="1" i="1" kern="100" dirty="0">
                <a:latin typeface="Times New Roman" panose="02020603050405020304" pitchFamily="18" charset="0"/>
                <a:ea typeface="Calibri" panose="020F0502020204030204" pitchFamily="34" charset="0"/>
                <a:cs typeface="Mangal" panose="02040503050203030202" pitchFamily="18" charset="0"/>
              </a:rPr>
              <a:t> University, Haryana</a:t>
            </a:r>
            <a:endParaRPr lang="en-US" sz="1400" b="1" i="1" kern="100" dirty="0">
              <a:latin typeface="Calibri" panose="020F0502020204030204" pitchFamily="34" charset="0"/>
              <a:ea typeface="Calibri" panose="020F0502020204030204" pitchFamily="34" charset="0"/>
              <a:cs typeface="Mangal" panose="02040503050203030202" pitchFamily="18" charset="0"/>
            </a:endParaRPr>
          </a:p>
          <a:p>
            <a:pPr algn="r">
              <a:lnSpc>
                <a:spcPct val="107000"/>
              </a:lnSpc>
              <a:spcAft>
                <a:spcPts val="800"/>
              </a:spcAft>
            </a:pPr>
            <a:r>
              <a:rPr lang="en-IN" sz="1400" b="1" i="1" kern="100" dirty="0" err="1">
                <a:latin typeface="Times New Roman" panose="02020603050405020304" pitchFamily="18" charset="0"/>
                <a:ea typeface="Calibri" panose="020F0502020204030204" pitchFamily="34" charset="0"/>
                <a:cs typeface="Mangal" panose="02040503050203030202" pitchFamily="18" charset="0"/>
              </a:rPr>
              <a:t>Dr.</a:t>
            </a:r>
            <a:r>
              <a:rPr lang="en-IN" sz="1400" b="1" i="1" kern="100" dirty="0">
                <a:latin typeface="Times New Roman" panose="02020603050405020304" pitchFamily="18" charset="0"/>
                <a:ea typeface="Calibri" panose="020F0502020204030204" pitchFamily="34" charset="0"/>
                <a:cs typeface="Mangal" panose="02040503050203030202" pitchFamily="18" charset="0"/>
              </a:rPr>
              <a:t> Kuldeep </a:t>
            </a:r>
            <a:r>
              <a:rPr lang="en-IN" sz="1400" b="1" i="1" kern="100" dirty="0" err="1">
                <a:latin typeface="Times New Roman" panose="02020603050405020304" pitchFamily="18" charset="0"/>
                <a:ea typeface="Calibri" panose="020F0502020204030204" pitchFamily="34" charset="0"/>
                <a:cs typeface="Mangal" panose="02040503050203030202" pitchFamily="18" charset="0"/>
              </a:rPr>
              <a:t>Siwach</a:t>
            </a:r>
            <a:endParaRPr lang="en-US" sz="1400" b="1" i="1" kern="100" dirty="0">
              <a:latin typeface="Calibri" panose="020F0502020204030204" pitchFamily="34" charset="0"/>
              <a:ea typeface="Calibri" panose="020F0502020204030204" pitchFamily="34" charset="0"/>
              <a:cs typeface="Mangal" panose="02040503050203030202" pitchFamily="18" charset="0"/>
            </a:endParaRPr>
          </a:p>
          <a:p>
            <a:pPr algn="r">
              <a:lnSpc>
                <a:spcPct val="107000"/>
              </a:lnSpc>
              <a:spcAft>
                <a:spcPts val="800"/>
              </a:spcAft>
            </a:pPr>
            <a:r>
              <a:rPr lang="en-IN" sz="1400" b="1" i="1" kern="100" dirty="0">
                <a:latin typeface="Times New Roman" panose="02020603050405020304" pitchFamily="18" charset="0"/>
                <a:ea typeface="Calibri" panose="020F0502020204030204" pitchFamily="34" charset="0"/>
                <a:cs typeface="Mangal" panose="02040503050203030202" pitchFamily="18" charset="0"/>
              </a:rPr>
              <a:t>Associate Professor, School of Media and Entertainment</a:t>
            </a:r>
            <a:endParaRPr lang="en-US" sz="1400" b="1" i="1" kern="100" dirty="0">
              <a:latin typeface="Calibri" panose="020F0502020204030204" pitchFamily="34" charset="0"/>
              <a:ea typeface="Calibri" panose="020F0502020204030204" pitchFamily="34" charset="0"/>
              <a:cs typeface="Mangal" panose="02040503050203030202" pitchFamily="18" charset="0"/>
            </a:endParaRPr>
          </a:p>
          <a:p>
            <a:pPr algn="r">
              <a:lnSpc>
                <a:spcPct val="107000"/>
              </a:lnSpc>
              <a:spcAft>
                <a:spcPts val="800"/>
              </a:spcAft>
            </a:pPr>
            <a:r>
              <a:rPr lang="en-IN" sz="1400" b="1" i="1" kern="100" dirty="0">
                <a:latin typeface="Times New Roman" panose="02020603050405020304" pitchFamily="18" charset="0"/>
                <a:ea typeface="Calibri" panose="020F0502020204030204" pitchFamily="34" charset="0"/>
                <a:cs typeface="Mangal" panose="02040503050203030202" pitchFamily="18" charset="0"/>
              </a:rPr>
              <a:t>GD </a:t>
            </a:r>
            <a:r>
              <a:rPr lang="en-IN" sz="1400" b="1" i="1" kern="100" dirty="0" err="1">
                <a:latin typeface="Times New Roman" panose="02020603050405020304" pitchFamily="18" charset="0"/>
                <a:ea typeface="Calibri" panose="020F0502020204030204" pitchFamily="34" charset="0"/>
                <a:cs typeface="Mangal" panose="02040503050203030202" pitchFamily="18" charset="0"/>
              </a:rPr>
              <a:t>Goenka</a:t>
            </a:r>
            <a:r>
              <a:rPr lang="en-IN" sz="1400" b="1" i="1" kern="100" dirty="0">
                <a:latin typeface="Times New Roman" panose="02020603050405020304" pitchFamily="18" charset="0"/>
                <a:ea typeface="Calibri" panose="020F0502020204030204" pitchFamily="34" charset="0"/>
                <a:cs typeface="Mangal" panose="02040503050203030202" pitchFamily="18" charset="0"/>
              </a:rPr>
              <a:t> University, Haryana</a:t>
            </a:r>
            <a:endParaRPr lang="en-US" sz="1400" b="1" i="1"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8100197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40F0C53-6DF4-4786-A003-935A999DAC95}"/>
              </a:ext>
            </a:extLst>
          </p:cNvPr>
          <p:cNvSpPr/>
          <p:nvPr/>
        </p:nvSpPr>
        <p:spPr>
          <a:xfrm>
            <a:off x="341585" y="0"/>
            <a:ext cx="11508828" cy="916982"/>
          </a:xfrm>
          <a:prstGeom prst="rect">
            <a:avLst/>
          </a:prstGeom>
        </p:spPr>
        <p:txBody>
          <a:bodyPr wrap="square">
            <a:spAutoFit/>
          </a:bodyPr>
          <a:lstStyle/>
          <a:p>
            <a:pPr algn="ctr">
              <a:lnSpc>
                <a:spcPct val="150000"/>
              </a:lnSpc>
              <a:spcAft>
                <a:spcPts val="800"/>
              </a:spcAft>
            </a:pPr>
            <a:r>
              <a:rPr lang="en-IN" sz="4000" b="1" kern="100" dirty="0">
                <a:latin typeface="Times New Roman" panose="02020603050405020304" pitchFamily="18" charset="0"/>
                <a:ea typeface="Calibri" panose="020F0502020204030204" pitchFamily="34" charset="0"/>
                <a:cs typeface="Mangal" panose="02040503050203030202" pitchFamily="18" charset="0"/>
              </a:rPr>
              <a:t>INTRODUCTION</a:t>
            </a:r>
            <a:endParaRPr lang="en-US" sz="40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93144EDC-2101-454F-AA19-684E72EFEF52}"/>
              </a:ext>
            </a:extLst>
          </p:cNvPr>
          <p:cNvSpPr/>
          <p:nvPr/>
        </p:nvSpPr>
        <p:spPr>
          <a:xfrm>
            <a:off x="168165" y="828124"/>
            <a:ext cx="11855669" cy="5859553"/>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IN" dirty="0">
                <a:latin typeface="Times New Roman" panose="02020603050405020304" pitchFamily="18" charset="0"/>
                <a:ea typeface="Calibri" panose="020F0502020204030204" pitchFamily="34" charset="0"/>
                <a:cs typeface="Times New Roman" panose="02020603050405020304" pitchFamily="18" charset="0"/>
              </a:rPr>
              <a:t>In the contemporary business landscape, corporate image building has emerged as a critical factor for organizational success.  </a:t>
            </a:r>
            <a:r>
              <a:rPr lang="en-IN" dirty="0">
                <a:latin typeface="Times New Roman" panose="02020603050405020304" pitchFamily="18" charset="0"/>
                <a:cs typeface="Times New Roman" panose="02020603050405020304" pitchFamily="18" charset="0"/>
              </a:rPr>
              <a:t>A well-crafted corporate image not only enhances a company's reputation but also fosters trust and loyalty among stakeholders, including customers, employees, investors, and the broader community. </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This research paper delves into the intricacies of corporate image building through strategic communication, using Jharkhand, India, as a case study. Jharkhand, some state rich in natural resources and cultural heritage, presents unique opportunities and challenges for corporations aiming to establish a strong presence. </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Key areas of focus include the alignment of corporate messages with local cultural values, the utilization of digital media to reach and engage diverse audiences, and the role of corporate social responsibility (CSR) initiatives in building trust and credibility. </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By examining these elements, the research aims to identify best practices and recommend strategies for corporations operating in Jharkhand to enhance their corporate image effectively.</a:t>
            </a: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The significance of this study lies in its contribution to the broader field of corporate communication, particularly in the context of emerging regional markets. As globalization continues to influence business operations, understanding the interplay between global corporate strategies and local market dynamics becomes increasingly vital. </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34520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658605A-7321-43B8-956D-35EDF2C3B1A0}"/>
              </a:ext>
            </a:extLst>
          </p:cNvPr>
          <p:cNvSpPr/>
          <p:nvPr/>
        </p:nvSpPr>
        <p:spPr>
          <a:xfrm>
            <a:off x="396765" y="1342650"/>
            <a:ext cx="11398469" cy="5131148"/>
          </a:xfrm>
          <a:prstGeom prst="rect">
            <a:avLst/>
          </a:prstGeom>
        </p:spPr>
        <p:txBody>
          <a:bodyPr wrap="square">
            <a:spAutoFit/>
          </a:bodyPr>
          <a:lstStyle/>
          <a:p>
            <a:pPr marL="285750" marR="0" lvl="0" indent="-285750" algn="just">
              <a:lnSpc>
                <a:spcPct val="150000"/>
              </a:lnSpc>
              <a:spcBef>
                <a:spcPts val="0"/>
              </a:spcBef>
              <a:spcAft>
                <a:spcPts val="0"/>
              </a:spcAft>
              <a:buFont typeface="Wingdings" panose="05000000000000000000" pitchFamily="2" charset="2"/>
              <a:buChar char="Ø"/>
            </a:pPr>
            <a:r>
              <a:rPr lang="en-IN" b="1" kern="100" dirty="0">
                <a:latin typeface="Times New Roman" panose="02020603050405020304" pitchFamily="18" charset="0"/>
                <a:ea typeface="Calibri" panose="020F0502020204030204" pitchFamily="34" charset="0"/>
                <a:cs typeface="Times New Roman" panose="02020603050405020304" pitchFamily="18" charset="0"/>
              </a:rPr>
              <a:t>Research Objectives </a:t>
            </a:r>
          </a:p>
          <a:p>
            <a:pPr marL="342900" marR="0" lvl="0" indent="-342900" algn="just">
              <a:lnSpc>
                <a:spcPct val="150000"/>
              </a:lnSpc>
              <a:spcBef>
                <a:spcPts val="0"/>
              </a:spcBef>
              <a:spcAft>
                <a:spcPts val="0"/>
              </a:spcAft>
              <a:buFont typeface="Symbol" panose="05050102010706020507" pitchFamily="18" charset="2"/>
              <a:buChar char=""/>
            </a:pPr>
            <a:r>
              <a:rPr lang="en-IN" kern="100" dirty="0">
                <a:latin typeface="Times New Roman" panose="02020603050405020304" pitchFamily="18" charset="0"/>
                <a:ea typeface="Calibri" panose="020F0502020204030204" pitchFamily="34" charset="0"/>
                <a:cs typeface="Times New Roman" panose="02020603050405020304" pitchFamily="18" charset="0"/>
              </a:rPr>
              <a:t>To analyse various effective communication strategies for building a positive corporate image.</a:t>
            </a:r>
            <a:endParaRPr lang="en-US" kern="100"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800"/>
              </a:spcAft>
              <a:buFont typeface="Symbol" panose="05050102010706020507" pitchFamily="18" charset="2"/>
              <a:buChar char=""/>
            </a:pPr>
            <a:r>
              <a:rPr lang="en-IN" kern="100" dirty="0">
                <a:latin typeface="Times New Roman" panose="02020603050405020304" pitchFamily="18" charset="0"/>
                <a:ea typeface="Calibri" panose="020F0502020204030204" pitchFamily="34" charset="0"/>
                <a:cs typeface="Times New Roman" panose="02020603050405020304" pitchFamily="18" charset="0"/>
              </a:rPr>
              <a:t>To assess the impact of digital media and corporate social responsibility initiatives in enhancing corporate reputation and stakeholder engagement.</a:t>
            </a:r>
          </a:p>
          <a:p>
            <a:pPr marL="285750" indent="-285750" algn="just">
              <a:lnSpc>
                <a:spcPct val="150000"/>
              </a:lnSpc>
              <a:buFont typeface="Wingdings" panose="05000000000000000000" pitchFamily="2" charset="2"/>
              <a:buChar char="Ø"/>
            </a:pPr>
            <a:r>
              <a:rPr lang="en-IN" b="1" dirty="0">
                <a:latin typeface="Times New Roman" panose="02020603050405020304" pitchFamily="18" charset="0"/>
                <a:cs typeface="Times New Roman" panose="02020603050405020304" pitchFamily="18" charset="0"/>
              </a:rPr>
              <a:t>Research Gaps</a:t>
            </a:r>
            <a:endParaRPr lang="en-US" dirty="0">
              <a:latin typeface="Times New Roman" panose="02020603050405020304" pitchFamily="18" charset="0"/>
              <a:cs typeface="Times New Roman" panose="02020603050405020304" pitchFamily="18" charset="0"/>
            </a:endParaRPr>
          </a:p>
          <a:p>
            <a:pPr algn="just">
              <a:lnSpc>
                <a:spcPct val="150000"/>
              </a:lnSpc>
            </a:pPr>
            <a:r>
              <a:rPr lang="en-IN" dirty="0">
                <a:latin typeface="Times New Roman" panose="02020603050405020304" pitchFamily="18" charset="0"/>
                <a:cs typeface="Times New Roman" panose="02020603050405020304" pitchFamily="18" charset="0"/>
              </a:rPr>
              <a:t>Even though analysing the available relevant research on corporate communication strategies extensively, there are specific gaps in understanding their application in regional contexts like Jharkhand. Limited studies focus on:</a:t>
            </a:r>
            <a:endParaRPr lang="en-US" dirty="0">
              <a:latin typeface="Times New Roman" panose="02020603050405020304" pitchFamily="18" charset="0"/>
              <a:cs typeface="Times New Roman" panose="02020603050405020304" pitchFamily="18" charset="0"/>
            </a:endParaRPr>
          </a:p>
          <a:p>
            <a:pPr marL="285750" lvl="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The interplay between global corporate strategies and local socio-cultural dynamics.</a:t>
            </a:r>
            <a:endParaRPr lang="en-US" dirty="0">
              <a:latin typeface="Times New Roman" panose="02020603050405020304" pitchFamily="18" charset="0"/>
              <a:cs typeface="Times New Roman" panose="02020603050405020304" pitchFamily="18" charset="0"/>
            </a:endParaRPr>
          </a:p>
          <a:p>
            <a:pPr marL="285750" lvl="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The specific challenges and opportunities corporations face in regions with diverse languages and literacy levels.</a:t>
            </a:r>
            <a:endParaRPr lang="en-US" dirty="0">
              <a:latin typeface="Times New Roman" panose="02020603050405020304" pitchFamily="18" charset="0"/>
              <a:cs typeface="Times New Roman" panose="02020603050405020304" pitchFamily="18" charset="0"/>
            </a:endParaRPr>
          </a:p>
          <a:p>
            <a:pPr marL="285750" lvl="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The role of digital media in regions with varying levels of digital infrastructure and access.</a:t>
            </a:r>
            <a:endParaRPr lang="en-US" dirty="0">
              <a:latin typeface="Times New Roman" panose="02020603050405020304" pitchFamily="18" charset="0"/>
              <a:cs typeface="Times New Roman" panose="02020603050405020304" pitchFamily="18" charset="0"/>
            </a:endParaRPr>
          </a:p>
          <a:p>
            <a:pPr marL="285750" lvl="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The impact of CSR initiatives tailored to address local community needs in Jharkhand.</a:t>
            </a:r>
            <a:endParaRPr lang="en-US" dirty="0">
              <a:latin typeface="Times New Roman" panose="02020603050405020304" pitchFamily="18" charset="0"/>
              <a:cs typeface="Times New Roman" panose="02020603050405020304" pitchFamily="18" charset="0"/>
            </a:endParaRPr>
          </a:p>
          <a:p>
            <a:pPr marR="0" lvl="0" algn="just">
              <a:lnSpc>
                <a:spcPct val="150000"/>
              </a:lnSpc>
              <a:spcBef>
                <a:spcPts val="0"/>
              </a:spcBef>
              <a:spcAft>
                <a:spcPts val="800"/>
              </a:spcAft>
            </a:pP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a:extLst>
              <a:ext uri="{FF2B5EF4-FFF2-40B4-BE49-F238E27FC236}">
                <a16:creationId xmlns:a16="http://schemas.microsoft.com/office/drawing/2014/main" id="{EB07EC5D-3E0D-46D2-B4CB-F3CDAE1347C3}"/>
              </a:ext>
            </a:extLst>
          </p:cNvPr>
          <p:cNvSpPr/>
          <p:nvPr/>
        </p:nvSpPr>
        <p:spPr>
          <a:xfrm>
            <a:off x="1082569" y="384202"/>
            <a:ext cx="11109431" cy="834524"/>
          </a:xfrm>
          <a:prstGeom prst="rect">
            <a:avLst/>
          </a:prstGeom>
        </p:spPr>
        <p:txBody>
          <a:bodyPr wrap="square">
            <a:spAutoFit/>
          </a:bodyPr>
          <a:lstStyle/>
          <a:p>
            <a:pPr algn="just">
              <a:lnSpc>
                <a:spcPct val="150000"/>
              </a:lnSpc>
              <a:spcAft>
                <a:spcPts val="800"/>
              </a:spcAft>
            </a:pPr>
            <a:r>
              <a:rPr lang="en-IN" sz="3600" b="1" kern="100" dirty="0">
                <a:latin typeface="Times New Roman" panose="02020603050405020304" pitchFamily="18" charset="0"/>
                <a:ea typeface="Calibri" panose="020F0502020204030204" pitchFamily="34" charset="0"/>
                <a:cs typeface="Mangal" panose="02040503050203030202" pitchFamily="18" charset="0"/>
              </a:rPr>
              <a:t>RESEARCH OBJECTIVES &amp; RESEARCH GAP</a:t>
            </a:r>
            <a:endParaRPr lang="en-US" sz="3600" kern="100" dirty="0">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6526359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655950-24AC-4456-8305-56FE6C6A2C7E}"/>
              </a:ext>
            </a:extLst>
          </p:cNvPr>
          <p:cNvSpPr/>
          <p:nvPr/>
        </p:nvSpPr>
        <p:spPr>
          <a:xfrm>
            <a:off x="363652" y="236482"/>
            <a:ext cx="11464695" cy="916982"/>
          </a:xfrm>
          <a:prstGeom prst="rect">
            <a:avLst/>
          </a:prstGeom>
        </p:spPr>
        <p:txBody>
          <a:bodyPr wrap="square">
            <a:spAutoFit/>
          </a:bodyPr>
          <a:lstStyle/>
          <a:p>
            <a:pPr algn="ctr">
              <a:lnSpc>
                <a:spcPct val="150000"/>
              </a:lnSpc>
              <a:spcAft>
                <a:spcPts val="800"/>
              </a:spcAft>
            </a:pPr>
            <a:r>
              <a:rPr lang="en-IN" sz="4000" b="1" kern="100" dirty="0">
                <a:latin typeface="Times New Roman" panose="02020603050405020304" pitchFamily="18" charset="0"/>
                <a:ea typeface="Calibri" panose="020F0502020204030204" pitchFamily="34" charset="0"/>
                <a:cs typeface="Mangal" panose="02040503050203030202" pitchFamily="18" charset="0"/>
              </a:rPr>
              <a:t>LITERATURE REVIEW</a:t>
            </a:r>
            <a:endParaRPr lang="en-US" sz="40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D543818A-15E7-4427-987A-902DDFFF1A26}"/>
              </a:ext>
            </a:extLst>
          </p:cNvPr>
          <p:cNvSpPr/>
          <p:nvPr/>
        </p:nvSpPr>
        <p:spPr>
          <a:xfrm>
            <a:off x="363653" y="1153464"/>
            <a:ext cx="11464694" cy="5854423"/>
          </a:xfrm>
          <a:prstGeom prst="rect">
            <a:avLst/>
          </a:prstGeom>
        </p:spPr>
        <p:txBody>
          <a:bodyPr wrap="square">
            <a:spAutoFit/>
          </a:bodyPr>
          <a:lstStyle/>
          <a:p>
            <a:pPr algn="just">
              <a:lnSpc>
                <a:spcPct val="150000"/>
              </a:lnSpc>
              <a:spcAft>
                <a:spcPts val="800"/>
              </a:spcAft>
            </a:pPr>
            <a:r>
              <a:rPr lang="en-IN" kern="0" dirty="0">
                <a:latin typeface="Times New Roman" panose="02020603050405020304" pitchFamily="18" charset="0"/>
                <a:ea typeface="Times New Roman" panose="02020603050405020304" pitchFamily="18" charset="0"/>
                <a:cs typeface="Times New Roman" panose="02020603050405020304" pitchFamily="18" charset="0"/>
              </a:rPr>
              <a:t>The literature review provides a comprehensive overview of existing research on corporate communication strategies and their impact on corporate image building. It focuses on the importance of strategic communication, the role of digital media, and the impact of corporate social responsibility (CSR) initiatives, particularly in the context of regional markets like Jharkhand.</a:t>
            </a:r>
            <a:endParaRPr lang="en-US" kern="1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spcAft>
                <a:spcPts val="800"/>
              </a:spcAft>
            </a:pPr>
            <a:r>
              <a:rPr lang="en-US" b="1" kern="100" dirty="0" err="1">
                <a:latin typeface="Times New Roman" panose="02020603050405020304" pitchFamily="18" charset="0"/>
                <a:ea typeface="Times New Roman" panose="02020603050405020304" pitchFamily="18" charset="0"/>
                <a:cs typeface="Times New Roman" panose="02020603050405020304" pitchFamily="18" charset="0"/>
              </a:rPr>
              <a:t>i</a:t>
            </a:r>
            <a:r>
              <a:rPr lang="en-US" b="1" kern="100" dirty="0">
                <a:latin typeface="Times New Roman" panose="02020603050405020304" pitchFamily="18" charset="0"/>
                <a:ea typeface="Times New Roman" panose="02020603050405020304" pitchFamily="18" charset="0"/>
                <a:cs typeface="Times New Roman" panose="02020603050405020304" pitchFamily="18" charset="0"/>
              </a:rPr>
              <a:t>. </a:t>
            </a:r>
            <a:r>
              <a:rPr lang="en-IN" b="1" kern="0" dirty="0">
                <a:latin typeface="Times New Roman" panose="02020603050405020304" pitchFamily="18" charset="0"/>
                <a:ea typeface="Times New Roman" panose="02020603050405020304" pitchFamily="18" charset="0"/>
                <a:cs typeface="Times New Roman" panose="02020603050405020304" pitchFamily="18" charset="0"/>
              </a:rPr>
              <a:t>Corporate Communication Strategies</a:t>
            </a:r>
            <a:endParaRPr lang="en-US" kern="100" dirty="0">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b="1" i="1" kern="100" dirty="0">
                <a:latin typeface="Times New Roman" panose="02020603050405020304" pitchFamily="18" charset="0"/>
                <a:ea typeface="Calibri" panose="020F0502020204030204" pitchFamily="34" charset="0"/>
                <a:cs typeface="Times New Roman" panose="02020603050405020304" pitchFamily="18" charset="0"/>
              </a:rPr>
              <a:t>Definition and Importance:</a:t>
            </a:r>
            <a:r>
              <a:rPr lang="en-IN" kern="100" dirty="0">
                <a:latin typeface="Times New Roman" panose="02020603050405020304" pitchFamily="18" charset="0"/>
                <a:ea typeface="Calibri" panose="020F0502020204030204" pitchFamily="34" charset="0"/>
                <a:cs typeface="Times New Roman" panose="02020603050405020304" pitchFamily="18" charset="0"/>
              </a:rPr>
              <a:t> It includes public relations, marketing communications, corporate branding, and internal communications. "Effective corporate communication is vital for building and maintaining a positive corporate image, which in turn influences stakeholder trust and loyalty" (</a:t>
            </a:r>
            <a:r>
              <a:rPr lang="en-IN" kern="100" dirty="0" err="1">
                <a:latin typeface="Times New Roman" panose="02020603050405020304" pitchFamily="18" charset="0"/>
                <a:ea typeface="Calibri" panose="020F0502020204030204" pitchFamily="34" charset="0"/>
                <a:cs typeface="Times New Roman" panose="02020603050405020304" pitchFamily="18" charset="0"/>
              </a:rPr>
              <a:t>Argenti</a:t>
            </a:r>
            <a:r>
              <a:rPr lang="en-IN" kern="100" dirty="0">
                <a:latin typeface="Times New Roman" panose="02020603050405020304" pitchFamily="18" charset="0"/>
                <a:ea typeface="Calibri" panose="020F0502020204030204" pitchFamily="34" charset="0"/>
                <a:cs typeface="Times New Roman" panose="02020603050405020304" pitchFamily="18" charset="0"/>
              </a:rPr>
              <a:t>, 2009; Cornelissen, 2017).</a:t>
            </a:r>
          </a:p>
          <a:p>
            <a:pPr marL="285750" indent="-285750" algn="just">
              <a:lnSpc>
                <a:spcPct val="150000"/>
              </a:lnSpc>
              <a:spcAft>
                <a:spcPts val="800"/>
              </a:spcAft>
              <a:buFont typeface="Arial" panose="020B0604020202020204" pitchFamily="34" charset="0"/>
              <a:buChar char="•"/>
            </a:pPr>
            <a:r>
              <a:rPr lang="en-IN" b="1" i="1" dirty="0">
                <a:latin typeface="Times New Roman" panose="02020603050405020304" pitchFamily="18" charset="0"/>
                <a:cs typeface="Times New Roman" panose="02020603050405020304" pitchFamily="18" charset="0"/>
              </a:rPr>
              <a:t>Strategic Communication:</a:t>
            </a:r>
            <a:r>
              <a:rPr lang="en-IN" dirty="0">
                <a:latin typeface="Times New Roman" panose="02020603050405020304" pitchFamily="18" charset="0"/>
                <a:cs typeface="Times New Roman" panose="02020603050405020304" pitchFamily="18" charset="0"/>
              </a:rPr>
              <a:t> Strategic communication refers to the deliberate and planned use of communication by organizations to achieve specific goals. This involves aligning communication efforts with the organization’s mission, values, and objectives. "Research highlights that strategic communication can enhance corporate reputation, manage public perception, and mitigate crises" (Hallahan et al., 2007; Coombs, 2007).</a:t>
            </a:r>
            <a:endParaRPr lang="en-US" dirty="0">
              <a:latin typeface="Times New Roman" panose="02020603050405020304" pitchFamily="18" charset="0"/>
              <a:cs typeface="Times New Roman" panose="02020603050405020304" pitchFamily="18" charset="0"/>
            </a:endParaRPr>
          </a:p>
          <a:p>
            <a:pPr algn="just">
              <a:lnSpc>
                <a:spcPct val="150000"/>
              </a:lnSpc>
              <a:spcAft>
                <a:spcPts val="800"/>
              </a:spcAft>
            </a:pP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885930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AEAA8F6-1771-4D5A-80C1-6B926CC129D9}"/>
              </a:ext>
            </a:extLst>
          </p:cNvPr>
          <p:cNvSpPr/>
          <p:nvPr/>
        </p:nvSpPr>
        <p:spPr>
          <a:xfrm>
            <a:off x="294290" y="172677"/>
            <a:ext cx="11603420" cy="6895734"/>
          </a:xfrm>
          <a:prstGeom prst="rect">
            <a:avLst/>
          </a:prstGeom>
        </p:spPr>
        <p:txBody>
          <a:bodyPr wrap="square">
            <a:spAutoFit/>
          </a:bodyPr>
          <a:lstStyle/>
          <a:p>
            <a:pPr algn="just">
              <a:lnSpc>
                <a:spcPct val="150000"/>
              </a:lnSpc>
              <a:spcAft>
                <a:spcPts val="800"/>
              </a:spcAft>
            </a:pPr>
            <a:r>
              <a:rPr lang="en-IN" b="1" kern="100" dirty="0">
                <a:latin typeface="Times New Roman" panose="02020603050405020304" pitchFamily="18" charset="0"/>
                <a:ea typeface="Calibri" panose="020F0502020204030204" pitchFamily="34" charset="0"/>
                <a:cs typeface="Times New Roman" panose="02020603050405020304" pitchFamily="18" charset="0"/>
              </a:rPr>
              <a:t>ii Role of Digital Media</a:t>
            </a:r>
            <a:endParaRPr lang="en-US" kern="100" dirty="0">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b="1" i="1" kern="100" dirty="0">
                <a:latin typeface="Times New Roman" panose="02020603050405020304" pitchFamily="18" charset="0"/>
                <a:ea typeface="Calibri" panose="020F0502020204030204" pitchFamily="34" charset="0"/>
                <a:cs typeface="Times New Roman" panose="02020603050405020304" pitchFamily="18" charset="0"/>
              </a:rPr>
              <a:t>Digital Media in Corporate Communication:</a:t>
            </a:r>
            <a:r>
              <a:rPr lang="en-IN" kern="100" dirty="0">
                <a:latin typeface="Times New Roman" panose="02020603050405020304" pitchFamily="18" charset="0"/>
                <a:ea typeface="Calibri" panose="020F0502020204030204" pitchFamily="34" charset="0"/>
                <a:cs typeface="Times New Roman" panose="02020603050405020304" pitchFamily="18" charset="0"/>
              </a:rPr>
              <a:t> Digital media, including social media platforms, websites, and digital advertising, has revolutionized corporate communication. It offers direct and immediate access to a broad audience, facilitating engagement and interaction with stakeholders. "Studies have shown that digital media allows for personalized communication, real-time feedback, and increased transparency" (Kaplan &amp; </a:t>
            </a:r>
            <a:r>
              <a:rPr lang="en-IN" kern="100" dirty="0" err="1">
                <a:latin typeface="Times New Roman" panose="02020603050405020304" pitchFamily="18" charset="0"/>
                <a:ea typeface="Calibri" panose="020F0502020204030204" pitchFamily="34" charset="0"/>
                <a:cs typeface="Times New Roman" panose="02020603050405020304" pitchFamily="18" charset="0"/>
              </a:rPr>
              <a:t>Haenlein</a:t>
            </a:r>
            <a:r>
              <a:rPr lang="en-IN" kern="100" dirty="0">
                <a:latin typeface="Times New Roman" panose="02020603050405020304" pitchFamily="18" charset="0"/>
                <a:ea typeface="Calibri" panose="020F0502020204030204" pitchFamily="34" charset="0"/>
                <a:cs typeface="Times New Roman" panose="02020603050405020304" pitchFamily="18" charset="0"/>
              </a:rPr>
              <a:t>, 2010; </a:t>
            </a:r>
            <a:r>
              <a:rPr lang="en-IN" kern="100" dirty="0" err="1">
                <a:latin typeface="Times New Roman" panose="02020603050405020304" pitchFamily="18" charset="0"/>
                <a:ea typeface="Calibri" panose="020F0502020204030204" pitchFamily="34" charset="0"/>
                <a:cs typeface="Times New Roman" panose="02020603050405020304" pitchFamily="18" charset="0"/>
              </a:rPr>
              <a:t>Kietzmann</a:t>
            </a:r>
            <a:r>
              <a:rPr lang="en-IN" kern="100" dirty="0">
                <a:latin typeface="Times New Roman" panose="02020603050405020304" pitchFamily="18" charset="0"/>
                <a:ea typeface="Calibri" panose="020F0502020204030204" pitchFamily="34" charset="0"/>
                <a:cs typeface="Times New Roman" panose="02020603050405020304" pitchFamily="18" charset="0"/>
              </a:rPr>
              <a:t> et al., 2011).</a:t>
            </a:r>
          </a:p>
          <a:p>
            <a:pPr algn="just">
              <a:lnSpc>
                <a:spcPct val="150000"/>
              </a:lnSpc>
            </a:pPr>
            <a:r>
              <a:rPr lang="en-IN" b="1" dirty="0">
                <a:latin typeface="Times New Roman" panose="02020603050405020304" pitchFamily="18" charset="0"/>
                <a:cs typeface="Times New Roman" panose="02020603050405020304" pitchFamily="18" charset="0"/>
              </a:rPr>
              <a:t>iii Corporate Social Responsibility (CSR)</a:t>
            </a: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IN" b="1" i="1" dirty="0">
                <a:latin typeface="Times New Roman" panose="02020603050405020304" pitchFamily="18" charset="0"/>
                <a:cs typeface="Times New Roman" panose="02020603050405020304" pitchFamily="18" charset="0"/>
              </a:rPr>
              <a:t>CSR and Corporate Image: </a:t>
            </a:r>
            <a:r>
              <a:rPr lang="en-IN" dirty="0">
                <a:latin typeface="Times New Roman" panose="02020603050405020304" pitchFamily="18" charset="0"/>
                <a:cs typeface="Times New Roman" panose="02020603050405020304" pitchFamily="18" charset="0"/>
              </a:rPr>
              <a:t>CSR refers to a company’s efforts to improve society and the environment beyond its business operations. CSR activities can include philanthropy, sustainable practices, and ethical </a:t>
            </a:r>
            <a:r>
              <a:rPr lang="en-IN" dirty="0" err="1">
                <a:latin typeface="Times New Roman" panose="02020603050405020304" pitchFamily="18" charset="0"/>
                <a:cs typeface="Times New Roman" panose="02020603050405020304" pitchFamily="18" charset="0"/>
              </a:rPr>
              <a:t>labor</a:t>
            </a:r>
            <a:r>
              <a:rPr lang="en-IN" dirty="0">
                <a:latin typeface="Times New Roman" panose="02020603050405020304" pitchFamily="18" charset="0"/>
                <a:cs typeface="Times New Roman" panose="02020603050405020304" pitchFamily="18" charset="0"/>
              </a:rPr>
              <a:t> policies. "Research indicates that CSR initiatives can enhance corporate image by demonstrating the company’s commitment to social and environmental responsibility" (Carroll &amp; Shabana, 2010; Smith, 2003).</a:t>
            </a:r>
            <a:endParaRPr lang="en-US" dirty="0">
              <a:latin typeface="Times New Roman" panose="02020603050405020304" pitchFamily="18" charset="0"/>
              <a:cs typeface="Times New Roman" panose="02020603050405020304" pitchFamily="18" charset="0"/>
            </a:endParaRPr>
          </a:p>
          <a:p>
            <a:pPr algn="just">
              <a:lnSpc>
                <a:spcPct val="150000"/>
              </a:lnSpc>
            </a:pPr>
            <a:r>
              <a:rPr lang="en-IN" b="1" dirty="0">
                <a:latin typeface="Times New Roman" panose="02020603050405020304" pitchFamily="18" charset="0"/>
                <a:cs typeface="Times New Roman" panose="02020603050405020304" pitchFamily="18" charset="0"/>
              </a:rPr>
              <a:t>iv Regional Context: Jharkhand</a:t>
            </a: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IN" b="1" i="1" dirty="0">
                <a:latin typeface="Times New Roman" panose="02020603050405020304" pitchFamily="18" charset="0"/>
                <a:cs typeface="Times New Roman" panose="02020603050405020304" pitchFamily="18" charset="0"/>
              </a:rPr>
              <a:t>Socio-Economic and Cultural Environment:</a:t>
            </a:r>
            <a:r>
              <a:rPr lang="en-IN" dirty="0">
                <a:latin typeface="Times New Roman" panose="02020603050405020304" pitchFamily="18" charset="0"/>
                <a:cs typeface="Times New Roman" panose="02020603050405020304" pitchFamily="18" charset="0"/>
              </a:rPr>
              <a:t> Jharkhand, a state in eastern India, is rich in natural resources and cultural heritage but faces socio-economic challenges, including poverty and limited infrastructure. "The unique socio-cultural environment of Jharkhand necessitates a tailored approach to corporate communication that resonates with local values and expectations" (Rao, 2005; Singh, 2013).</a:t>
            </a:r>
            <a:endParaRPr lang="en-US" dirty="0">
              <a:latin typeface="Times New Roman" panose="02020603050405020304" pitchFamily="18" charset="0"/>
              <a:cs typeface="Times New Roman" panose="02020603050405020304" pitchFamily="18" charset="0"/>
            </a:endParaRPr>
          </a:p>
          <a:p>
            <a:pPr algn="just">
              <a:lnSpc>
                <a:spcPct val="150000"/>
              </a:lnSpc>
              <a:spcAft>
                <a:spcPts val="800"/>
              </a:spcAft>
            </a:pP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032742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0F0D535-93E1-4FC5-9E33-8B286D707406}"/>
              </a:ext>
            </a:extLst>
          </p:cNvPr>
          <p:cNvSpPr/>
          <p:nvPr/>
        </p:nvSpPr>
        <p:spPr>
          <a:xfrm>
            <a:off x="483475" y="1242378"/>
            <a:ext cx="11225048" cy="916982"/>
          </a:xfrm>
          <a:prstGeom prst="rect">
            <a:avLst/>
          </a:prstGeom>
        </p:spPr>
        <p:txBody>
          <a:bodyPr wrap="square">
            <a:spAutoFit/>
          </a:bodyPr>
          <a:lstStyle/>
          <a:p>
            <a:pPr algn="ctr">
              <a:lnSpc>
                <a:spcPct val="150000"/>
              </a:lnSpc>
              <a:spcAft>
                <a:spcPts val="800"/>
              </a:spcAft>
            </a:pPr>
            <a:r>
              <a:rPr lang="en-IN" sz="4000" b="1" kern="0" dirty="0">
                <a:latin typeface="Times New Roman" panose="02020603050405020304" pitchFamily="18" charset="0"/>
                <a:ea typeface="Times New Roman" panose="02020603050405020304" pitchFamily="18" charset="0"/>
                <a:cs typeface="Mangal" panose="02040503050203030202" pitchFamily="18" charset="0"/>
              </a:rPr>
              <a:t>RESEARCH METHODOLOGY</a:t>
            </a:r>
            <a:endParaRPr lang="en-US" sz="40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8CA4C404-7874-4490-91C0-1BB66EF5B9B8}"/>
              </a:ext>
            </a:extLst>
          </p:cNvPr>
          <p:cNvSpPr/>
          <p:nvPr/>
        </p:nvSpPr>
        <p:spPr>
          <a:xfrm>
            <a:off x="483476" y="2310617"/>
            <a:ext cx="11225047" cy="2746073"/>
          </a:xfrm>
          <a:prstGeom prst="rect">
            <a:avLst/>
          </a:prstGeom>
        </p:spPr>
        <p:txBody>
          <a:bodyPr wrap="square">
            <a:spAutoFit/>
          </a:bodyPr>
          <a:lstStyle/>
          <a:p>
            <a:pPr marL="285750" indent="-285750" algn="just">
              <a:lnSpc>
                <a:spcPct val="150000"/>
              </a:lnSpc>
              <a:spcAft>
                <a:spcPts val="800"/>
              </a:spcAft>
              <a:buFont typeface="Arial" panose="020B0604020202020204" pitchFamily="34" charset="0"/>
              <a:buChar char="•"/>
            </a:pPr>
            <a:r>
              <a:rPr lang="en-IN" kern="0" dirty="0">
                <a:latin typeface="Times New Roman" panose="02020603050405020304" pitchFamily="18" charset="0"/>
                <a:ea typeface="Times New Roman" panose="02020603050405020304" pitchFamily="18" charset="0"/>
                <a:cs typeface="Mangal" panose="02040503050203030202" pitchFamily="18" charset="0"/>
              </a:rPr>
              <a:t>This study uses a case study methodology to analyse effective communication strategies for enhancing business image in the state of Jharkhand. </a:t>
            </a:r>
          </a:p>
          <a:p>
            <a:pPr marL="285750" indent="-285750" algn="just">
              <a:lnSpc>
                <a:spcPct val="150000"/>
              </a:lnSpc>
              <a:spcAft>
                <a:spcPts val="800"/>
              </a:spcAft>
              <a:buFont typeface="Arial" panose="020B0604020202020204" pitchFamily="34" charset="0"/>
              <a:buChar char="•"/>
            </a:pPr>
            <a:r>
              <a:rPr lang="en-IN" kern="0" dirty="0">
                <a:latin typeface="Times New Roman" panose="02020603050405020304" pitchFamily="18" charset="0"/>
                <a:ea typeface="Times New Roman" panose="02020603050405020304" pitchFamily="18" charset="0"/>
                <a:cs typeface="Mangal" panose="02040503050203030202" pitchFamily="18" charset="0"/>
              </a:rPr>
              <a:t>It focuses on companies with a significant presence and varied communication strategies, particularly those with active CSR initiatives and strong digital media involvement. </a:t>
            </a:r>
          </a:p>
          <a:p>
            <a:pPr marL="285750" indent="-285750" algn="just">
              <a:lnSpc>
                <a:spcPct val="150000"/>
              </a:lnSpc>
              <a:spcAft>
                <a:spcPts val="800"/>
              </a:spcAft>
              <a:buFont typeface="Arial" panose="020B0604020202020204" pitchFamily="34" charset="0"/>
              <a:buChar char="•"/>
            </a:pPr>
            <a:r>
              <a:rPr lang="en-IN" kern="0" dirty="0">
                <a:latin typeface="Times New Roman" panose="02020603050405020304" pitchFamily="18" charset="0"/>
                <a:ea typeface="Times New Roman" panose="02020603050405020304" pitchFamily="18" charset="0"/>
                <a:cs typeface="Mangal" panose="02040503050203030202" pitchFamily="18" charset="0"/>
              </a:rPr>
              <a:t>Examples include prominent mining corporations, technological firms, and local businesses with strong corporate image and community involvement.</a:t>
            </a:r>
            <a:endParaRPr lang="en-US"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42337689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D0EFF6F-3752-4C34-938F-E626D57D6CFA}"/>
              </a:ext>
            </a:extLst>
          </p:cNvPr>
          <p:cNvSpPr/>
          <p:nvPr/>
        </p:nvSpPr>
        <p:spPr>
          <a:xfrm>
            <a:off x="465083" y="75212"/>
            <a:ext cx="11098923" cy="916982"/>
          </a:xfrm>
          <a:prstGeom prst="rect">
            <a:avLst/>
          </a:prstGeom>
        </p:spPr>
        <p:txBody>
          <a:bodyPr wrap="square">
            <a:spAutoFit/>
          </a:bodyPr>
          <a:lstStyle/>
          <a:p>
            <a:pPr algn="ctr">
              <a:lnSpc>
                <a:spcPct val="150000"/>
              </a:lnSpc>
              <a:spcAft>
                <a:spcPts val="800"/>
              </a:spcAft>
            </a:pPr>
            <a:r>
              <a:rPr lang="en-IN" sz="4000" b="1" kern="100" dirty="0">
                <a:latin typeface="Times New Roman" panose="02020603050405020304" pitchFamily="18" charset="0"/>
                <a:ea typeface="Calibri" panose="020F0502020204030204" pitchFamily="34" charset="0"/>
                <a:cs typeface="Mangal" panose="02040503050203030202" pitchFamily="18" charset="0"/>
              </a:rPr>
              <a:t>CASE STUDIES</a:t>
            </a:r>
            <a:endParaRPr lang="en-US" sz="40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134A8459-28C5-48E8-B1FF-4B07DB5057F2}"/>
              </a:ext>
            </a:extLst>
          </p:cNvPr>
          <p:cNvSpPr/>
          <p:nvPr/>
        </p:nvSpPr>
        <p:spPr>
          <a:xfrm>
            <a:off x="204952" y="992194"/>
            <a:ext cx="11619186" cy="5752024"/>
          </a:xfrm>
          <a:prstGeom prst="rect">
            <a:avLst/>
          </a:prstGeom>
        </p:spPr>
        <p:txBody>
          <a:bodyPr wrap="square">
            <a:spAutoFit/>
          </a:bodyPr>
          <a:lstStyle/>
          <a:p>
            <a:pPr marL="285750" indent="-285750" algn="just">
              <a:lnSpc>
                <a:spcPct val="150000"/>
              </a:lnSpc>
              <a:spcAft>
                <a:spcPts val="800"/>
              </a:spcAft>
              <a:buFont typeface="Wingdings" panose="05000000000000000000" pitchFamily="2" charset="2"/>
              <a:buChar char="Ø"/>
            </a:pPr>
            <a:r>
              <a:rPr lang="en-IN" b="1" kern="100" dirty="0">
                <a:latin typeface="Times New Roman" panose="02020603050405020304" pitchFamily="18" charset="0"/>
                <a:ea typeface="Calibri" panose="020F0502020204030204" pitchFamily="34" charset="0"/>
                <a:cs typeface="Mangal" panose="02040503050203030202" pitchFamily="18" charset="0"/>
              </a:rPr>
              <a:t>Mining Corporation EcoMines: Leveraging Community Engagement for Positive Image</a:t>
            </a:r>
            <a:endParaRPr lang="en-US" sz="1600" kern="100" dirty="0">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IN" b="1" u="sng" kern="100" dirty="0">
                <a:latin typeface="Times New Roman" panose="02020603050405020304" pitchFamily="18" charset="0"/>
                <a:ea typeface="Calibri" panose="020F0502020204030204" pitchFamily="34" charset="0"/>
                <a:cs typeface="Mangal" panose="02040503050203030202" pitchFamily="18" charset="0"/>
              </a:rPr>
              <a:t>Communication Strategy:</a:t>
            </a:r>
            <a:endParaRPr lang="en-US" sz="1600" u="sng" kern="100" dirty="0">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800"/>
              </a:spcAft>
              <a:buFont typeface="Arial" panose="020B0604020202020204" pitchFamily="34" charset="0"/>
              <a:buChar char="•"/>
            </a:pPr>
            <a:r>
              <a:rPr lang="en-IN" b="1" i="1" kern="100" dirty="0">
                <a:latin typeface="Times New Roman" panose="02020603050405020304" pitchFamily="18" charset="0"/>
                <a:ea typeface="Calibri" panose="020F0502020204030204" pitchFamily="34" charset="0"/>
                <a:cs typeface="Mangal" panose="02040503050203030202" pitchFamily="18" charset="0"/>
              </a:rPr>
              <a:t>Community Engagement:</a:t>
            </a:r>
            <a:r>
              <a:rPr lang="en-IN" kern="100" dirty="0">
                <a:latin typeface="Times New Roman" panose="02020603050405020304" pitchFamily="18" charset="0"/>
                <a:ea typeface="Calibri" panose="020F0502020204030204" pitchFamily="34" charset="0"/>
                <a:cs typeface="Mangal" panose="02040503050203030202" pitchFamily="18" charset="0"/>
              </a:rPr>
              <a:t> EcoMines initiates community development projects, focusing on education, healthcare, and infrastructure improvement.</a:t>
            </a:r>
            <a:endParaRPr lang="en-US" sz="1600" kern="100" dirty="0">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800"/>
              </a:spcAft>
              <a:buFont typeface="Arial" panose="020B0604020202020204" pitchFamily="34" charset="0"/>
              <a:buChar char="•"/>
            </a:pPr>
            <a:r>
              <a:rPr lang="en-IN" b="1" i="1" kern="100" dirty="0">
                <a:latin typeface="Times New Roman" panose="02020603050405020304" pitchFamily="18" charset="0"/>
                <a:ea typeface="Calibri" panose="020F0502020204030204" pitchFamily="34" charset="0"/>
                <a:cs typeface="Mangal" panose="02040503050203030202" pitchFamily="18" charset="0"/>
              </a:rPr>
              <a:t>Stakeholder Dialogue:</a:t>
            </a:r>
            <a:r>
              <a:rPr lang="en-IN" kern="100" dirty="0">
                <a:latin typeface="Times New Roman" panose="02020603050405020304" pitchFamily="18" charset="0"/>
                <a:ea typeface="Calibri" panose="020F0502020204030204" pitchFamily="34" charset="0"/>
                <a:cs typeface="Mangal" panose="02040503050203030202" pitchFamily="18" charset="0"/>
              </a:rPr>
              <a:t> Regular meetings with local leaders and community representatives to address concerns and promote transparency.</a:t>
            </a:r>
            <a:endParaRPr lang="en-US" sz="1600" kern="100" dirty="0">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800"/>
              </a:spcAft>
              <a:buFont typeface="Arial" panose="020B0604020202020204" pitchFamily="34" charset="0"/>
              <a:buChar char="•"/>
            </a:pPr>
            <a:r>
              <a:rPr lang="en-IN" b="1" i="1" kern="100" dirty="0">
                <a:latin typeface="Times New Roman" panose="02020603050405020304" pitchFamily="18" charset="0"/>
                <a:ea typeface="Calibri" panose="020F0502020204030204" pitchFamily="34" charset="0"/>
                <a:cs typeface="Mangal" panose="02040503050203030202" pitchFamily="18" charset="0"/>
              </a:rPr>
              <a:t>Digital Presence:</a:t>
            </a:r>
            <a:r>
              <a:rPr lang="en-IN" kern="100" dirty="0">
                <a:latin typeface="Times New Roman" panose="02020603050405020304" pitchFamily="18" charset="0"/>
                <a:ea typeface="Calibri" panose="020F0502020204030204" pitchFamily="34" charset="0"/>
                <a:cs typeface="Mangal" panose="02040503050203030202" pitchFamily="18" charset="0"/>
              </a:rPr>
              <a:t> Utilizes social media platforms to showcase CSR initiatives and engage with stakeholders.</a:t>
            </a:r>
            <a:endParaRPr lang="en-US" sz="1600" kern="100" dirty="0">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IN" b="1" u="sng" kern="100" dirty="0">
                <a:latin typeface="Times New Roman" panose="02020603050405020304" pitchFamily="18" charset="0"/>
                <a:ea typeface="Calibri" panose="020F0502020204030204" pitchFamily="34" charset="0"/>
                <a:cs typeface="Mangal" panose="02040503050203030202" pitchFamily="18" charset="0"/>
              </a:rPr>
              <a:t>Outcome:</a:t>
            </a:r>
            <a:endParaRPr lang="en-US" sz="1600" u="sng" kern="100" dirty="0">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800"/>
              </a:spcAft>
              <a:buFont typeface="Arial" panose="020B0604020202020204" pitchFamily="34" charset="0"/>
              <a:buChar char="•"/>
            </a:pPr>
            <a:r>
              <a:rPr lang="en-IN" b="1" i="1" kern="100" dirty="0">
                <a:latin typeface="Times New Roman" panose="02020603050405020304" pitchFamily="18" charset="0"/>
                <a:ea typeface="Calibri" panose="020F0502020204030204" pitchFamily="34" charset="0"/>
                <a:cs typeface="Mangal" panose="02040503050203030202" pitchFamily="18" charset="0"/>
              </a:rPr>
              <a:t>Improved Relations:</a:t>
            </a:r>
            <a:r>
              <a:rPr lang="en-IN" kern="100" dirty="0">
                <a:latin typeface="Times New Roman" panose="02020603050405020304" pitchFamily="18" charset="0"/>
                <a:ea typeface="Calibri" panose="020F0502020204030204" pitchFamily="34" charset="0"/>
                <a:cs typeface="Mangal" panose="02040503050203030202" pitchFamily="18" charset="0"/>
              </a:rPr>
              <a:t> Active community engagement has fostered positive relationships, reducing resistance to mining activities.</a:t>
            </a:r>
            <a:endParaRPr lang="en-US" sz="1600" kern="100" dirty="0">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800"/>
              </a:spcAft>
              <a:buFont typeface="Arial" panose="020B0604020202020204" pitchFamily="34" charset="0"/>
              <a:buChar char="•"/>
            </a:pPr>
            <a:r>
              <a:rPr lang="en-IN" b="1" i="1" kern="100" dirty="0">
                <a:latin typeface="Times New Roman" panose="02020603050405020304" pitchFamily="18" charset="0"/>
                <a:ea typeface="Calibri" panose="020F0502020204030204" pitchFamily="34" charset="0"/>
                <a:cs typeface="Mangal" panose="02040503050203030202" pitchFamily="18" charset="0"/>
              </a:rPr>
              <a:t>Enhanced Reputation:</a:t>
            </a:r>
            <a:r>
              <a:rPr lang="en-IN" kern="100" dirty="0">
                <a:latin typeface="Times New Roman" panose="02020603050405020304" pitchFamily="18" charset="0"/>
                <a:ea typeface="Calibri" panose="020F0502020204030204" pitchFamily="34" charset="0"/>
                <a:cs typeface="Mangal" panose="02040503050203030202" pitchFamily="18" charset="0"/>
              </a:rPr>
              <a:t> The perception of EcoMines as a responsible corporate citizen has improved, leading to increased support from stakeholders.</a:t>
            </a:r>
            <a:endParaRPr lang="en-US"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5014805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9953C0-7C4E-4BFA-B0EE-55E39DD38648}"/>
              </a:ext>
            </a:extLst>
          </p:cNvPr>
          <p:cNvSpPr/>
          <p:nvPr/>
        </p:nvSpPr>
        <p:spPr>
          <a:xfrm>
            <a:off x="236482" y="293943"/>
            <a:ext cx="11461531" cy="6270114"/>
          </a:xfrm>
          <a:prstGeom prst="rect">
            <a:avLst/>
          </a:prstGeom>
        </p:spPr>
        <p:txBody>
          <a:bodyPr wrap="square">
            <a:spAutoFit/>
          </a:bodyPr>
          <a:lstStyle/>
          <a:p>
            <a:pPr marL="285750" indent="-285750" algn="just">
              <a:lnSpc>
                <a:spcPct val="150000"/>
              </a:lnSpc>
              <a:spcAft>
                <a:spcPts val="800"/>
              </a:spcAft>
              <a:buFont typeface="Wingdings" panose="05000000000000000000" pitchFamily="2" charset="2"/>
              <a:buChar char="Ø"/>
            </a:pPr>
            <a:r>
              <a:rPr lang="en-IN" b="1" kern="100" dirty="0">
                <a:latin typeface="Times New Roman" panose="02020603050405020304" pitchFamily="18" charset="0"/>
                <a:ea typeface="Calibri" panose="020F0502020204030204" pitchFamily="34" charset="0"/>
                <a:cs typeface="Mangal" panose="02040503050203030202" pitchFamily="18" charset="0"/>
              </a:rPr>
              <a:t>Technology Firm Tech Connect: Digital Media as a Catalyst for Corporate Image</a:t>
            </a:r>
            <a:endParaRPr lang="en-US" kern="100" dirty="0">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800"/>
              </a:spcAft>
              <a:buFont typeface="Arial" panose="020B0604020202020204" pitchFamily="34" charset="0"/>
              <a:buChar char="•"/>
            </a:pPr>
            <a:r>
              <a:rPr lang="en-IN" b="1" kern="100" dirty="0">
                <a:latin typeface="Times New Roman" panose="02020603050405020304" pitchFamily="18" charset="0"/>
                <a:ea typeface="Calibri" panose="020F0502020204030204" pitchFamily="34" charset="0"/>
                <a:cs typeface="Mangal" panose="02040503050203030202" pitchFamily="18" charset="0"/>
              </a:rPr>
              <a:t>Background: </a:t>
            </a:r>
            <a:r>
              <a:rPr lang="en-IN" kern="100" dirty="0">
                <a:latin typeface="Times New Roman" panose="02020603050405020304" pitchFamily="18" charset="0"/>
                <a:ea typeface="Calibri" panose="020F0502020204030204" pitchFamily="34" charset="0"/>
                <a:cs typeface="Mangal" panose="02040503050203030202" pitchFamily="18" charset="0"/>
              </a:rPr>
              <a:t>TechConnect operates in Jharkhand, specializing in IT solutions. It seeks to establish itself as a trusted partner in the region.</a:t>
            </a:r>
            <a:endParaRPr lang="en-US" kern="100" dirty="0">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IN" b="1" u="sng" kern="100" dirty="0">
                <a:latin typeface="Times New Roman" panose="02020603050405020304" pitchFamily="18" charset="0"/>
                <a:ea typeface="Calibri" panose="020F0502020204030204" pitchFamily="34" charset="0"/>
                <a:cs typeface="Mangal" panose="02040503050203030202" pitchFamily="18" charset="0"/>
              </a:rPr>
              <a:t>Communication Strategy:</a:t>
            </a:r>
            <a:endParaRPr lang="en-US" u="sng" kern="100" dirty="0">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800"/>
              </a:spcAft>
              <a:buFont typeface="Arial" panose="020B0604020202020204" pitchFamily="34" charset="0"/>
              <a:buChar char="•"/>
            </a:pPr>
            <a:r>
              <a:rPr lang="en-IN" b="1" i="1" kern="100" dirty="0">
                <a:latin typeface="Times New Roman" panose="02020603050405020304" pitchFamily="18" charset="0"/>
                <a:ea typeface="Calibri" panose="020F0502020204030204" pitchFamily="34" charset="0"/>
                <a:cs typeface="Mangal" panose="02040503050203030202" pitchFamily="18" charset="0"/>
              </a:rPr>
              <a:t>Social Media Campaigns:</a:t>
            </a:r>
            <a:r>
              <a:rPr lang="en-IN" kern="100" dirty="0">
                <a:latin typeface="Times New Roman" panose="02020603050405020304" pitchFamily="18" charset="0"/>
                <a:ea typeface="Calibri" panose="020F0502020204030204" pitchFamily="34" charset="0"/>
                <a:cs typeface="Mangal" panose="02040503050203030202" pitchFamily="18" charset="0"/>
              </a:rPr>
              <a:t> TechConnect launches targeted social media campaigns highlighting its contributions to local development and innovation.</a:t>
            </a:r>
            <a:endParaRPr lang="en-US" kern="100" dirty="0">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800"/>
              </a:spcAft>
              <a:buFont typeface="Arial" panose="020B0604020202020204" pitchFamily="34" charset="0"/>
              <a:buChar char="•"/>
            </a:pPr>
            <a:r>
              <a:rPr lang="en-IN" b="1" i="1" kern="100" dirty="0">
                <a:latin typeface="Times New Roman" panose="02020603050405020304" pitchFamily="18" charset="0"/>
                <a:ea typeface="Calibri" panose="020F0502020204030204" pitchFamily="34" charset="0"/>
                <a:cs typeface="Mangal" panose="02040503050203030202" pitchFamily="18" charset="0"/>
              </a:rPr>
              <a:t>Online Platforms:</a:t>
            </a:r>
            <a:r>
              <a:rPr lang="en-IN" kern="100" dirty="0">
                <a:latin typeface="Times New Roman" panose="02020603050405020304" pitchFamily="18" charset="0"/>
                <a:ea typeface="Calibri" panose="020F0502020204030204" pitchFamily="34" charset="0"/>
                <a:cs typeface="Mangal" panose="02040503050203030202" pitchFamily="18" charset="0"/>
              </a:rPr>
              <a:t> Maintains an interactive website showcasing CSR projects, job opportunities, and corporate values.</a:t>
            </a:r>
            <a:endParaRPr lang="en-US" kern="100" dirty="0">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800"/>
              </a:spcAft>
              <a:buFont typeface="Arial" panose="020B0604020202020204" pitchFamily="34" charset="0"/>
              <a:buChar char="•"/>
            </a:pPr>
            <a:r>
              <a:rPr lang="en-IN" b="1" i="1" kern="100" dirty="0">
                <a:latin typeface="Times New Roman" panose="02020603050405020304" pitchFamily="18" charset="0"/>
                <a:ea typeface="Calibri" panose="020F0502020204030204" pitchFamily="34" charset="0"/>
                <a:cs typeface="Mangal" panose="02040503050203030202" pitchFamily="18" charset="0"/>
              </a:rPr>
              <a:t>Online Feedback Mechanism:</a:t>
            </a:r>
            <a:r>
              <a:rPr lang="en-IN" kern="100" dirty="0">
                <a:latin typeface="Times New Roman" panose="02020603050405020304" pitchFamily="18" charset="0"/>
                <a:ea typeface="Calibri" panose="020F0502020204030204" pitchFamily="34" charset="0"/>
                <a:cs typeface="Mangal" panose="02040503050203030202" pitchFamily="18" charset="0"/>
              </a:rPr>
              <a:t> Implements a system for receiving and responding to feedback from customers and stakeholders through digital channels.</a:t>
            </a:r>
            <a:endParaRPr lang="en-US" kern="100" dirty="0">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IN" b="1" u="sng" kern="100" dirty="0">
                <a:latin typeface="Times New Roman" panose="02020603050405020304" pitchFamily="18" charset="0"/>
                <a:ea typeface="Calibri" panose="020F0502020204030204" pitchFamily="34" charset="0"/>
                <a:cs typeface="Mangal" panose="02040503050203030202" pitchFamily="18" charset="0"/>
              </a:rPr>
              <a:t>Outcome:</a:t>
            </a:r>
            <a:endParaRPr lang="en-US" u="sng" kern="100" dirty="0">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800"/>
              </a:spcAft>
              <a:buFont typeface="Arial" panose="020B0604020202020204" pitchFamily="34" charset="0"/>
              <a:buChar char="•"/>
            </a:pPr>
            <a:r>
              <a:rPr lang="en-IN" b="1" i="1" kern="100" dirty="0">
                <a:latin typeface="Times New Roman" panose="02020603050405020304" pitchFamily="18" charset="0"/>
                <a:ea typeface="Calibri" panose="020F0502020204030204" pitchFamily="34" charset="0"/>
                <a:cs typeface="Mangal" panose="02040503050203030202" pitchFamily="18" charset="0"/>
              </a:rPr>
              <a:t>Increased Visibility:</a:t>
            </a:r>
            <a:r>
              <a:rPr lang="en-IN" kern="100" dirty="0">
                <a:latin typeface="Times New Roman" panose="02020603050405020304" pitchFamily="18" charset="0"/>
                <a:ea typeface="Calibri" panose="020F0502020204030204" pitchFamily="34" charset="0"/>
                <a:cs typeface="Mangal" panose="02040503050203030202" pitchFamily="18" charset="0"/>
              </a:rPr>
              <a:t> Digital media campaigns have enhanced brand visibility and attracted talent from the region.</a:t>
            </a:r>
            <a:endParaRPr lang="en-US" kern="100" dirty="0">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800"/>
              </a:spcAft>
              <a:buFont typeface="Arial" panose="020B0604020202020204" pitchFamily="34" charset="0"/>
              <a:buChar char="•"/>
            </a:pPr>
            <a:r>
              <a:rPr lang="en-IN" b="1" i="1" kern="100" dirty="0">
                <a:latin typeface="Times New Roman" panose="02020603050405020304" pitchFamily="18" charset="0"/>
                <a:ea typeface="Calibri" panose="020F0502020204030204" pitchFamily="34" charset="0"/>
                <a:cs typeface="Mangal" panose="02040503050203030202" pitchFamily="18" charset="0"/>
              </a:rPr>
              <a:t>Positive Perception:</a:t>
            </a:r>
            <a:r>
              <a:rPr lang="en-IN" kern="100" dirty="0">
                <a:latin typeface="Times New Roman" panose="02020603050405020304" pitchFamily="18" charset="0"/>
                <a:ea typeface="Calibri" panose="020F0502020204030204" pitchFamily="34" charset="0"/>
                <a:cs typeface="Mangal" panose="02040503050203030202" pitchFamily="18" charset="0"/>
              </a:rPr>
              <a:t> TechConnect is perceived as a forward-thinking and socially responsible organization, garnering support from the local community and authorities.</a:t>
            </a:r>
            <a:endParaRPr lang="en-US"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7716546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2A40F60-649E-4DFC-94D9-FAC4CA9C5154}"/>
              </a:ext>
            </a:extLst>
          </p:cNvPr>
          <p:cNvSpPr/>
          <p:nvPr/>
        </p:nvSpPr>
        <p:spPr>
          <a:xfrm>
            <a:off x="365233" y="84872"/>
            <a:ext cx="11461531" cy="916982"/>
          </a:xfrm>
          <a:prstGeom prst="rect">
            <a:avLst/>
          </a:prstGeom>
        </p:spPr>
        <p:txBody>
          <a:bodyPr wrap="square">
            <a:spAutoFit/>
          </a:bodyPr>
          <a:lstStyle/>
          <a:p>
            <a:pPr algn="ctr">
              <a:lnSpc>
                <a:spcPct val="150000"/>
              </a:lnSpc>
              <a:spcAft>
                <a:spcPts val="800"/>
              </a:spcAft>
            </a:pPr>
            <a:r>
              <a:rPr lang="en-IN" sz="4000" b="1" kern="100" dirty="0">
                <a:latin typeface="Times New Roman" panose="02020603050405020304" pitchFamily="18" charset="0"/>
                <a:ea typeface="Calibri" panose="020F0502020204030204" pitchFamily="34" charset="0"/>
                <a:cs typeface="Mangal" panose="02040503050203030202" pitchFamily="18" charset="0"/>
              </a:rPr>
              <a:t>FINDINGS</a:t>
            </a:r>
            <a:endParaRPr lang="en-US" sz="40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06B8467D-B24F-489F-96B6-BF9D0C719299}"/>
              </a:ext>
            </a:extLst>
          </p:cNvPr>
          <p:cNvSpPr/>
          <p:nvPr/>
        </p:nvSpPr>
        <p:spPr>
          <a:xfrm>
            <a:off x="365233" y="1001854"/>
            <a:ext cx="11461531" cy="5649432"/>
          </a:xfrm>
          <a:prstGeom prst="rect">
            <a:avLst/>
          </a:prstGeom>
        </p:spPr>
        <p:txBody>
          <a:bodyPr wrap="square">
            <a:spAutoFit/>
          </a:bodyPr>
          <a:lstStyle/>
          <a:p>
            <a:pPr algn="just">
              <a:lnSpc>
                <a:spcPct val="150000"/>
              </a:lnSpc>
              <a:spcAft>
                <a:spcPts val="800"/>
              </a:spcAft>
            </a:pPr>
            <a:r>
              <a:rPr lang="en-IN" kern="100" dirty="0">
                <a:latin typeface="Times New Roman" panose="02020603050405020304" pitchFamily="18" charset="0"/>
                <a:ea typeface="Calibri" panose="020F0502020204030204" pitchFamily="34" charset="0"/>
                <a:cs typeface="Times New Roman" panose="02020603050405020304" pitchFamily="18" charset="0"/>
              </a:rPr>
              <a:t>Through the analysis of case studies and existing literature, several key findings emerge regarding effective communication strategies for corporate image building in Jharkhand:</a:t>
            </a:r>
            <a:endParaRPr lang="en-US" kern="100" dirty="0">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Wingdings" panose="05000000000000000000" pitchFamily="2" charset="2"/>
              <a:buChar char="Ø"/>
            </a:pPr>
            <a:r>
              <a:rPr lang="en-IN" b="1" kern="100" dirty="0">
                <a:latin typeface="Times New Roman" panose="02020603050405020304" pitchFamily="18" charset="0"/>
                <a:ea typeface="Calibri" panose="020F0502020204030204" pitchFamily="34" charset="0"/>
                <a:cs typeface="Times New Roman" panose="02020603050405020304" pitchFamily="18" charset="0"/>
              </a:rPr>
              <a:t>Community Engagement is Paramount</a:t>
            </a:r>
            <a:endParaRPr lang="en-US" kern="100" dirty="0">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b="1" i="1" kern="100" dirty="0">
                <a:latin typeface="Times New Roman" panose="02020603050405020304" pitchFamily="18" charset="0"/>
                <a:ea typeface="Calibri" panose="020F0502020204030204" pitchFamily="34" charset="0"/>
                <a:cs typeface="Times New Roman" panose="02020603050405020304" pitchFamily="18" charset="0"/>
              </a:rPr>
              <a:t>Case Evidence:</a:t>
            </a:r>
            <a:r>
              <a:rPr lang="en-IN" kern="100" dirty="0">
                <a:latin typeface="Times New Roman" panose="02020603050405020304" pitchFamily="18" charset="0"/>
                <a:ea typeface="Calibri" panose="020F0502020204030204" pitchFamily="34" charset="0"/>
                <a:cs typeface="Times New Roman" panose="02020603050405020304" pitchFamily="18" charset="0"/>
              </a:rPr>
              <a:t> Mining Corporation’s proactive community engagement initiatives demonstrate the significance of building strong relationships with local communities.</a:t>
            </a:r>
            <a:endParaRPr lang="en-US" kern="100" dirty="0">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b="1" i="1" kern="100" dirty="0">
                <a:latin typeface="Times New Roman" panose="02020603050405020304" pitchFamily="18" charset="0"/>
                <a:ea typeface="Calibri" panose="020F0502020204030204" pitchFamily="34" charset="0"/>
                <a:cs typeface="Times New Roman" panose="02020603050405020304" pitchFamily="18" charset="0"/>
              </a:rPr>
              <a:t>Literature Support:</a:t>
            </a:r>
            <a:r>
              <a:rPr lang="en-IN" kern="100" dirty="0">
                <a:latin typeface="Times New Roman" panose="02020603050405020304" pitchFamily="18" charset="0"/>
                <a:ea typeface="Calibri" panose="020F0502020204030204" pitchFamily="34" charset="0"/>
                <a:cs typeface="Times New Roman" panose="02020603050405020304" pitchFamily="18" charset="0"/>
              </a:rPr>
              <a:t> Research emphasizes the importance of community involvement in shaping corporate image and mitigating resistance to corporate activities.</a:t>
            </a:r>
            <a:endParaRPr lang="en-US" kern="100" dirty="0">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Wingdings" panose="05000000000000000000" pitchFamily="2" charset="2"/>
              <a:buChar char="Ø"/>
            </a:pPr>
            <a:r>
              <a:rPr lang="en-IN" b="1" kern="100" dirty="0">
                <a:latin typeface="Times New Roman" panose="02020603050405020304" pitchFamily="18" charset="0"/>
                <a:ea typeface="Calibri" panose="020F0502020204030204" pitchFamily="34" charset="0"/>
                <a:cs typeface="Times New Roman" panose="02020603050405020304" pitchFamily="18" charset="0"/>
              </a:rPr>
              <a:t>Digital Media Amplifies Corporate Messages</a:t>
            </a:r>
            <a:endParaRPr lang="en-US" kern="100" dirty="0">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b="1" i="1" kern="100" dirty="0">
                <a:latin typeface="Times New Roman" panose="02020603050405020304" pitchFamily="18" charset="0"/>
                <a:ea typeface="Calibri" panose="020F0502020204030204" pitchFamily="34" charset="0"/>
                <a:cs typeface="Times New Roman" panose="02020603050405020304" pitchFamily="18" charset="0"/>
              </a:rPr>
              <a:t>Case Evidence:</a:t>
            </a:r>
            <a:r>
              <a:rPr lang="en-IN" kern="100" dirty="0">
                <a:latin typeface="Times New Roman" panose="02020603050405020304" pitchFamily="18" charset="0"/>
                <a:ea typeface="Calibri" panose="020F0502020204030204" pitchFamily="34" charset="0"/>
                <a:cs typeface="Times New Roman" panose="02020603050405020304" pitchFamily="18" charset="0"/>
              </a:rPr>
              <a:t> The Technology Firm’s successful use of social media platforms highlights the potential of digital media in enhancing brand visibility and perception.</a:t>
            </a:r>
            <a:endParaRPr lang="en-US" kern="100" dirty="0">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b="1" i="1" kern="100" dirty="0">
                <a:latin typeface="Times New Roman" panose="02020603050405020304" pitchFamily="18" charset="0"/>
                <a:ea typeface="Calibri" panose="020F0502020204030204" pitchFamily="34" charset="0"/>
                <a:cs typeface="Times New Roman" panose="02020603050405020304" pitchFamily="18" charset="0"/>
              </a:rPr>
              <a:t>Literature Support:</a:t>
            </a:r>
            <a:r>
              <a:rPr lang="en-IN" kern="100" dirty="0">
                <a:latin typeface="Times New Roman" panose="02020603050405020304" pitchFamily="18" charset="0"/>
                <a:ea typeface="Calibri" panose="020F0502020204030204" pitchFamily="34" charset="0"/>
                <a:cs typeface="Times New Roman" panose="02020603050405020304" pitchFamily="18" charset="0"/>
              </a:rPr>
              <a:t> Studies underscore the role of digital media in reaching diverse stakeholders and facilitating interactive communication.</a:t>
            </a:r>
            <a:endParaRPr lang="en-US" kern="100"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118292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0C9C521-B8C5-45B9-AE30-0F50F2264613}"/>
              </a:ext>
            </a:extLst>
          </p:cNvPr>
          <p:cNvSpPr/>
          <p:nvPr/>
        </p:nvSpPr>
        <p:spPr>
          <a:xfrm>
            <a:off x="420413" y="217619"/>
            <a:ext cx="11351173" cy="916982"/>
          </a:xfrm>
          <a:prstGeom prst="rect">
            <a:avLst/>
          </a:prstGeom>
        </p:spPr>
        <p:txBody>
          <a:bodyPr wrap="square">
            <a:spAutoFit/>
          </a:bodyPr>
          <a:lstStyle/>
          <a:p>
            <a:pPr algn="ctr">
              <a:lnSpc>
                <a:spcPct val="150000"/>
              </a:lnSpc>
              <a:spcAft>
                <a:spcPts val="800"/>
              </a:spcAft>
            </a:pPr>
            <a:r>
              <a:rPr lang="en-IN" sz="4000" b="1" kern="100" dirty="0">
                <a:latin typeface="Times New Roman" panose="02020603050405020304" pitchFamily="18" charset="0"/>
                <a:ea typeface="Calibri" panose="020F0502020204030204" pitchFamily="34" charset="0"/>
                <a:cs typeface="Mangal" panose="02040503050203030202" pitchFamily="18" charset="0"/>
              </a:rPr>
              <a:t>DISCUSSION</a:t>
            </a:r>
            <a:endParaRPr lang="en-US" sz="40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14518171-5155-4602-8FE3-74F2A83B67DA}"/>
              </a:ext>
            </a:extLst>
          </p:cNvPr>
          <p:cNvSpPr/>
          <p:nvPr/>
        </p:nvSpPr>
        <p:spPr>
          <a:xfrm>
            <a:off x="420412" y="1134601"/>
            <a:ext cx="11351173" cy="5444054"/>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IN" dirty="0">
                <a:latin typeface="Times New Roman" panose="02020603050405020304" pitchFamily="18" charset="0"/>
                <a:ea typeface="Calibri" panose="020F0502020204030204" pitchFamily="34" charset="0"/>
                <a:cs typeface="Times New Roman" panose="02020603050405020304" pitchFamily="18" charset="0"/>
              </a:rPr>
              <a:t>The research findings highlight the importance of corporate communication practices in Jharkhand. It suggests that corporations should adopt a community-centric approach, focusing on building trust and fostering positive relationships with local stakeholders. </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This involves prioritizing community needs, involving local communities in decision-making, and demonstrating a genuine commitment to social responsibility. Digital media platforms should be used effectively to amplify corporate messages and engage diverse audiences. </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Corporations should demonstrate cultural sensitivity by respecting local customs, traditions, and languages, integrating cultural elements into branding and communication materials, and actively participating in community events. </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Transparent communication practices are crucial for building trust and credibility among stakeholders.</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Corporations should conduct thorough research on the socio-cultural, economic, and political landscape of Jharkhand, tailor strategies accordingly, and continuously monitor and adjust approaches based on feedback and changing circumstances. </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Building long-term relationships with stakeholders is crucial for sustaining a positive corporate image. </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957912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30CADA4-4478-4F0F-9C59-601043A5B683}"/>
              </a:ext>
            </a:extLst>
          </p:cNvPr>
          <p:cNvSpPr/>
          <p:nvPr/>
        </p:nvSpPr>
        <p:spPr>
          <a:xfrm>
            <a:off x="388883" y="84047"/>
            <a:ext cx="11414234" cy="916982"/>
          </a:xfrm>
          <a:prstGeom prst="rect">
            <a:avLst/>
          </a:prstGeom>
        </p:spPr>
        <p:txBody>
          <a:bodyPr wrap="square">
            <a:spAutoFit/>
          </a:bodyPr>
          <a:lstStyle/>
          <a:p>
            <a:pPr algn="ctr">
              <a:lnSpc>
                <a:spcPct val="150000"/>
              </a:lnSpc>
              <a:spcAft>
                <a:spcPts val="800"/>
              </a:spcAft>
            </a:pPr>
            <a:r>
              <a:rPr lang="en-IN" sz="4000" b="1" kern="100" dirty="0">
                <a:latin typeface="Times New Roman" panose="02020603050405020304" pitchFamily="18" charset="0"/>
                <a:ea typeface="Calibri" panose="020F0502020204030204" pitchFamily="34" charset="0"/>
                <a:cs typeface="Mangal" panose="02040503050203030202" pitchFamily="18" charset="0"/>
              </a:rPr>
              <a:t>CONCLUSION</a:t>
            </a:r>
            <a:endParaRPr lang="en-US" sz="40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4" name="Rectangle 3">
            <a:extLst>
              <a:ext uri="{FF2B5EF4-FFF2-40B4-BE49-F238E27FC236}">
                <a16:creationId xmlns:a16="http://schemas.microsoft.com/office/drawing/2014/main" id="{408B3862-4F70-4A2E-A80E-B28382B2F7D5}"/>
              </a:ext>
            </a:extLst>
          </p:cNvPr>
          <p:cNvSpPr/>
          <p:nvPr/>
        </p:nvSpPr>
        <p:spPr>
          <a:xfrm>
            <a:off x="388883" y="916982"/>
            <a:ext cx="11414234" cy="5859553"/>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IN" dirty="0">
                <a:latin typeface="Times New Roman" panose="02020603050405020304" pitchFamily="18" charset="0"/>
                <a:ea typeface="Calibri" panose="020F0502020204030204" pitchFamily="34" charset="0"/>
                <a:cs typeface="Times New Roman" panose="02020603050405020304" pitchFamily="18" charset="0"/>
              </a:rPr>
              <a:t>In conclusion, this research paper has explored effective communication strategies for corporate image building in the unique regional market of Jharkhand. </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By leveraging digital platforms effectively and fostering two-way communication, corporations can enhance brand visibility, strengthen stakeholder engagement, and build a positive online reputation. </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Incorporating local culture into communication strategies and actively participating in community events and initiatives demonstrate a corporation's commitment to the region and its people. </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Transparency, adaptability, and long-term relationship building are essential principles that underpin effective corporate communication practices in Jharkhand. </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In light of these findings, it is evident that effective corporate communication is not only instrumental in shaping corporate reputation but also in fostering mutual trust and understanding between corporations and the local community in Jharkhand. </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By adopting the recommended strategies and principles outlined in this research paper, corporations can navigate the complex communication landscape of Jharkhand successfully and contribute to the region's socio-economic development while building a positive corporate image for themselves.</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007446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798C221-9355-46AA-8212-1B34A5521166}"/>
              </a:ext>
            </a:extLst>
          </p:cNvPr>
          <p:cNvSpPr/>
          <p:nvPr/>
        </p:nvSpPr>
        <p:spPr>
          <a:xfrm>
            <a:off x="515007" y="1529134"/>
            <a:ext cx="11161986" cy="4715650"/>
          </a:xfrm>
          <a:prstGeom prst="rect">
            <a:avLst/>
          </a:prstGeom>
        </p:spPr>
        <p:txBody>
          <a:bodyPr wrap="square">
            <a:spAutoFit/>
          </a:bodyPr>
          <a:lstStyle/>
          <a:p>
            <a:pPr marL="342900" marR="0" lvl="0" indent="-342900" algn="just">
              <a:lnSpc>
                <a:spcPct val="150000"/>
              </a:lnSpc>
              <a:spcBef>
                <a:spcPts val="0"/>
              </a:spcBef>
              <a:spcAft>
                <a:spcPts val="0"/>
              </a:spcAft>
              <a:buFont typeface="+mj-lt"/>
              <a:buAutoNum type="arabicPeriod"/>
            </a:pPr>
            <a:r>
              <a:rPr lang="en-IN" kern="100" dirty="0" err="1">
                <a:latin typeface="Times New Roman" panose="02020603050405020304" pitchFamily="18" charset="0"/>
                <a:ea typeface="Calibri" panose="020F0502020204030204" pitchFamily="34" charset="0"/>
                <a:cs typeface="Times New Roman" panose="02020603050405020304" pitchFamily="18" charset="0"/>
              </a:rPr>
              <a:t>Argenti</a:t>
            </a:r>
            <a:r>
              <a:rPr lang="en-IN" kern="100" dirty="0">
                <a:latin typeface="Times New Roman" panose="02020603050405020304" pitchFamily="18" charset="0"/>
                <a:ea typeface="Calibri" panose="020F0502020204030204" pitchFamily="34" charset="0"/>
                <a:cs typeface="Times New Roman" panose="02020603050405020304" pitchFamily="18" charset="0"/>
              </a:rPr>
              <a:t>, P. A. (2009). Corporate Communication. McGraw-Hill Education.</a:t>
            </a:r>
            <a:endParaRPr lang="en-US" kern="100"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IN" kern="100" dirty="0">
                <a:latin typeface="Times New Roman" panose="02020603050405020304" pitchFamily="18" charset="0"/>
                <a:ea typeface="Calibri" panose="020F0502020204030204" pitchFamily="34" charset="0"/>
                <a:cs typeface="Times New Roman" panose="02020603050405020304" pitchFamily="18" charset="0"/>
              </a:rPr>
              <a:t>Bhattacharya, C. B., &amp; Sen, S. (2004). Doing Better at Doing Good: When, Why, and How Consumers Respond to Corporate Social Initiatives. California Management Review, 47(1), 9-24.</a:t>
            </a:r>
            <a:endParaRPr lang="en-US" kern="100"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IN" kern="100" dirty="0">
                <a:latin typeface="Times New Roman" panose="02020603050405020304" pitchFamily="18" charset="0"/>
                <a:ea typeface="Calibri" panose="020F0502020204030204" pitchFamily="34" charset="0"/>
                <a:cs typeface="Times New Roman" panose="02020603050405020304" pitchFamily="18" charset="0"/>
              </a:rPr>
              <a:t>Carroll, A. B., &amp; Shabana, K. M. (2010). The Business Case for Corporate Social Responsibility: A Review of Concepts, Research and Practice. International Journal of Management Reviews, 12(1), 85-105.</a:t>
            </a:r>
            <a:endParaRPr lang="en-US" kern="100"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IN" kern="100" dirty="0">
                <a:latin typeface="Times New Roman" panose="02020603050405020304" pitchFamily="18" charset="0"/>
                <a:ea typeface="Calibri" panose="020F0502020204030204" pitchFamily="34" charset="0"/>
                <a:cs typeface="Times New Roman" panose="02020603050405020304" pitchFamily="18" charset="0"/>
              </a:rPr>
              <a:t>Coombs, W. T. (2007). Ongoing Crisis Communication: Planning, Managing, and Responding. SAGE Publications.</a:t>
            </a:r>
            <a:endParaRPr lang="en-US" kern="100"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800"/>
              </a:spcAft>
              <a:buFont typeface="+mj-lt"/>
              <a:buAutoNum type="arabicPeriod"/>
            </a:pPr>
            <a:r>
              <a:rPr lang="en-IN" kern="100" dirty="0">
                <a:latin typeface="Times New Roman" panose="02020603050405020304" pitchFamily="18" charset="0"/>
                <a:ea typeface="Calibri" panose="020F0502020204030204" pitchFamily="34" charset="0"/>
                <a:cs typeface="Times New Roman" panose="02020603050405020304" pitchFamily="18" charset="0"/>
              </a:rPr>
              <a:t>Cornelissen, J. (2017). Corporate Communication: A Guide to Theory and Practice. SAGE Publications.</a:t>
            </a:r>
          </a:p>
          <a:p>
            <a:pPr marL="342900" lvl="0" indent="-342900" algn="just">
              <a:lnSpc>
                <a:spcPct val="150000"/>
              </a:lnSpc>
              <a:buFont typeface="+mj-lt"/>
              <a:buAutoNum type="arabicPeriod"/>
            </a:pPr>
            <a:r>
              <a:rPr lang="en-IN" dirty="0" err="1">
                <a:latin typeface="Times New Roman" panose="02020603050405020304" pitchFamily="18" charset="0"/>
                <a:cs typeface="Times New Roman" panose="02020603050405020304" pitchFamily="18" charset="0"/>
              </a:rPr>
              <a:t>Dahlsrud</a:t>
            </a:r>
            <a:r>
              <a:rPr lang="en-IN" dirty="0">
                <a:latin typeface="Times New Roman" panose="02020603050405020304" pitchFamily="18" charset="0"/>
                <a:cs typeface="Times New Roman" panose="02020603050405020304" pitchFamily="18" charset="0"/>
              </a:rPr>
              <a:t>, A. (2008). How Corporate Social Responsibility is Defined: An Analysis of 37 Definitions. Corporate Social Responsibility and Environmental Management, 15(1), 1-13.</a:t>
            </a:r>
            <a:endParaRPr lang="en-US" dirty="0">
              <a:latin typeface="Times New Roman" panose="02020603050405020304" pitchFamily="18" charset="0"/>
              <a:cs typeface="Times New Roman" panose="02020603050405020304" pitchFamily="18" charset="0"/>
            </a:endParaRPr>
          </a:p>
          <a:p>
            <a:pPr marL="342900" lvl="0" indent="-342900" algn="just">
              <a:lnSpc>
                <a:spcPct val="150000"/>
              </a:lnSpc>
              <a:buFont typeface="+mj-lt"/>
              <a:buAutoNum type="arabicPeriod"/>
            </a:pPr>
            <a:r>
              <a:rPr lang="en-IN" dirty="0">
                <a:latin typeface="Times New Roman" panose="02020603050405020304" pitchFamily="18" charset="0"/>
                <a:cs typeface="Times New Roman" panose="02020603050405020304" pitchFamily="18" charset="0"/>
              </a:rPr>
              <a:t>Du, S., Bhattacharya, C. B., &amp; Sen, S. (2010). Maximizing Business Returns to Corporate Social Responsibility (CSR): The Role of CSR Communication. International Journal of Management Reviews, 12(1), 8-19.</a:t>
            </a:r>
            <a:endParaRPr lang="en-US"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2F53D179-2892-40D0-AE9A-D6EB1E93B77E}"/>
              </a:ext>
            </a:extLst>
          </p:cNvPr>
          <p:cNvSpPr/>
          <p:nvPr/>
        </p:nvSpPr>
        <p:spPr>
          <a:xfrm>
            <a:off x="515007" y="487091"/>
            <a:ext cx="11161986" cy="916982"/>
          </a:xfrm>
          <a:prstGeom prst="rect">
            <a:avLst/>
          </a:prstGeom>
        </p:spPr>
        <p:txBody>
          <a:bodyPr wrap="square">
            <a:spAutoFit/>
          </a:bodyPr>
          <a:lstStyle/>
          <a:p>
            <a:pPr algn="ctr">
              <a:lnSpc>
                <a:spcPct val="150000"/>
              </a:lnSpc>
              <a:spcAft>
                <a:spcPts val="800"/>
              </a:spcAft>
            </a:pPr>
            <a:r>
              <a:rPr lang="en-IN" sz="4000" b="1" kern="100" dirty="0">
                <a:latin typeface="Times New Roman" panose="02020603050405020304" pitchFamily="18" charset="0"/>
                <a:ea typeface="Calibri" panose="020F0502020204030204" pitchFamily="34" charset="0"/>
                <a:cs typeface="Mangal" panose="02040503050203030202" pitchFamily="18" charset="0"/>
              </a:rPr>
              <a:t>REFERENCES</a:t>
            </a:r>
            <a:endParaRPr lang="en-US" sz="40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6288968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85530FB-1191-48F0-8BAB-1E8925117615}"/>
              </a:ext>
            </a:extLst>
          </p:cNvPr>
          <p:cNvSpPr/>
          <p:nvPr/>
        </p:nvSpPr>
        <p:spPr>
          <a:xfrm>
            <a:off x="3704896" y="2361729"/>
            <a:ext cx="3988675" cy="1348895"/>
          </a:xfrm>
          <a:prstGeom prst="rect">
            <a:avLst/>
          </a:prstGeom>
        </p:spPr>
        <p:txBody>
          <a:bodyPr wrap="square">
            <a:spAutoFit/>
          </a:bodyPr>
          <a:lstStyle/>
          <a:p>
            <a:pPr algn="ctr">
              <a:lnSpc>
                <a:spcPct val="150000"/>
              </a:lnSpc>
              <a:spcAft>
                <a:spcPts val="800"/>
              </a:spcAft>
            </a:pPr>
            <a:r>
              <a:rPr lang="en-IN" sz="6000" b="1" kern="100" dirty="0">
                <a:latin typeface="Brush Script MT" panose="03060802040406070304" pitchFamily="66" charset="0"/>
                <a:ea typeface="Calibri" panose="020F0502020204030204" pitchFamily="34" charset="0"/>
                <a:cs typeface="Mangal" panose="02040503050203030202" pitchFamily="18" charset="0"/>
              </a:rPr>
              <a:t>Thank You </a:t>
            </a:r>
            <a:endParaRPr lang="en-US" sz="6000" b="1" kern="100" dirty="0">
              <a:effectLst/>
              <a:latin typeface="Brush Script MT" panose="03060802040406070304" pitchFamily="66"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765918849"/>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28</TotalTime>
  <Words>1802</Words>
  <Application>Microsoft Office PowerPoint</Application>
  <PresentationFormat>Widescreen</PresentationFormat>
  <Paragraphs>88</Paragraphs>
  <Slides>13</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13</vt:i4>
      </vt:variant>
    </vt:vector>
  </HeadingPairs>
  <TitlesOfParts>
    <vt:vector size="23" baseType="lpstr">
      <vt:lpstr>Arial</vt:lpstr>
      <vt:lpstr>Brush Script MT</vt:lpstr>
      <vt:lpstr>Calibri</vt:lpstr>
      <vt:lpstr>Mangal</vt:lpstr>
      <vt:lpstr>Symbol</vt:lpstr>
      <vt:lpstr>Times New Roman</vt:lpstr>
      <vt:lpstr>Trebuchet MS</vt:lpstr>
      <vt:lpstr>Wingdings</vt:lpstr>
      <vt:lpstr>Wingdings 3</vt:lpstr>
      <vt:lpstr>Facet</vt:lpstr>
      <vt:lpstr>EFFECTIVE COMMUNICATION STRATEGIES FOR CORPORATE IMAGE BUILDING: CASE STUDY OF JHARKHAND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EFFECTIVE COMMUNICATION STRATEGIES FOR CORPORATE IMAGE BUILDING: CASE STUDY OF JHARKHAND </dc:title>
  <dc:creator>intel</dc:creator>
  <cp:lastModifiedBy>intel</cp:lastModifiedBy>
  <cp:revision>6</cp:revision>
  <dcterms:created xsi:type="dcterms:W3CDTF">2024-08-24T06:40:37Z</dcterms:created>
  <dcterms:modified xsi:type="dcterms:W3CDTF">2024-08-24T07:26:45Z</dcterms:modified>
</cp:coreProperties>
</file>