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2803EF-6B86-4AA7-A9D9-3E37531FC27C}" type="datetimeFigureOut">
              <a:rPr lang="en-IN" smtClean="0"/>
              <a:t>28-08-2024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0F63D1-6E7C-4964-8B25-4D80EBEBCE47}" type="slidenum">
              <a:rPr lang="en-IN" smtClean="0"/>
              <a:t>‹#›</a:t>
            </a:fld>
            <a:endParaRPr lang="en-IN"/>
          </a:p>
        </p:txBody>
      </p:sp>
    </p:spTree>
    <p:extLst>
      <p:ext uri="{BB962C8B-B14F-4D97-AF65-F5344CB8AC3E}">
        <p14:creationId xmlns:p14="http://schemas.microsoft.com/office/powerpoint/2010/main" val="2871393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13F3F-3870-EC15-CF20-A56D3842F7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D77A99FB-6EC6-40FD-99A7-6A68330491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065D521F-4816-89F8-8B1C-46F0DA108C64}"/>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5" name="Footer Placeholder 4">
            <a:extLst>
              <a:ext uri="{FF2B5EF4-FFF2-40B4-BE49-F238E27FC236}">
                <a16:creationId xmlns:a16="http://schemas.microsoft.com/office/drawing/2014/main" id="{F46308A3-DE55-FE6D-4B01-A493FA4E1B2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9748DA0-32AE-14EC-AC38-92C931912C48}"/>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3741961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DAE10-8996-F1CB-BE8C-6060E685707F}"/>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6D44EA8-AACD-BEB1-A10A-4F2E00C023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B8DC2BC-8B8F-0C16-05EE-AB02BA9C7075}"/>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5" name="Footer Placeholder 4">
            <a:extLst>
              <a:ext uri="{FF2B5EF4-FFF2-40B4-BE49-F238E27FC236}">
                <a16:creationId xmlns:a16="http://schemas.microsoft.com/office/drawing/2014/main" id="{99E64A8B-B523-FA18-7029-42D5BB82DEE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EF0F4B1-E8DA-1F17-DDE7-63404CE0210D}"/>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3055365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3E2D8-CBBF-BC88-62FC-973D32D761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462DB417-D079-A1AF-A5BC-14A68D4633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CA1814-49E3-B17D-262A-AC919D145F55}"/>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5" name="Footer Placeholder 4">
            <a:extLst>
              <a:ext uri="{FF2B5EF4-FFF2-40B4-BE49-F238E27FC236}">
                <a16:creationId xmlns:a16="http://schemas.microsoft.com/office/drawing/2014/main" id="{472AB8F0-0A8A-979C-0546-BD1DF5A9AE6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34AA36C-1972-0FCE-2003-233112F886B5}"/>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733088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6D796-4516-C175-E652-D019134B54F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F95D23C-93E7-7299-F68E-745CB612F9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C8BC6E81-9AC5-FE06-3BDC-430C1E0459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9A6F7DCB-830C-D67C-461C-F072CD7FDC25}"/>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6" name="Footer Placeholder 5">
            <a:extLst>
              <a:ext uri="{FF2B5EF4-FFF2-40B4-BE49-F238E27FC236}">
                <a16:creationId xmlns:a16="http://schemas.microsoft.com/office/drawing/2014/main" id="{1A652D2C-087D-1DBC-7368-5FDA0638AB9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A0017CE-5903-2893-D690-5A93F44A4CFE}"/>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3074137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0CB3D-553D-B2A2-8820-CF9AF270260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F309DE2-CBD5-222B-CBB2-8E22399B22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93FF80-C209-67B9-D886-E461444F78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07C394C-D651-EBFE-22C3-B3C8D99A8F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C24E26-084D-185B-9DAF-4C3A026109F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75AA7337-D2C8-110B-EFFD-9B7AA1BF5BA9}"/>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8" name="Footer Placeholder 7">
            <a:extLst>
              <a:ext uri="{FF2B5EF4-FFF2-40B4-BE49-F238E27FC236}">
                <a16:creationId xmlns:a16="http://schemas.microsoft.com/office/drawing/2014/main" id="{CE1039E4-EB61-F648-7D22-2D39CF44AAD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73D8455B-AAA5-2120-828F-1B6088C0F1B3}"/>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1355438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7668E-CF2E-0C05-4066-E4900B6080C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923E07FC-11B8-0F83-F0E4-A602D624C9E8}"/>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4" name="Footer Placeholder 3">
            <a:extLst>
              <a:ext uri="{FF2B5EF4-FFF2-40B4-BE49-F238E27FC236}">
                <a16:creationId xmlns:a16="http://schemas.microsoft.com/office/drawing/2014/main" id="{96BAA10D-5A83-A2AD-6033-7D470AFFCC6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0F99017-8500-1FD8-80C8-CE48FEB0462A}"/>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2109339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F730C5-7D0A-BFD7-4292-3F2BA97A82F2}"/>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3" name="Footer Placeholder 2">
            <a:extLst>
              <a:ext uri="{FF2B5EF4-FFF2-40B4-BE49-F238E27FC236}">
                <a16:creationId xmlns:a16="http://schemas.microsoft.com/office/drawing/2014/main" id="{5DB6572D-C4EC-1C54-BDB4-960D92A07279}"/>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277F726D-BE9F-9272-F3E5-E31E1411192A}"/>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2688930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97C50-E72D-C959-EB75-819FB32DFE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D1D6B5F-EBAA-06A8-D392-D62AE2881E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F2B98852-71CC-E757-AC6B-6C50FD08F3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47A5E4-210C-9829-213F-6695B1BA0EB5}"/>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6" name="Footer Placeholder 5">
            <a:extLst>
              <a:ext uri="{FF2B5EF4-FFF2-40B4-BE49-F238E27FC236}">
                <a16:creationId xmlns:a16="http://schemas.microsoft.com/office/drawing/2014/main" id="{754409C3-D6C0-8B3F-5376-82B7075DE20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83BB4E9-0334-F8FD-ADF3-54EACCACE1D3}"/>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2394603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CAC6E-3D49-F667-E1CF-94720E5635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66F504B-63EB-FC27-9943-CFE578F82E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3F1F523-64A1-D59B-6C4B-3828D4C942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35EC9B-CD55-5EF0-D3B2-F42ACA755C39}"/>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6" name="Footer Placeholder 5">
            <a:extLst>
              <a:ext uri="{FF2B5EF4-FFF2-40B4-BE49-F238E27FC236}">
                <a16:creationId xmlns:a16="http://schemas.microsoft.com/office/drawing/2014/main" id="{73CBC70B-DDE9-34C3-62C8-73FB4204C2B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4B4145E-3A1B-EC2E-A37B-B6368E098F38}"/>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306236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50E81-6163-D3D9-2542-A1A5D5FBA61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46BFA6F-30CE-1285-DFB1-C58C2C11DD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ACC46E5-70B7-EA62-66B3-77E9147E585F}"/>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5" name="Footer Placeholder 4">
            <a:extLst>
              <a:ext uri="{FF2B5EF4-FFF2-40B4-BE49-F238E27FC236}">
                <a16:creationId xmlns:a16="http://schemas.microsoft.com/office/drawing/2014/main" id="{2BBDD50B-3319-1A8C-0878-AA0F6938AF5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DA353D5-0B47-95F9-6636-33B67F82D7A4}"/>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1201739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9743E2-3EE4-C6FE-BC7A-2CCC5AF8DD0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0FE64EA-849A-E03C-7761-1063CF8FF3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2CC5453-7E48-14EE-E1E6-6350BE324FA0}"/>
              </a:ext>
            </a:extLst>
          </p:cNvPr>
          <p:cNvSpPr>
            <a:spLocks noGrp="1"/>
          </p:cNvSpPr>
          <p:nvPr>
            <p:ph type="dt" sz="half" idx="10"/>
          </p:nvPr>
        </p:nvSpPr>
        <p:spPr/>
        <p:txBody>
          <a:bodyPr/>
          <a:lstStyle/>
          <a:p>
            <a:fld id="{8271F6F2-6176-4DEA-A509-C4F3E56BD372}" type="datetimeFigureOut">
              <a:rPr lang="en-IN" smtClean="0"/>
              <a:t>28-08-2024</a:t>
            </a:fld>
            <a:endParaRPr lang="en-IN"/>
          </a:p>
        </p:txBody>
      </p:sp>
      <p:sp>
        <p:nvSpPr>
          <p:cNvPr id="5" name="Footer Placeholder 4">
            <a:extLst>
              <a:ext uri="{FF2B5EF4-FFF2-40B4-BE49-F238E27FC236}">
                <a16:creationId xmlns:a16="http://schemas.microsoft.com/office/drawing/2014/main" id="{E1658C79-42C4-214E-26B2-D5BCDE8E441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4C2FE59-52EB-C177-A87F-9858FB45C4AA}"/>
              </a:ext>
            </a:extLst>
          </p:cNvPr>
          <p:cNvSpPr>
            <a:spLocks noGrp="1"/>
          </p:cNvSpPr>
          <p:nvPr>
            <p:ph type="sldNum" sz="quarter" idx="12"/>
          </p:nvPr>
        </p:nvSpPr>
        <p:spPr/>
        <p:txBody>
          <a:bodyPr/>
          <a:lstStyle/>
          <a:p>
            <a:fld id="{C1592DEB-73F8-40AF-BA6B-FD70F677BB89}" type="slidenum">
              <a:rPr lang="en-IN" smtClean="0"/>
              <a:t>‹#›</a:t>
            </a:fld>
            <a:endParaRPr lang="en-IN"/>
          </a:p>
        </p:txBody>
      </p:sp>
    </p:spTree>
    <p:extLst>
      <p:ext uri="{BB962C8B-B14F-4D97-AF65-F5344CB8AC3E}">
        <p14:creationId xmlns:p14="http://schemas.microsoft.com/office/powerpoint/2010/main" val="3626117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74335F-A665-FDFE-8B75-B739FB3D2C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D25871B-8A11-7E32-2151-D04DA2031A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CB0AC1B-C637-0B9C-6DE6-F20BCBE355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71F6F2-6176-4DEA-A509-C4F3E56BD372}" type="datetimeFigureOut">
              <a:rPr lang="en-IN" smtClean="0"/>
              <a:t>28-08-2024</a:t>
            </a:fld>
            <a:endParaRPr lang="en-IN"/>
          </a:p>
        </p:txBody>
      </p:sp>
      <p:sp>
        <p:nvSpPr>
          <p:cNvPr id="5" name="Footer Placeholder 4">
            <a:extLst>
              <a:ext uri="{FF2B5EF4-FFF2-40B4-BE49-F238E27FC236}">
                <a16:creationId xmlns:a16="http://schemas.microsoft.com/office/drawing/2014/main" id="{B75AFFF5-BE21-B9C9-5108-995FB34DFA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A867F3DD-238D-0207-F9D7-610D7A0A2D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592DEB-73F8-40AF-BA6B-FD70F677BB89}" type="slidenum">
              <a:rPr lang="en-IN" smtClean="0"/>
              <a:t>‹#›</a:t>
            </a:fld>
            <a:endParaRPr lang="en-IN"/>
          </a:p>
        </p:txBody>
      </p:sp>
    </p:spTree>
    <p:extLst>
      <p:ext uri="{BB962C8B-B14F-4D97-AF65-F5344CB8AC3E}">
        <p14:creationId xmlns:p14="http://schemas.microsoft.com/office/powerpoint/2010/main" val="3962300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werpoint Background Images - Free ...">
            <a:extLst>
              <a:ext uri="{FF2B5EF4-FFF2-40B4-BE49-F238E27FC236}">
                <a16:creationId xmlns:a16="http://schemas.microsoft.com/office/drawing/2014/main" id="{E5FFB071-EDE7-6CB7-1183-AA0D11D53D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EE4E336B-952A-DBF9-04EE-0E23CCB304B0}"/>
              </a:ext>
            </a:extLst>
          </p:cNvPr>
          <p:cNvSpPr>
            <a:spLocks noGrp="1"/>
          </p:cNvSpPr>
          <p:nvPr>
            <p:ph type="subTitle" idx="1"/>
          </p:nvPr>
        </p:nvSpPr>
        <p:spPr>
          <a:xfrm>
            <a:off x="609600" y="2064786"/>
            <a:ext cx="11211339" cy="1655762"/>
          </a:xfrm>
        </p:spPr>
        <p:txBody>
          <a:bodyPr>
            <a:normAutofit/>
          </a:bodyPr>
          <a:lstStyle/>
          <a:p>
            <a:pPr algn="ctr">
              <a:lnSpc>
                <a:spcPct val="150000"/>
              </a:lnSpc>
              <a:spcAft>
                <a:spcPts val="800"/>
              </a:spcAft>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COLLECTION &amp; IDENTIFICATION OF WILD MEDICINAL PLANTS OF</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IN" b="1" dirty="0">
                <a:effectLst/>
                <a:latin typeface="Times New Roman" panose="02020603050405020304" pitchFamily="18" charset="0"/>
                <a:ea typeface="Calibri" panose="020F0502020204030204" pitchFamily="34" charset="0"/>
              </a:rPr>
              <a:t>DHUMKHAL</a:t>
            </a:r>
            <a:r>
              <a:rPr lang="en-IN" b="1" spc="-20" dirty="0">
                <a:effectLst/>
                <a:latin typeface="Times New Roman" panose="02020603050405020304" pitchFamily="18" charset="0"/>
                <a:ea typeface="Calibri" panose="020F0502020204030204" pitchFamily="34" charset="0"/>
              </a:rPr>
              <a:t> </a:t>
            </a:r>
            <a:r>
              <a:rPr lang="en-IN" b="1" dirty="0">
                <a:effectLst/>
                <a:latin typeface="Times New Roman" panose="02020603050405020304" pitchFamily="18" charset="0"/>
                <a:ea typeface="Calibri" panose="020F0502020204030204" pitchFamily="34" charset="0"/>
              </a:rPr>
              <a:t>&amp;</a:t>
            </a:r>
            <a:r>
              <a:rPr lang="en-IN" b="1" spc="-10" dirty="0">
                <a:effectLst/>
                <a:latin typeface="Times New Roman" panose="02020603050405020304" pitchFamily="18" charset="0"/>
                <a:ea typeface="Calibri" panose="020F0502020204030204" pitchFamily="34" charset="0"/>
              </a:rPr>
              <a:t> </a:t>
            </a:r>
            <a:r>
              <a:rPr lang="en-IN" b="1" dirty="0">
                <a:effectLst/>
                <a:latin typeface="Times New Roman" panose="02020603050405020304" pitchFamily="18" charset="0"/>
                <a:ea typeface="Calibri" panose="020F0502020204030204" pitchFamily="34" charset="0"/>
              </a:rPr>
              <a:t>DHUMKHAL</a:t>
            </a:r>
            <a:r>
              <a:rPr lang="en-IN" b="1" spc="-15" dirty="0">
                <a:effectLst/>
                <a:latin typeface="Times New Roman" panose="02020603050405020304" pitchFamily="18" charset="0"/>
                <a:ea typeface="Calibri" panose="020F0502020204030204" pitchFamily="34" charset="0"/>
              </a:rPr>
              <a:t> </a:t>
            </a:r>
            <a:r>
              <a:rPr lang="en-IN" b="1" dirty="0">
                <a:effectLst/>
                <a:latin typeface="Times New Roman" panose="02020603050405020304" pitchFamily="18" charset="0"/>
                <a:ea typeface="Calibri" panose="020F0502020204030204" pitchFamily="34" charset="0"/>
              </a:rPr>
              <a:t>FOREST,</a:t>
            </a:r>
            <a:r>
              <a:rPr lang="en-IN" b="1" spc="-25" dirty="0">
                <a:effectLst/>
                <a:latin typeface="Times New Roman" panose="02020603050405020304" pitchFamily="18" charset="0"/>
                <a:ea typeface="Calibri" panose="020F0502020204030204" pitchFamily="34" charset="0"/>
              </a:rPr>
              <a:t> </a:t>
            </a:r>
            <a:r>
              <a:rPr lang="en-IN" b="1" dirty="0">
                <a:effectLst/>
                <a:latin typeface="Times New Roman" panose="02020603050405020304" pitchFamily="18" charset="0"/>
                <a:ea typeface="Calibri" panose="020F0502020204030204" pitchFamily="34" charset="0"/>
              </a:rPr>
              <a:t>DANG</a:t>
            </a:r>
            <a:r>
              <a:rPr lang="en-IN" b="1" spc="-15" dirty="0">
                <a:effectLst/>
                <a:latin typeface="Times New Roman" panose="02020603050405020304" pitchFamily="18" charset="0"/>
                <a:ea typeface="Calibri" panose="020F0502020204030204" pitchFamily="34" charset="0"/>
              </a:rPr>
              <a:t> </a:t>
            </a:r>
            <a:r>
              <a:rPr lang="en-IN" b="1" dirty="0">
                <a:effectLst/>
                <a:latin typeface="Times New Roman" panose="02020603050405020304" pitchFamily="18" charset="0"/>
                <a:ea typeface="Calibri" panose="020F0502020204030204" pitchFamily="34" charset="0"/>
              </a:rPr>
              <a:t>DISTRICT,</a:t>
            </a:r>
            <a:r>
              <a:rPr lang="en-IN" b="1" spc="-15" dirty="0">
                <a:effectLst/>
                <a:latin typeface="Times New Roman" panose="02020603050405020304" pitchFamily="18" charset="0"/>
                <a:ea typeface="Calibri" panose="020F0502020204030204" pitchFamily="34" charset="0"/>
              </a:rPr>
              <a:t> </a:t>
            </a:r>
            <a:r>
              <a:rPr lang="en-IN" b="1" dirty="0">
                <a:effectLst/>
                <a:latin typeface="Times New Roman" panose="02020603050405020304" pitchFamily="18" charset="0"/>
                <a:ea typeface="Calibri" panose="020F0502020204030204" pitchFamily="34" charset="0"/>
              </a:rPr>
              <a:t>GUJARAT</a:t>
            </a:r>
            <a:endParaRPr lang="en-IN" dirty="0"/>
          </a:p>
        </p:txBody>
      </p:sp>
    </p:spTree>
    <p:extLst>
      <p:ext uri="{BB962C8B-B14F-4D97-AF65-F5344CB8AC3E}">
        <p14:creationId xmlns:p14="http://schemas.microsoft.com/office/powerpoint/2010/main" val="1974637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Images - Free ...">
            <a:extLst>
              <a:ext uri="{FF2B5EF4-FFF2-40B4-BE49-F238E27FC236}">
                <a16:creationId xmlns:a16="http://schemas.microsoft.com/office/drawing/2014/main" id="{0825614F-0177-5224-E47A-61E2902100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F156883-AE02-4E95-10C9-E8C8F150B993}"/>
              </a:ext>
            </a:extLst>
          </p:cNvPr>
          <p:cNvSpPr txBox="1"/>
          <p:nvPr/>
        </p:nvSpPr>
        <p:spPr>
          <a:xfrm>
            <a:off x="0" y="0"/>
            <a:ext cx="11555896" cy="916982"/>
          </a:xfrm>
          <a:prstGeom prst="rect">
            <a:avLst/>
          </a:prstGeom>
          <a:noFill/>
        </p:spPr>
        <p:txBody>
          <a:bodyPr wrap="square">
            <a:spAutoFit/>
          </a:bodyPr>
          <a:lstStyle/>
          <a:p>
            <a:pPr algn="ctr">
              <a:lnSpc>
                <a:spcPct val="150000"/>
              </a:lnSpc>
              <a:spcAft>
                <a:spcPts val="800"/>
              </a:spcAft>
            </a:pPr>
            <a:r>
              <a:rPr lang="en-IN"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3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C3FBFEDF-8341-D76F-CA96-F07682504D59}"/>
              </a:ext>
            </a:extLst>
          </p:cNvPr>
          <p:cNvSpPr txBox="1"/>
          <p:nvPr/>
        </p:nvSpPr>
        <p:spPr>
          <a:xfrm>
            <a:off x="119269" y="993125"/>
            <a:ext cx="11555896"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From so many years ago the human being depends on the plants for their basic needs like food, shelter, cloths and medicine. Herbal medicines have traditionally been used because of easily accessible, affordable and there is no evidence of resistance to whole plant extracts of effectiveness.</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In </a:t>
            </a:r>
            <a:r>
              <a:rPr lang="en-IN" sz="1800" dirty="0">
                <a:solidFill>
                  <a:srgbClr val="282828"/>
                </a:solidFill>
                <a:effectLst/>
                <a:latin typeface="Times New Roman" panose="02020603050405020304" pitchFamily="18" charset="0"/>
                <a:ea typeface="Calibri" panose="020F0502020204030204" pitchFamily="34" charset="0"/>
              </a:rPr>
              <a:t>India the traditional system of medicine is one of the oldest systems of medical practice in the world and has played an essential role in providing health care service to human civilization right from its inception. </a:t>
            </a:r>
            <a:endParaRPr lang="en-IN" dirty="0">
              <a:solidFill>
                <a:srgbClr val="282828"/>
              </a:solidFill>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IN" sz="1800" dirty="0">
                <a:solidFill>
                  <a:srgbClr val="282828"/>
                </a:solidFill>
                <a:effectLst/>
                <a:latin typeface="Times New Roman" panose="02020603050405020304" pitchFamily="18" charset="0"/>
                <a:ea typeface="Calibri" panose="020F0502020204030204" pitchFamily="34" charset="0"/>
              </a:rPr>
              <a:t>India has the exclusive distinction of its own recognized traditional medicine; Ayurveda, Yoga, Unani, Siddha, and Homoeopathy (AYUSH).</a:t>
            </a:r>
            <a:r>
              <a:rPr lang="en-IN" sz="1800" dirty="0">
                <a:effectLst/>
                <a:latin typeface="Times New Roman" panose="02020603050405020304" pitchFamily="18" charset="0"/>
                <a:ea typeface="Calibri" panose="020F0502020204030204" pitchFamily="34" charset="0"/>
              </a:rPr>
              <a:t> This sort of traditional medicinal knowledge has been regularly practiced in homes and is transferred from generation to generation with the passage of time.</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India is one among the 12- </a:t>
            </a:r>
            <a:r>
              <a:rPr lang="en-IN" sz="1800" dirty="0" err="1">
                <a:effectLst/>
                <a:latin typeface="Times New Roman" panose="02020603050405020304" pitchFamily="18" charset="0"/>
                <a:ea typeface="Calibri" panose="020F0502020204030204" pitchFamily="34" charset="0"/>
              </a:rPr>
              <a:t>megabioversity</a:t>
            </a:r>
            <a:r>
              <a:rPr lang="en-IN" sz="1800" dirty="0">
                <a:effectLst/>
                <a:latin typeface="Times New Roman" panose="02020603050405020304" pitchFamily="18" charset="0"/>
                <a:ea typeface="Calibri" panose="020F0502020204030204" pitchFamily="34" charset="0"/>
              </a:rPr>
              <a:t> countries and having 3 out of 25 hot spots</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of origins and diversity of several plant species in the world. The 17,000 </a:t>
            </a:r>
            <a:r>
              <a:rPr lang="en-IN" sz="1800" dirty="0" err="1">
                <a:effectLst/>
                <a:latin typeface="Times New Roman" panose="02020603050405020304" pitchFamily="18" charset="0"/>
                <a:ea typeface="Calibri" panose="020F0502020204030204" pitchFamily="34" charset="0"/>
              </a:rPr>
              <a:t>sq</a:t>
            </a:r>
            <a:r>
              <a:rPr lang="en-IN" sz="1800" dirty="0">
                <a:effectLst/>
                <a:latin typeface="Times New Roman" panose="02020603050405020304" pitchFamily="18" charset="0"/>
                <a:ea typeface="Calibri" panose="020F0502020204030204" pitchFamily="34" charset="0"/>
              </a:rPr>
              <a:t> km long strip</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of forests along the sea ward side of</a:t>
            </a:r>
            <a:r>
              <a:rPr lang="en-IN" sz="1800" spc="30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Western Ghats is enriched with 4,050 plant species,</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of which nearly 40% (1,600 species) are endemic</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Gujarat State is the western part of India having nearly 4,320</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plant species, which accounts for almost 9.33% of the total floral wealth of India. The</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tribals in the state use about 750 medicinally Important and 450 economically important</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plant species.</a:t>
            </a:r>
            <a:endParaRPr lang="en-IN" dirty="0"/>
          </a:p>
        </p:txBody>
      </p:sp>
    </p:spTree>
    <p:extLst>
      <p:ext uri="{BB962C8B-B14F-4D97-AF65-F5344CB8AC3E}">
        <p14:creationId xmlns:p14="http://schemas.microsoft.com/office/powerpoint/2010/main" val="3215636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Images - Free ...">
            <a:extLst>
              <a:ext uri="{FF2B5EF4-FFF2-40B4-BE49-F238E27FC236}">
                <a16:creationId xmlns:a16="http://schemas.microsoft.com/office/drawing/2014/main" id="{26279B37-A139-3821-C772-1ED7675C84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8C951AA-8ECA-783C-C040-8AD7156F60FF}"/>
              </a:ext>
            </a:extLst>
          </p:cNvPr>
          <p:cNvSpPr txBox="1"/>
          <p:nvPr/>
        </p:nvSpPr>
        <p:spPr>
          <a:xfrm>
            <a:off x="198782" y="963593"/>
            <a:ext cx="11794435" cy="42028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a:t>
            </a:r>
            <a:r>
              <a:rPr lang="en-IN" sz="1800" dirty="0" err="1">
                <a:effectLst/>
                <a:latin typeface="Times New Roman" panose="02020603050405020304" pitchFamily="18" charset="0"/>
                <a:ea typeface="Calibri" panose="020F0502020204030204" pitchFamily="34" charset="0"/>
              </a:rPr>
              <a:t>Dangs</a:t>
            </a:r>
            <a:r>
              <a:rPr lang="en-IN" sz="1800" dirty="0">
                <a:effectLst/>
                <a:latin typeface="Times New Roman" panose="02020603050405020304" pitchFamily="18" charset="0"/>
                <a:ea typeface="Calibri" panose="020F0502020204030204" pitchFamily="34" charset="0"/>
              </a:rPr>
              <a:t> is the southernmost district in Gujarat, which starts from the rugged mountain chains of the Sahyadri range of the Western Ghats in the southwest and descends on the western side of extending undulating tract.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a:t>
            </a:r>
            <a:r>
              <a:rPr lang="en-IN" sz="1800" dirty="0" err="1">
                <a:effectLst/>
                <a:latin typeface="Times New Roman" panose="02020603050405020304" pitchFamily="18" charset="0"/>
                <a:ea typeface="Calibri" panose="020F0502020204030204" pitchFamily="34" charset="0"/>
              </a:rPr>
              <a:t>Dangs</a:t>
            </a:r>
            <a:r>
              <a:rPr lang="en-IN" sz="1800" dirty="0">
                <a:effectLst/>
                <a:latin typeface="Times New Roman" panose="02020603050405020304" pitchFamily="18" charset="0"/>
                <a:ea typeface="Calibri" panose="020F0502020204030204" pitchFamily="34" charset="0"/>
              </a:rPr>
              <a:t> is a tribal district, with the Bhil, Konkani (</a:t>
            </a:r>
            <a:r>
              <a:rPr lang="en-IN" sz="1800" dirty="0" err="1">
                <a:effectLst/>
                <a:latin typeface="Times New Roman" panose="02020603050405020304" pitchFamily="18" charset="0"/>
                <a:ea typeface="Calibri" panose="020F0502020204030204" pitchFamily="34" charset="0"/>
              </a:rPr>
              <a:t>kunvi</a:t>
            </a:r>
            <a:r>
              <a:rPr lang="en-IN" sz="1800" dirty="0">
                <a:effectLst/>
                <a:latin typeface="Times New Roman" panose="02020603050405020304" pitchFamily="18" charset="0"/>
                <a:ea typeface="Calibri" panose="020F0502020204030204" pitchFamily="34" charset="0"/>
              </a:rPr>
              <a:t>), Varli, </a:t>
            </a:r>
            <a:r>
              <a:rPr lang="en-IN" sz="1800" dirty="0" err="1">
                <a:effectLst/>
                <a:latin typeface="Times New Roman" panose="02020603050405020304" pitchFamily="18" charset="0"/>
                <a:ea typeface="Calibri" panose="020F0502020204030204" pitchFamily="34" charset="0"/>
              </a:rPr>
              <a:t>Kotwalia</a:t>
            </a:r>
            <a:r>
              <a:rPr lang="en-IN" sz="1800" dirty="0">
                <a:effectLst/>
                <a:latin typeface="Times New Roman" panose="02020603050405020304" pitchFamily="18" charset="0"/>
                <a:ea typeface="Calibri" panose="020F0502020204030204" pitchFamily="34" charset="0"/>
              </a:rPr>
              <a:t>, </a:t>
            </a:r>
            <a:r>
              <a:rPr lang="en-IN" sz="1800" dirty="0" err="1">
                <a:effectLst/>
                <a:latin typeface="Times New Roman" panose="02020603050405020304" pitchFamily="18" charset="0"/>
                <a:ea typeface="Calibri" panose="020F0502020204030204" pitchFamily="34" charset="0"/>
              </a:rPr>
              <a:t>Kathodi</a:t>
            </a:r>
            <a:r>
              <a:rPr lang="en-IN" sz="1800" dirty="0">
                <a:effectLst/>
                <a:latin typeface="Times New Roman" panose="02020603050405020304" pitchFamily="18" charset="0"/>
                <a:ea typeface="Calibri" panose="020F0502020204030204" pitchFamily="34" charset="0"/>
              </a:rPr>
              <a:t> and </a:t>
            </a:r>
            <a:r>
              <a:rPr lang="en-IN" sz="1800" dirty="0" err="1">
                <a:effectLst/>
                <a:latin typeface="Times New Roman" panose="02020603050405020304" pitchFamily="18" charset="0"/>
                <a:ea typeface="Calibri" panose="020F0502020204030204" pitchFamily="34" charset="0"/>
              </a:rPr>
              <a:t>Gamit</a:t>
            </a:r>
            <a:r>
              <a:rPr lang="en-IN" sz="1800" dirty="0">
                <a:effectLst/>
                <a:latin typeface="Times New Roman" panose="02020603050405020304" pitchFamily="18" charset="0"/>
                <a:ea typeface="Calibri" panose="020F0502020204030204" pitchFamily="34" charset="0"/>
              </a:rPr>
              <a:t> being the major tribal groups. The </a:t>
            </a:r>
            <a:r>
              <a:rPr lang="en-IN" sz="1800" dirty="0" err="1">
                <a:effectLst/>
                <a:latin typeface="Times New Roman" panose="02020603050405020304" pitchFamily="18" charset="0"/>
                <a:ea typeface="Calibri" panose="020F0502020204030204" pitchFamily="34" charset="0"/>
              </a:rPr>
              <a:t>Bhils</a:t>
            </a:r>
            <a:r>
              <a:rPr lang="en-IN" sz="1800" dirty="0">
                <a:effectLst/>
                <a:latin typeface="Times New Roman" panose="02020603050405020304" pitchFamily="18" charset="0"/>
                <a:ea typeface="Calibri" panose="020F0502020204030204" pitchFamily="34" charset="0"/>
              </a:rPr>
              <a:t> have historically been residing in the </a:t>
            </a:r>
            <a:r>
              <a:rPr lang="en-IN" sz="1800" dirty="0" err="1">
                <a:effectLst/>
                <a:latin typeface="Times New Roman" panose="02020603050405020304" pitchFamily="18" charset="0"/>
                <a:ea typeface="Calibri" panose="020F0502020204030204" pitchFamily="34" charset="0"/>
              </a:rPr>
              <a:t>Dangs</a:t>
            </a:r>
            <a:r>
              <a:rPr lang="en-IN" sz="1800" dirty="0">
                <a:effectLst/>
                <a:latin typeface="Times New Roman" panose="02020603050405020304" pitchFamily="18" charset="0"/>
                <a:ea typeface="Calibri" panose="020F0502020204030204" pitchFamily="34" charset="0"/>
              </a:rPr>
              <a:t> whereas the other tribes came to the </a:t>
            </a:r>
            <a:r>
              <a:rPr lang="en-IN" sz="1800" dirty="0" err="1">
                <a:effectLst/>
                <a:latin typeface="Times New Roman" panose="02020603050405020304" pitchFamily="18" charset="0"/>
                <a:ea typeface="Calibri" panose="020F0502020204030204" pitchFamily="34" charset="0"/>
              </a:rPr>
              <a:t>Dangs</a:t>
            </a:r>
            <a:r>
              <a:rPr lang="en-IN" sz="1800" dirty="0">
                <a:effectLst/>
                <a:latin typeface="Times New Roman" panose="02020603050405020304" pitchFamily="18" charset="0"/>
                <a:ea typeface="Calibri" panose="020F0502020204030204" pitchFamily="34" charset="0"/>
              </a:rPr>
              <a:t> in search of a livelihood.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These tribal people mainly depend on forest for their shelter, housing material, food, fuel, fibre, medicine and feed. These ethnic groups through their observations and experiences with the nature have developed their own indigenous systems of treating ailments using different plants.</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degradation of forest and hilly habitat many medicinal species are facing threats for their existence. Along with the medicinal species of plants, the knowledge of ethnomedicinal practices is also losing in the local community.</a:t>
            </a:r>
            <a:endParaRPr lang="en-IN" dirty="0"/>
          </a:p>
        </p:txBody>
      </p:sp>
    </p:spTree>
    <p:extLst>
      <p:ext uri="{BB962C8B-B14F-4D97-AF65-F5344CB8AC3E}">
        <p14:creationId xmlns:p14="http://schemas.microsoft.com/office/powerpoint/2010/main" val="38399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Powerpoint Background Images - Free ...">
            <a:extLst>
              <a:ext uri="{FF2B5EF4-FFF2-40B4-BE49-F238E27FC236}">
                <a16:creationId xmlns:a16="http://schemas.microsoft.com/office/drawing/2014/main" id="{E1795C4D-8F69-EF97-66FA-FFE797982C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9C88E9D-88DF-8B37-49EA-F4FFAEB8F6C4}"/>
              </a:ext>
            </a:extLst>
          </p:cNvPr>
          <p:cNvSpPr txBox="1"/>
          <p:nvPr/>
        </p:nvSpPr>
        <p:spPr>
          <a:xfrm>
            <a:off x="198784" y="139362"/>
            <a:ext cx="11820938" cy="916982"/>
          </a:xfrm>
          <a:prstGeom prst="rect">
            <a:avLst/>
          </a:prstGeom>
          <a:noFill/>
        </p:spPr>
        <p:txBody>
          <a:bodyPr wrap="square">
            <a:spAutoFit/>
          </a:bodyPr>
          <a:lstStyle/>
          <a:p>
            <a:pPr algn="ctr">
              <a:lnSpc>
                <a:spcPct val="150000"/>
              </a:lnSpc>
              <a:spcAft>
                <a:spcPts val="800"/>
              </a:spcAft>
            </a:pPr>
            <a:r>
              <a:rPr lang="en-IN"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MATERIALS</a:t>
            </a:r>
            <a:r>
              <a:rPr lang="en-IN" sz="4000" b="1" spc="-5"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a:t>
            </a:r>
            <a:r>
              <a:rPr lang="en-IN"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AND</a:t>
            </a:r>
            <a:r>
              <a:rPr lang="en-IN" sz="4000" b="1" spc="-5"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a:t>
            </a:r>
            <a:r>
              <a:rPr lang="en-IN" sz="4000" b="1"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METHODS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8B223FBA-DA75-E977-2793-55657DF0BB85}"/>
              </a:ext>
            </a:extLst>
          </p:cNvPr>
          <p:cNvSpPr txBox="1"/>
          <p:nvPr/>
        </p:nvSpPr>
        <p:spPr>
          <a:xfrm>
            <a:off x="181666" y="1195706"/>
            <a:ext cx="7014263" cy="4818242"/>
          </a:xfrm>
          <a:prstGeom prst="rect">
            <a:avLst/>
          </a:prstGeom>
          <a:noFill/>
        </p:spPr>
        <p:txBody>
          <a:bodyPr wrap="square">
            <a:spAutoFit/>
          </a:bodyPr>
          <a:lstStyle/>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Study Area</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Located in the Southern part of country, state of Gujarat. The area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forest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lies between 20°.631926‟N latitude and 73°.770586‟E longitude, map report and data</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sets 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on topography, land use, land cover, watershed/hydrological parameters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etc. </a:t>
            </a: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Total area 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forest and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is 334.09 hectares as per the Data</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available for the year 2021.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village is home of 100% scheduled Tribes (ST)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Population. The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are one such as tribe that have inhibited the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forest,</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medical men “</a:t>
            </a:r>
            <a:r>
              <a:rPr lang="en-IN" sz="1800" i="1" dirty="0">
                <a:effectLst/>
                <a:latin typeface="Times New Roman" panose="02020603050405020304" pitchFamily="18" charset="0"/>
                <a:ea typeface="Calibri" panose="020F0502020204030204" pitchFamily="34" charset="0"/>
                <a:cs typeface="Mangal" panose="02040503050203030202" pitchFamily="18" charset="0"/>
              </a:rPr>
              <a:t>Bhagat</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vaidya</a:t>
            </a:r>
            <a:r>
              <a:rPr lang="en-IN" sz="1800" dirty="0">
                <a:effectLst/>
                <a:latin typeface="Times New Roman" panose="02020603050405020304" pitchFamily="18" charset="0"/>
                <a:ea typeface="Calibri" panose="020F0502020204030204" pitchFamily="34" charset="0"/>
                <a:cs typeface="Mangal" panose="02040503050203030202" pitchFamily="18" charset="0"/>
              </a:rPr>
              <a:t>) indigenous plant knowledge.</a:t>
            </a:r>
          </a:p>
        </p:txBody>
      </p:sp>
      <p:sp>
        <p:nvSpPr>
          <p:cNvPr id="6" name="Rectangle 5">
            <a:extLst>
              <a:ext uri="{FF2B5EF4-FFF2-40B4-BE49-F238E27FC236}">
                <a16:creationId xmlns:a16="http://schemas.microsoft.com/office/drawing/2014/main" id="{C3167B83-4CE6-7015-E0BE-F4FDF490486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grpSp>
        <p:nvGrpSpPr>
          <p:cNvPr id="7" name="Group 6">
            <a:extLst>
              <a:ext uri="{FF2B5EF4-FFF2-40B4-BE49-F238E27FC236}">
                <a16:creationId xmlns:a16="http://schemas.microsoft.com/office/drawing/2014/main" id="{2D7B480D-BD66-7A53-C398-C45AE6952256}"/>
              </a:ext>
            </a:extLst>
          </p:cNvPr>
          <p:cNvGrpSpPr/>
          <p:nvPr/>
        </p:nvGrpSpPr>
        <p:grpSpPr bwMode="auto">
          <a:xfrm>
            <a:off x="7929964" y="1524000"/>
            <a:ext cx="3943983" cy="3863107"/>
            <a:chOff x="0" y="-1"/>
            <a:chExt cx="8101" cy="7396"/>
          </a:xfrm>
        </p:grpSpPr>
        <p:pic>
          <p:nvPicPr>
            <p:cNvPr id="8" name="Picture 7">
              <a:extLst>
                <a:ext uri="{FF2B5EF4-FFF2-40B4-BE49-F238E27FC236}">
                  <a16:creationId xmlns:a16="http://schemas.microsoft.com/office/drawing/2014/main" id="{A1A19DF4-A10F-F9FD-CF07-93A05ADC88D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8" y="-1"/>
              <a:ext cx="3983" cy="4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EF5D94F3-0844-B442-8DEA-C9E4BCE47B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2" y="6"/>
              <a:ext cx="3551" cy="4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65F1DA28-C1E7-33A0-D8DE-D34FD0BF46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4162"/>
              <a:ext cx="7683" cy="3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extBox 11">
            <a:extLst>
              <a:ext uri="{FF2B5EF4-FFF2-40B4-BE49-F238E27FC236}">
                <a16:creationId xmlns:a16="http://schemas.microsoft.com/office/drawing/2014/main" id="{E59FFF29-DAB1-7DA1-C5C4-7121657C6D7D}"/>
              </a:ext>
            </a:extLst>
          </p:cNvPr>
          <p:cNvSpPr txBox="1"/>
          <p:nvPr/>
        </p:nvSpPr>
        <p:spPr>
          <a:xfrm>
            <a:off x="8858632" y="5756626"/>
            <a:ext cx="2172454" cy="369332"/>
          </a:xfrm>
          <a:prstGeom prst="rect">
            <a:avLst/>
          </a:prstGeom>
          <a:noFill/>
        </p:spPr>
        <p:txBody>
          <a:bodyPr wrap="none" rtlCol="0">
            <a:spAutoFit/>
          </a:bodyPr>
          <a:lstStyle/>
          <a:p>
            <a:r>
              <a:rPr lang="en-IN" dirty="0">
                <a:latin typeface="Times New Roman" panose="02020603050405020304" pitchFamily="18" charset="0"/>
                <a:cs typeface="Times New Roman" panose="02020603050405020304" pitchFamily="18" charset="0"/>
              </a:rPr>
              <a:t>Figure 1: Study Area </a:t>
            </a:r>
          </a:p>
        </p:txBody>
      </p:sp>
    </p:spTree>
    <p:extLst>
      <p:ext uri="{BB962C8B-B14F-4D97-AF65-F5344CB8AC3E}">
        <p14:creationId xmlns:p14="http://schemas.microsoft.com/office/powerpoint/2010/main" val="2650411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Powerpoint Background Images - Free ...">
            <a:extLst>
              <a:ext uri="{FF2B5EF4-FFF2-40B4-BE49-F238E27FC236}">
                <a16:creationId xmlns:a16="http://schemas.microsoft.com/office/drawing/2014/main" id="{9CEF95F8-BA32-CE5D-6DB0-1F8D067B0C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86A328F-C66E-62D6-B427-DFC18EDEBA43}"/>
              </a:ext>
            </a:extLst>
          </p:cNvPr>
          <p:cNvSpPr txBox="1"/>
          <p:nvPr/>
        </p:nvSpPr>
        <p:spPr>
          <a:xfrm>
            <a:off x="245166" y="630616"/>
            <a:ext cx="6354418" cy="6172652"/>
          </a:xfrm>
          <a:prstGeom prst="rect">
            <a:avLst/>
          </a:prstGeom>
          <a:noFill/>
        </p:spPr>
        <p:txBody>
          <a:bodyPr wrap="square">
            <a:spAutoFit/>
          </a:bodyPr>
          <a:lstStyle/>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Collection</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of</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specimens</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and</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herbarium</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preparation</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2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work</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on</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collection</a:t>
            </a:r>
            <a:r>
              <a:rPr lang="en-IN" sz="1800" spc="25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documentation</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25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wild</a:t>
            </a:r>
            <a:r>
              <a:rPr lang="en-IN" sz="1800" spc="25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plant</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forest was initiated in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2022 in month February to April. If present work about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forest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were undertaken</a:t>
            </a:r>
            <a:r>
              <a:rPr lang="en-IN" sz="1800" spc="3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 extensive and intensive and collection of wild medicinal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plants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 from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dirty="0">
                <a:effectLst/>
                <a:latin typeface="Times New Roman" panose="02020603050405020304" pitchFamily="18" charset="0"/>
                <a:ea typeface="Calibri" panose="020F0502020204030204" pitchFamily="34" charset="0"/>
                <a:cs typeface="Mangal" panose="02040503050203030202" pitchFamily="18" charset="0"/>
              </a:rPr>
              <a:t> forest. Over</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50 species were collected.</a:t>
            </a: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Morphology</a:t>
            </a:r>
            <a:r>
              <a:rPr lang="en-IN" sz="1800" b="1" spc="-2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and</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Identification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The made a brief vegetative morphological description of each wild medicinal plant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 The photographs were taken by using android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redmi</a:t>
            </a:r>
            <a:r>
              <a:rPr lang="en-IN" sz="1800" dirty="0">
                <a:effectLst/>
                <a:latin typeface="Times New Roman" panose="02020603050405020304" pitchFamily="18" charset="0"/>
                <a:ea typeface="Calibri" panose="020F0502020204030204" pitchFamily="34" charset="0"/>
                <a:cs typeface="Mangal" panose="02040503050203030202" pitchFamily="18" charset="0"/>
              </a:rPr>
              <a:t> note 6 pro android mobile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camera, Identification</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all</a:t>
            </a:r>
            <a:r>
              <a:rPr lang="en-IN" sz="1800" spc="29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wild</a:t>
            </a:r>
            <a:r>
              <a:rPr lang="en-IN" sz="1800" spc="29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plant</a:t>
            </a:r>
            <a:r>
              <a:rPr lang="en-IN" sz="1800" spc="29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have</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been</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identified</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using</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flora of Maharashtra (Singh &amp; Karthikeyan, 2000). All species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were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arranged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alphabetically.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pSp>
        <p:nvGrpSpPr>
          <p:cNvPr id="4" name="Group 3">
            <a:extLst>
              <a:ext uri="{FF2B5EF4-FFF2-40B4-BE49-F238E27FC236}">
                <a16:creationId xmlns:a16="http://schemas.microsoft.com/office/drawing/2014/main" id="{C52A1E9F-74A3-E10F-1178-4F6E60429662}"/>
              </a:ext>
            </a:extLst>
          </p:cNvPr>
          <p:cNvGrpSpPr>
            <a:grpSpLocks/>
          </p:cNvGrpSpPr>
          <p:nvPr/>
        </p:nvGrpSpPr>
        <p:grpSpPr bwMode="auto">
          <a:xfrm>
            <a:off x="6929437" y="670455"/>
            <a:ext cx="4428490" cy="3503980"/>
            <a:chOff x="7" y="7"/>
            <a:chExt cx="6974" cy="3643"/>
          </a:xfrm>
        </p:grpSpPr>
        <p:pic>
          <p:nvPicPr>
            <p:cNvPr id="5" name="Picture 4">
              <a:extLst>
                <a:ext uri="{FF2B5EF4-FFF2-40B4-BE49-F238E27FC236}">
                  <a16:creationId xmlns:a16="http://schemas.microsoft.com/office/drawing/2014/main" id="{D0CD6012-6CB5-AFE7-30AC-C4CC5ACD4E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 y="898"/>
              <a:ext cx="4741" cy="2232"/>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3">
              <a:extLst>
                <a:ext uri="{FF2B5EF4-FFF2-40B4-BE49-F238E27FC236}">
                  <a16:creationId xmlns:a16="http://schemas.microsoft.com/office/drawing/2014/main" id="{4E10B47F-F9AD-BFAF-4A10-8437BB409792}"/>
                </a:ext>
              </a:extLst>
            </p:cNvPr>
            <p:cNvSpPr>
              <a:spLocks/>
            </p:cNvSpPr>
            <p:nvPr/>
          </p:nvSpPr>
          <p:spPr bwMode="auto">
            <a:xfrm>
              <a:off x="677" y="1183"/>
              <a:ext cx="4408" cy="1996"/>
            </a:xfrm>
            <a:custGeom>
              <a:avLst/>
              <a:gdLst>
                <a:gd name="T0" fmla="*/ 65 w 4408"/>
                <a:gd name="T1" fmla="*/ 3115 h 1996"/>
                <a:gd name="T2" fmla="*/ 0 w 4408"/>
                <a:gd name="T3" fmla="*/ 3115 h 1996"/>
                <a:gd name="T4" fmla="*/ 65 w 4408"/>
                <a:gd name="T5" fmla="*/ 2729 h 1996"/>
                <a:gd name="T6" fmla="*/ 0 w 4408"/>
                <a:gd name="T7" fmla="*/ 2729 h 1996"/>
                <a:gd name="T8" fmla="*/ 65 w 4408"/>
                <a:gd name="T9" fmla="*/ 2343 h 1996"/>
                <a:gd name="T10" fmla="*/ 0 w 4408"/>
                <a:gd name="T11" fmla="*/ 2343 h 1996"/>
                <a:gd name="T12" fmla="*/ 65 w 4408"/>
                <a:gd name="T13" fmla="*/ 1956 h 1996"/>
                <a:gd name="T14" fmla="*/ 0 w 4408"/>
                <a:gd name="T15" fmla="*/ 1956 h 1996"/>
                <a:gd name="T16" fmla="*/ 65 w 4408"/>
                <a:gd name="T17" fmla="*/ 1570 h 1996"/>
                <a:gd name="T18" fmla="*/ 0 w 4408"/>
                <a:gd name="T19" fmla="*/ 1570 h 1996"/>
                <a:gd name="T20" fmla="*/ 65 w 4408"/>
                <a:gd name="T21" fmla="*/ 1183 h 1996"/>
                <a:gd name="T22" fmla="*/ 0 w 4408"/>
                <a:gd name="T23" fmla="*/ 1183 h 1996"/>
                <a:gd name="T24" fmla="*/ 65 w 4408"/>
                <a:gd name="T25" fmla="*/ 3115 h 1996"/>
                <a:gd name="T26" fmla="*/ 65 w 4408"/>
                <a:gd name="T27" fmla="*/ 3179 h 1996"/>
                <a:gd name="T28" fmla="*/ 1150 w 4408"/>
                <a:gd name="T29" fmla="*/ 3115 h 1996"/>
                <a:gd name="T30" fmla="*/ 1150 w 4408"/>
                <a:gd name="T31" fmla="*/ 3179 h 1996"/>
                <a:gd name="T32" fmla="*/ 2237 w 4408"/>
                <a:gd name="T33" fmla="*/ 3115 h 1996"/>
                <a:gd name="T34" fmla="*/ 2237 w 4408"/>
                <a:gd name="T35" fmla="*/ 3179 h 1996"/>
                <a:gd name="T36" fmla="*/ 3322 w 4408"/>
                <a:gd name="T37" fmla="*/ 3115 h 1996"/>
                <a:gd name="T38" fmla="*/ 3322 w 4408"/>
                <a:gd name="T39" fmla="*/ 3179 h 1996"/>
                <a:gd name="T40" fmla="*/ 4407 w 4408"/>
                <a:gd name="T41" fmla="*/ 3115 h 1996"/>
                <a:gd name="T42" fmla="*/ 4407 w 4408"/>
                <a:gd name="T43" fmla="*/ 3179 h 199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408" h="1996">
                  <a:moveTo>
                    <a:pt x="65" y="1932"/>
                  </a:moveTo>
                  <a:lnTo>
                    <a:pt x="0" y="1932"/>
                  </a:lnTo>
                  <a:moveTo>
                    <a:pt x="65" y="1546"/>
                  </a:moveTo>
                  <a:lnTo>
                    <a:pt x="0" y="1546"/>
                  </a:lnTo>
                  <a:moveTo>
                    <a:pt x="65" y="1160"/>
                  </a:moveTo>
                  <a:lnTo>
                    <a:pt x="0" y="1160"/>
                  </a:lnTo>
                  <a:moveTo>
                    <a:pt x="65" y="773"/>
                  </a:moveTo>
                  <a:lnTo>
                    <a:pt x="0" y="773"/>
                  </a:lnTo>
                  <a:moveTo>
                    <a:pt x="65" y="387"/>
                  </a:moveTo>
                  <a:lnTo>
                    <a:pt x="0" y="387"/>
                  </a:lnTo>
                  <a:moveTo>
                    <a:pt x="65" y="0"/>
                  </a:moveTo>
                  <a:lnTo>
                    <a:pt x="0" y="0"/>
                  </a:lnTo>
                  <a:moveTo>
                    <a:pt x="65" y="1932"/>
                  </a:moveTo>
                  <a:lnTo>
                    <a:pt x="65" y="1996"/>
                  </a:lnTo>
                  <a:moveTo>
                    <a:pt x="1150" y="1932"/>
                  </a:moveTo>
                  <a:lnTo>
                    <a:pt x="1150" y="1996"/>
                  </a:lnTo>
                  <a:moveTo>
                    <a:pt x="2237" y="1932"/>
                  </a:moveTo>
                  <a:lnTo>
                    <a:pt x="2237" y="1996"/>
                  </a:lnTo>
                  <a:moveTo>
                    <a:pt x="3322" y="1932"/>
                  </a:moveTo>
                  <a:lnTo>
                    <a:pt x="3322" y="1996"/>
                  </a:lnTo>
                  <a:moveTo>
                    <a:pt x="4407" y="1932"/>
                  </a:moveTo>
                  <a:lnTo>
                    <a:pt x="4407" y="1996"/>
                  </a:lnTo>
                </a:path>
              </a:pathLst>
            </a:custGeom>
            <a:noFill/>
            <a:ln w="9525">
              <a:solidFill>
                <a:srgbClr val="858585"/>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IN"/>
            </a:p>
          </p:txBody>
        </p:sp>
        <p:sp>
          <p:nvSpPr>
            <p:cNvPr id="7" name="Rectangle 6">
              <a:extLst>
                <a:ext uri="{FF2B5EF4-FFF2-40B4-BE49-F238E27FC236}">
                  <a16:creationId xmlns:a16="http://schemas.microsoft.com/office/drawing/2014/main" id="{A801BBDD-F62F-2C3A-32AB-131C8684E48C}"/>
                </a:ext>
              </a:extLst>
            </p:cNvPr>
            <p:cNvSpPr>
              <a:spLocks noChangeArrowheads="1"/>
            </p:cNvSpPr>
            <p:nvPr/>
          </p:nvSpPr>
          <p:spPr bwMode="auto">
            <a:xfrm>
              <a:off x="6017" y="2083"/>
              <a:ext cx="110" cy="110"/>
            </a:xfrm>
            <a:prstGeom prst="rect">
              <a:avLst/>
            </a:prstGeom>
            <a:solidFill>
              <a:srgbClr val="4F81BC"/>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IN"/>
            </a:p>
          </p:txBody>
        </p:sp>
        <p:sp>
          <p:nvSpPr>
            <p:cNvPr id="8" name="Rectangle 7">
              <a:extLst>
                <a:ext uri="{FF2B5EF4-FFF2-40B4-BE49-F238E27FC236}">
                  <a16:creationId xmlns:a16="http://schemas.microsoft.com/office/drawing/2014/main" id="{16B0A16F-2B6E-232C-3981-DA51BE07ED60}"/>
                </a:ext>
              </a:extLst>
            </p:cNvPr>
            <p:cNvSpPr>
              <a:spLocks noChangeArrowheads="1"/>
            </p:cNvSpPr>
            <p:nvPr/>
          </p:nvSpPr>
          <p:spPr bwMode="auto">
            <a:xfrm>
              <a:off x="7" y="7"/>
              <a:ext cx="6974" cy="3643"/>
            </a:xfrm>
            <a:prstGeom prst="rect">
              <a:avLst/>
            </a:prstGeom>
            <a:noFill/>
            <a:ln w="9525">
              <a:solidFill>
                <a:srgbClr val="858585"/>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IN"/>
            </a:p>
          </p:txBody>
        </p:sp>
        <p:sp>
          <p:nvSpPr>
            <p:cNvPr id="9" name="Text Box 10">
              <a:extLst>
                <a:ext uri="{FF2B5EF4-FFF2-40B4-BE49-F238E27FC236}">
                  <a16:creationId xmlns:a16="http://schemas.microsoft.com/office/drawing/2014/main" id="{9EA05B4E-EDE8-DDA7-1C81-5170907C2F25}"/>
                </a:ext>
              </a:extLst>
            </p:cNvPr>
            <p:cNvSpPr txBox="1">
              <a:spLocks noChangeArrowheads="1"/>
            </p:cNvSpPr>
            <p:nvPr/>
          </p:nvSpPr>
          <p:spPr bwMode="auto">
            <a:xfrm>
              <a:off x="2677" y="352"/>
              <a:ext cx="1132"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lnSpc>
                  <a:spcPts val="1800"/>
                </a:lnSpc>
                <a:spcAft>
                  <a:spcPts val="800"/>
                </a:spcAft>
              </a:pPr>
              <a:r>
                <a:rPr lang="en-IN" sz="1800" b="1">
                  <a:effectLst/>
                  <a:latin typeface="Times New Roman" panose="02020603050405020304" pitchFamily="18" charset="0"/>
                  <a:ea typeface="Calibri" panose="020F0502020204030204" pitchFamily="34" charset="0"/>
                  <a:cs typeface="Mangal" panose="02040503050203030202" pitchFamily="18" charset="0"/>
                </a:rPr>
                <a:t>Species</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0" name="Text Box 9">
              <a:extLst>
                <a:ext uri="{FF2B5EF4-FFF2-40B4-BE49-F238E27FC236}">
                  <a16:creationId xmlns:a16="http://schemas.microsoft.com/office/drawing/2014/main" id="{E8B897A1-4DB0-372E-E71E-876F78C28D5B}"/>
                </a:ext>
              </a:extLst>
            </p:cNvPr>
            <p:cNvSpPr txBox="1">
              <a:spLocks noChangeArrowheads="1"/>
            </p:cNvSpPr>
            <p:nvPr/>
          </p:nvSpPr>
          <p:spPr bwMode="auto">
            <a:xfrm>
              <a:off x="353" y="1103"/>
              <a:ext cx="222" cy="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01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25</a:t>
              </a:r>
              <a:endParaRPr lang="en-IN" sz="1100">
                <a:effectLst/>
                <a:latin typeface="Calibri" panose="020F0502020204030204" pitchFamily="34" charset="0"/>
                <a:ea typeface="Calibri" panose="020F0502020204030204" pitchFamily="34" charset="0"/>
                <a:cs typeface="Mangal" panose="02040503050203030202" pitchFamily="18" charset="0"/>
              </a:endParaRPr>
            </a:p>
            <a:p>
              <a:pPr>
                <a:lnSpc>
                  <a:spcPct val="107000"/>
                </a:lnSpc>
                <a:spcBef>
                  <a:spcPts val="710"/>
                </a:spcBef>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20</a:t>
              </a:r>
              <a:endParaRPr lang="en-IN" sz="1100">
                <a:effectLst/>
                <a:latin typeface="Calibri" panose="020F0502020204030204" pitchFamily="34" charset="0"/>
                <a:ea typeface="Calibri" panose="020F0502020204030204" pitchFamily="34" charset="0"/>
                <a:cs typeface="Mangal" panose="02040503050203030202" pitchFamily="18" charset="0"/>
              </a:endParaRPr>
            </a:p>
            <a:p>
              <a:pPr>
                <a:lnSpc>
                  <a:spcPts val="1200"/>
                </a:lnSpc>
                <a:spcBef>
                  <a:spcPts val="710"/>
                </a:spcBef>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15</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1" name="Text Box 8">
              <a:extLst>
                <a:ext uri="{FF2B5EF4-FFF2-40B4-BE49-F238E27FC236}">
                  <a16:creationId xmlns:a16="http://schemas.microsoft.com/office/drawing/2014/main" id="{719F9747-CE23-0F74-6995-FEE3317F065E}"/>
                </a:ext>
              </a:extLst>
            </p:cNvPr>
            <p:cNvSpPr txBox="1">
              <a:spLocks noChangeArrowheads="1"/>
            </p:cNvSpPr>
            <p:nvPr/>
          </p:nvSpPr>
          <p:spPr bwMode="auto">
            <a:xfrm>
              <a:off x="6176" y="2047"/>
              <a:ext cx="62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99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Species</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2" name="Text Box 7">
              <a:extLst>
                <a:ext uri="{FF2B5EF4-FFF2-40B4-BE49-F238E27FC236}">
                  <a16:creationId xmlns:a16="http://schemas.microsoft.com/office/drawing/2014/main" id="{444E7101-D53E-B375-BA5A-4E8CDF0D7667}"/>
                </a:ext>
              </a:extLst>
            </p:cNvPr>
            <p:cNvSpPr txBox="1">
              <a:spLocks noChangeArrowheads="1"/>
            </p:cNvSpPr>
            <p:nvPr/>
          </p:nvSpPr>
          <p:spPr bwMode="auto">
            <a:xfrm>
              <a:off x="353" y="2262"/>
              <a:ext cx="223" cy="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algn="r">
                <a:lnSpc>
                  <a:spcPts val="101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10</a:t>
              </a:r>
              <a:endParaRPr lang="en-IN" sz="1100">
                <a:effectLst/>
                <a:latin typeface="Calibri" panose="020F0502020204030204" pitchFamily="34" charset="0"/>
                <a:ea typeface="Calibri" panose="020F0502020204030204" pitchFamily="34" charset="0"/>
                <a:cs typeface="Mangal" panose="02040503050203030202" pitchFamily="18" charset="0"/>
              </a:endParaRPr>
            </a:p>
            <a:p>
              <a:pPr marL="64135">
                <a:lnSpc>
                  <a:spcPct val="107000"/>
                </a:lnSpc>
                <a:spcBef>
                  <a:spcPts val="710"/>
                </a:spcBef>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5</a:t>
              </a:r>
              <a:endParaRPr lang="en-IN" sz="1100">
                <a:effectLst/>
                <a:latin typeface="Calibri" panose="020F0502020204030204" pitchFamily="34" charset="0"/>
                <a:ea typeface="Calibri" panose="020F0502020204030204" pitchFamily="34" charset="0"/>
                <a:cs typeface="Mangal" panose="02040503050203030202" pitchFamily="18" charset="0"/>
              </a:endParaRPr>
            </a:p>
            <a:p>
              <a:pPr marR="11430" algn="r">
                <a:lnSpc>
                  <a:spcPts val="1200"/>
                </a:lnSpc>
                <a:spcBef>
                  <a:spcPts val="710"/>
                </a:spcBef>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0</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3" name="Text Box 6">
              <a:extLst>
                <a:ext uri="{FF2B5EF4-FFF2-40B4-BE49-F238E27FC236}">
                  <a16:creationId xmlns:a16="http://schemas.microsoft.com/office/drawing/2014/main" id="{D1D64EA4-3D4C-E26C-E52C-2DCB73C2FC16}"/>
                </a:ext>
              </a:extLst>
            </p:cNvPr>
            <p:cNvSpPr txBox="1">
              <a:spLocks noChangeArrowheads="1"/>
            </p:cNvSpPr>
            <p:nvPr/>
          </p:nvSpPr>
          <p:spPr bwMode="auto">
            <a:xfrm>
              <a:off x="1102" y="3285"/>
              <a:ext cx="386"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99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Tree</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4" name="Text Box 5">
              <a:extLst>
                <a:ext uri="{FF2B5EF4-FFF2-40B4-BE49-F238E27FC236}">
                  <a16:creationId xmlns:a16="http://schemas.microsoft.com/office/drawing/2014/main" id="{94D43DA7-6BE2-BE8D-2027-60D9412C1EDE}"/>
                </a:ext>
              </a:extLst>
            </p:cNvPr>
            <p:cNvSpPr txBox="1">
              <a:spLocks noChangeArrowheads="1"/>
            </p:cNvSpPr>
            <p:nvPr/>
          </p:nvSpPr>
          <p:spPr bwMode="auto">
            <a:xfrm>
              <a:off x="2093" y="3285"/>
              <a:ext cx="576"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99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Shrubs</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5" name="Text Box 4">
              <a:extLst>
                <a:ext uri="{FF2B5EF4-FFF2-40B4-BE49-F238E27FC236}">
                  <a16:creationId xmlns:a16="http://schemas.microsoft.com/office/drawing/2014/main" id="{9A5D6976-4EB3-64B7-0B76-EED836FD5591}"/>
                </a:ext>
              </a:extLst>
            </p:cNvPr>
            <p:cNvSpPr txBox="1">
              <a:spLocks noChangeArrowheads="1"/>
            </p:cNvSpPr>
            <p:nvPr/>
          </p:nvSpPr>
          <p:spPr bwMode="auto">
            <a:xfrm>
              <a:off x="3218" y="3285"/>
              <a:ext cx="497"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99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Herbs</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sp>
          <p:nvSpPr>
            <p:cNvPr id="16" name="Text Box 3">
              <a:extLst>
                <a:ext uri="{FF2B5EF4-FFF2-40B4-BE49-F238E27FC236}">
                  <a16:creationId xmlns:a16="http://schemas.microsoft.com/office/drawing/2014/main" id="{81F71709-95E1-54CD-3B8E-A89481FE9A9F}"/>
                </a:ext>
              </a:extLst>
            </p:cNvPr>
            <p:cNvSpPr txBox="1">
              <a:spLocks noChangeArrowheads="1"/>
            </p:cNvSpPr>
            <p:nvPr/>
          </p:nvSpPr>
          <p:spPr bwMode="auto">
            <a:xfrm>
              <a:off x="4226" y="3285"/>
              <a:ext cx="653"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995"/>
                </a:lnSpc>
                <a:spcAft>
                  <a:spcPts val="800"/>
                </a:spcAft>
              </a:pPr>
              <a:r>
                <a:rPr lang="en-IN" sz="1000">
                  <a:effectLst/>
                  <a:latin typeface="Times New Roman" panose="02020603050405020304" pitchFamily="18" charset="0"/>
                  <a:ea typeface="Calibri" panose="020F0502020204030204" pitchFamily="34" charset="0"/>
                  <a:cs typeface="Mangal" panose="02040503050203030202" pitchFamily="18" charset="0"/>
                </a:rPr>
                <a:t>Climber</a:t>
              </a:r>
              <a:endParaRPr lang="en-IN" sz="1100">
                <a:effectLst/>
                <a:latin typeface="Calibri" panose="020F0502020204030204" pitchFamily="34" charset="0"/>
                <a:ea typeface="Calibri" panose="020F0502020204030204" pitchFamily="34" charset="0"/>
                <a:cs typeface="Mangal" panose="02040503050203030202" pitchFamily="18" charset="0"/>
              </a:endParaRPr>
            </a:p>
          </p:txBody>
        </p:sp>
      </p:grpSp>
      <p:sp>
        <p:nvSpPr>
          <p:cNvPr id="18" name="TextBox 17">
            <a:extLst>
              <a:ext uri="{FF2B5EF4-FFF2-40B4-BE49-F238E27FC236}">
                <a16:creationId xmlns:a16="http://schemas.microsoft.com/office/drawing/2014/main" id="{7C2CB771-7682-5EBB-342D-25B497086219}"/>
              </a:ext>
            </a:extLst>
          </p:cNvPr>
          <p:cNvSpPr txBox="1"/>
          <p:nvPr/>
        </p:nvSpPr>
        <p:spPr>
          <a:xfrm>
            <a:off x="6805294" y="4656317"/>
            <a:ext cx="4641850" cy="878895"/>
          </a:xfrm>
          <a:prstGeom prst="rect">
            <a:avLst/>
          </a:prstGeom>
          <a:noFill/>
        </p:spPr>
        <p:txBody>
          <a:bodyPr wrap="square">
            <a:spAutoFit/>
          </a:bodyPr>
          <a:lstStyle/>
          <a:p>
            <a:pPr marL="457200" indent="457200" algn="ctr">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Figure 2. </a:t>
            </a:r>
            <a:r>
              <a:rPr lang="en-IN" sz="1800" dirty="0">
                <a:effectLst/>
                <a:latin typeface="Times New Roman" panose="02020603050405020304" pitchFamily="18" charset="0"/>
                <a:ea typeface="Calibri" panose="020F0502020204030204" pitchFamily="34" charset="0"/>
                <a:cs typeface="Mangal" panose="02040503050203030202" pitchFamily="18" charset="0"/>
              </a:rPr>
              <a:t>Habit wise distribution of plants in study region.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479573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Images - Free ...">
            <a:extLst>
              <a:ext uri="{FF2B5EF4-FFF2-40B4-BE49-F238E27FC236}">
                <a16:creationId xmlns:a16="http://schemas.microsoft.com/office/drawing/2014/main" id="{3CBEDDFB-32A2-FED0-D9AC-BFB60F745C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34231B9-00F3-F1D2-692C-0DB30225E4EF}"/>
              </a:ext>
            </a:extLst>
          </p:cNvPr>
          <p:cNvSpPr txBox="1"/>
          <p:nvPr/>
        </p:nvSpPr>
        <p:spPr>
          <a:xfrm>
            <a:off x="344556" y="137251"/>
            <a:ext cx="11502887" cy="916982"/>
          </a:xfrm>
          <a:prstGeom prst="rect">
            <a:avLst/>
          </a:prstGeom>
          <a:noFill/>
        </p:spPr>
        <p:txBody>
          <a:bodyPr wrap="square">
            <a:spAutoFit/>
          </a:bodyPr>
          <a:lstStyle/>
          <a:p>
            <a:pPr algn="ctr">
              <a:lnSpc>
                <a:spcPct val="150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RESULTS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676A74D-61B4-2AD6-DDB9-FE5C227A3023}"/>
              </a:ext>
            </a:extLst>
          </p:cNvPr>
          <p:cNvSpPr txBox="1"/>
          <p:nvPr/>
        </p:nvSpPr>
        <p:spPr>
          <a:xfrm>
            <a:off x="145772" y="1281631"/>
            <a:ext cx="11900453" cy="5439118"/>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b="1" dirty="0">
                <a:effectLst/>
                <a:latin typeface="Times New Roman" panose="02020603050405020304" pitchFamily="18" charset="0"/>
                <a:ea typeface="Calibri" panose="020F0502020204030204" pitchFamily="34" charset="0"/>
                <a:cs typeface="Mangal" panose="02040503050203030202" pitchFamily="18" charset="0"/>
              </a:rPr>
              <a:t>Systematic</a:t>
            </a:r>
            <a:r>
              <a:rPr lang="en-IN" sz="1800" b="1" spc="-3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Treatment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i="1" dirty="0">
                <a:effectLst/>
                <a:latin typeface="Times New Roman" panose="02020603050405020304" pitchFamily="18" charset="0"/>
                <a:ea typeface="Calibri" panose="020F0502020204030204" pitchFamily="34" charset="0"/>
                <a:cs typeface="Mangal" panose="02040503050203030202" pitchFamily="18" charset="0"/>
              </a:rPr>
              <a:t>ABRUS</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Adans</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i="1" dirty="0" err="1">
                <a:effectLst/>
                <a:latin typeface="Times New Roman" panose="02020603050405020304" pitchFamily="18" charset="0"/>
                <a:ea typeface="Calibri" panose="020F0502020204030204" pitchFamily="34" charset="0"/>
                <a:cs typeface="Mangal" panose="02040503050203030202" pitchFamily="18" charset="0"/>
              </a:rPr>
              <a:t>Abrus</a:t>
            </a:r>
            <a:r>
              <a:rPr lang="en-IN" sz="1800" b="1" i="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i="1" dirty="0" err="1">
                <a:effectLst/>
                <a:latin typeface="Times New Roman" panose="02020603050405020304" pitchFamily="18" charset="0"/>
                <a:ea typeface="Calibri" panose="020F0502020204030204" pitchFamily="34" charset="0"/>
                <a:cs typeface="Mangal" panose="02040503050203030202" pitchFamily="18" charset="0"/>
              </a:rPr>
              <a:t>precatorius</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Family:-</a:t>
            </a:r>
            <a:r>
              <a:rPr lang="en-IN" sz="1800" b="1" spc="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Fabaceae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Lo</a:t>
            </a:r>
            <a:r>
              <a:rPr lang="en-IN" sz="1800" b="1" spc="-15" dirty="0">
                <a:effectLst/>
                <a:latin typeface="Times New Roman" panose="02020603050405020304" pitchFamily="18" charset="0"/>
                <a:ea typeface="Calibri" panose="020F0502020204030204" pitchFamily="34" charset="0"/>
                <a:cs typeface="Mangal" panose="02040503050203030202" pitchFamily="18" charset="0"/>
              </a:rPr>
              <a:t>c</a:t>
            </a:r>
            <a:r>
              <a:rPr lang="en-IN" sz="1800" b="1" dirty="0">
                <a:effectLst/>
                <a:latin typeface="Times New Roman" panose="02020603050405020304" pitchFamily="18" charset="0"/>
                <a:ea typeface="Calibri" panose="020F0502020204030204" pitchFamily="34" charset="0"/>
                <a:cs typeface="Mangal" panose="02040503050203030202" pitchFamily="18" charset="0"/>
              </a:rPr>
              <a:t>al</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spc="-25" dirty="0">
                <a:effectLst/>
                <a:latin typeface="Times New Roman" panose="02020603050405020304" pitchFamily="18" charset="0"/>
                <a:ea typeface="Calibri" panose="020F0502020204030204" pitchFamily="34" charset="0"/>
                <a:cs typeface="Mangal" panose="02040503050203030202" pitchFamily="18" charset="0"/>
              </a:rPr>
              <a:t>N</a:t>
            </a:r>
            <a:r>
              <a:rPr lang="en-IN" sz="1800" b="1" dirty="0">
                <a:effectLst/>
                <a:latin typeface="Times New Roman" panose="02020603050405020304" pitchFamily="18" charset="0"/>
                <a:ea typeface="Calibri" panose="020F0502020204030204" pitchFamily="34" charset="0"/>
                <a:cs typeface="Mangal" panose="02040503050203030202" pitchFamily="18" charset="0"/>
              </a:rPr>
              <a:t>a</a:t>
            </a:r>
            <a:r>
              <a:rPr lang="en-IN" sz="1800" b="1" spc="-20" dirty="0">
                <a:effectLst/>
                <a:latin typeface="Times New Roman" panose="02020603050405020304" pitchFamily="18" charset="0"/>
                <a:ea typeface="Calibri" panose="020F0502020204030204" pitchFamily="34" charset="0"/>
                <a:cs typeface="Mangal" panose="02040503050203030202" pitchFamily="18" charset="0"/>
              </a:rPr>
              <a:t>m</a:t>
            </a:r>
            <a:r>
              <a:rPr lang="en-IN" sz="1800" b="1" dirty="0">
                <a:effectLst/>
                <a:latin typeface="Times New Roman" panose="02020603050405020304" pitchFamily="18" charset="0"/>
                <a:ea typeface="Calibri" panose="020F0502020204030204" pitchFamily="34" charset="0"/>
                <a:cs typeface="Mangal" panose="02040503050203030202" pitchFamily="18" charset="0"/>
              </a:rPr>
              <a:t>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Gunj</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Perennial Twiners. Leaves 8–12 cm long; leaflets 0.5–1.8 x 0.3–0.8 cm, oblong or</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elliptic–oblong,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glabrous</a:t>
            </a:r>
            <a:r>
              <a:rPr lang="en-IN" sz="1800" dirty="0">
                <a:effectLst/>
                <a:latin typeface="Times New Roman" panose="02020603050405020304" pitchFamily="18" charset="0"/>
                <a:ea typeface="Calibri" panose="020F0502020204030204" pitchFamily="34" charset="0"/>
                <a:cs typeface="Mangal" panose="02040503050203030202" pitchFamily="18" charset="0"/>
              </a:rPr>
              <a:t> above, appressed–hairy beneath. Flowers pinkish–purple,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fading</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white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racemes.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Pods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2–4</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cm</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long, Linear–oblong,</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beaked.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Seeds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3–5,</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ellipsoid,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bright scarlet with a</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black spot.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Flowering</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&amp;</a:t>
            </a:r>
            <a:r>
              <a:rPr lang="en-IN" sz="1800" b="1"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Fruiting:</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t>
            </a:r>
            <a:r>
              <a:rPr lang="en-IN" sz="1800" b="1"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August–March.</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Plant</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part</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use:</a:t>
            </a:r>
            <a:r>
              <a:rPr lang="en-IN" sz="1800" b="1" spc="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Leaves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Medicinal uses:</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leaves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herb are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used to</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cure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fever,</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cough</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 cold.</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92428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Images - Free ...">
            <a:extLst>
              <a:ext uri="{FF2B5EF4-FFF2-40B4-BE49-F238E27FC236}">
                <a16:creationId xmlns:a16="http://schemas.microsoft.com/office/drawing/2014/main" id="{7E606FD0-2C15-A29F-43DB-941564814F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F481770-C54C-A619-E21B-A5580570D704}"/>
              </a:ext>
            </a:extLst>
          </p:cNvPr>
          <p:cNvSpPr txBox="1"/>
          <p:nvPr/>
        </p:nvSpPr>
        <p:spPr>
          <a:xfrm>
            <a:off x="212034" y="723899"/>
            <a:ext cx="11555896" cy="5814669"/>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b="1" i="1" dirty="0">
                <a:effectLst/>
                <a:latin typeface="Times New Roman" panose="02020603050405020304" pitchFamily="18" charset="0"/>
                <a:ea typeface="Calibri" panose="020F0502020204030204" pitchFamily="34" charset="0"/>
                <a:cs typeface="Mangal" panose="02040503050203030202" pitchFamily="18" charset="0"/>
              </a:rPr>
              <a:t>ACACIA</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Willd</a:t>
            </a:r>
            <a:r>
              <a:rPr lang="en-IN" sz="1800" b="1" dirty="0">
                <a:effectLst/>
                <a:latin typeface="Times New Roman" panose="02020603050405020304" pitchFamily="18" charset="0"/>
                <a:ea typeface="Calibri" panose="020F0502020204030204" pitchFamily="34" charset="0"/>
                <a:cs typeface="Mangal" panose="02040503050203030202" pitchFamily="18" charset="0"/>
              </a:rPr>
              <a: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i="1" dirty="0">
                <a:effectLst/>
                <a:latin typeface="Times New Roman" panose="02020603050405020304" pitchFamily="18" charset="0"/>
                <a:ea typeface="Calibri" panose="020F0502020204030204" pitchFamily="34" charset="0"/>
                <a:cs typeface="Mangal" panose="02040503050203030202" pitchFamily="18" charset="0"/>
              </a:rPr>
              <a:t>Acacia</a:t>
            </a:r>
            <a:r>
              <a:rPr lang="en-IN" sz="1800" b="1" i="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i="1" dirty="0">
                <a:effectLst/>
                <a:latin typeface="Times New Roman" panose="02020603050405020304" pitchFamily="18" charset="0"/>
                <a:ea typeface="Calibri" panose="020F0502020204030204" pitchFamily="34" charset="0"/>
                <a:cs typeface="Mangal" panose="02040503050203030202" pitchFamily="18" charset="0"/>
              </a:rPr>
              <a:t>catechu</a:t>
            </a:r>
            <a:r>
              <a:rPr lang="en-IN" sz="1800" b="1" spc="-7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Willd</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Family:-</a:t>
            </a:r>
            <a:r>
              <a:rPr lang="en-IN" sz="1800" b="1"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Mimosaceae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Local</a:t>
            </a:r>
            <a:r>
              <a:rPr lang="en-IN" sz="1800" b="1" spc="-6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Name:-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Khair</a:t>
            </a:r>
            <a:r>
              <a:rPr lang="en-IN" sz="1800" spc="-55"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Deciduous trees, 5–10 m tall. Leaves bipinnate, 24–25 cm long, pinnae 10–30 Pairs;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leaflets 30–50 pairs 0.5 x 0.1. cm linear. Flowers pale yellow or greenish–white in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spikes,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6–8</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cm,</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long.</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Pods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8.5–14.0</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x</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1.5–2.0</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cm,</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flat, brown,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stalked,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beaked;</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reticulately</a:t>
            </a:r>
            <a:r>
              <a:rPr lang="en-IN" sz="1800" spc="-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veined. Seeds 3–10.</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Flowering</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&amp;</a:t>
            </a:r>
            <a:r>
              <a:rPr lang="en-IN" sz="1800" b="1"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Fruiting:</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a:t>
            </a:r>
            <a:r>
              <a:rPr lang="en-IN" sz="1800" b="1" spc="-3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July–February.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Plant</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part</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use:</a:t>
            </a:r>
            <a:r>
              <a:rPr lang="en-IN" sz="1800" spc="-5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Bark</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uses:-</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Its</a:t>
            </a:r>
            <a:r>
              <a:rPr lang="en-IN" sz="1800" spc="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heartwood</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extract</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is</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used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asthma,</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cough,</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bronchitis,</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colic,</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diarrhea</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dysentery, boils, skin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afflictions, sores and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stomatitis.</a:t>
            </a:r>
          </a:p>
          <a:p>
            <a:pPr algn="just">
              <a:lnSpc>
                <a:spcPct val="150000"/>
              </a:lnSpc>
              <a:spcAft>
                <a:spcPts val="800"/>
              </a:spcAft>
            </a:pP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5172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Images - Free ...">
            <a:extLst>
              <a:ext uri="{FF2B5EF4-FFF2-40B4-BE49-F238E27FC236}">
                <a16:creationId xmlns:a16="http://schemas.microsoft.com/office/drawing/2014/main" id="{86F2A414-9DD2-2EB1-0996-1B78F810C6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CE4200-6A89-069E-7C56-B2527C12D23F}"/>
              </a:ext>
            </a:extLst>
          </p:cNvPr>
          <p:cNvSpPr txBox="1"/>
          <p:nvPr/>
        </p:nvSpPr>
        <p:spPr>
          <a:xfrm>
            <a:off x="218660" y="760737"/>
            <a:ext cx="11754679" cy="5336525"/>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q"/>
            </a:pPr>
            <a:r>
              <a:rPr lang="en-IN" sz="1800" b="1" i="1" dirty="0">
                <a:effectLst/>
                <a:latin typeface="Times New Roman" panose="02020603050405020304" pitchFamily="18" charset="0"/>
                <a:ea typeface="Calibri" panose="020F0502020204030204" pitchFamily="34" charset="0"/>
                <a:cs typeface="Mangal" panose="02040503050203030202" pitchFamily="18" charset="0"/>
              </a:rPr>
              <a:t>FLEMINGIA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Roxb</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Ex W.</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Ait.</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&amp;</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Ait.</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(nom.</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Cons.)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i="1" dirty="0" err="1">
                <a:effectLst/>
                <a:latin typeface="Times New Roman" panose="02020603050405020304" pitchFamily="18" charset="0"/>
                <a:ea typeface="Calibri" panose="020F0502020204030204" pitchFamily="34" charset="0"/>
                <a:cs typeface="Mangal" panose="02040503050203030202" pitchFamily="18" charset="0"/>
              </a:rPr>
              <a:t>Flemingia</a:t>
            </a:r>
            <a:r>
              <a:rPr lang="en-IN" sz="1800" b="1" i="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i="1" dirty="0" err="1">
                <a:effectLst/>
                <a:latin typeface="Times New Roman" panose="02020603050405020304" pitchFamily="18" charset="0"/>
                <a:ea typeface="Calibri" panose="020F0502020204030204" pitchFamily="34" charset="0"/>
                <a:cs typeface="Mangal" panose="02040503050203030202" pitchFamily="18" charset="0"/>
              </a:rPr>
              <a:t>strobilifera</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Ait.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&amp;</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Ait.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Hort.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Kew.</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Family:</a:t>
            </a:r>
            <a:r>
              <a:rPr lang="en-IN" sz="1800" b="1"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Fabaceae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Local</a:t>
            </a:r>
            <a:r>
              <a:rPr lang="en-IN" sz="1800" b="1" spc="11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Name:</a:t>
            </a:r>
            <a:r>
              <a:rPr lang="en-IN" sz="1800" b="1" spc="1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Fokali</a:t>
            </a:r>
            <a:r>
              <a:rPr lang="en-IN" sz="1800" spc="95"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Shrubs, 1–2</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high.</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Leaflets 6.0–15.5</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x</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2.3–7.5</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cm,</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Ovate–lanceolate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or</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oblong,</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silky pubescent beneath, apex acute, base Rounded. Flowers in axillary and terminal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racemes. Pods oblong, Mucronate, densely pubescent. Seeds 12, dark–brown or black.</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Flowering &amp;</a:t>
            </a:r>
            <a:r>
              <a:rPr lang="en-IN" sz="1800" b="1"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Fruiting:-</a:t>
            </a:r>
            <a:r>
              <a:rPr lang="en-IN" sz="1800" dirty="0">
                <a:effectLst/>
                <a:latin typeface="Times New Roman" panose="02020603050405020304" pitchFamily="18" charset="0"/>
                <a:ea typeface="Calibri" panose="020F0502020204030204" pitchFamily="34" charset="0"/>
                <a:cs typeface="Mangal" panose="02040503050203030202" pitchFamily="18" charset="0"/>
              </a:rPr>
              <a:t>August–April.</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Plant</a:t>
            </a:r>
            <a:r>
              <a:rPr lang="en-IN" sz="1800" b="1"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parts</a:t>
            </a:r>
            <a:r>
              <a:rPr lang="en-IN" sz="1800" b="1"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b="1" dirty="0">
                <a:effectLst/>
                <a:latin typeface="Times New Roman" panose="02020603050405020304" pitchFamily="18" charset="0"/>
                <a:ea typeface="Calibri" panose="020F0502020204030204" pitchFamily="34" charset="0"/>
                <a:cs typeface="Mangal" panose="02040503050203030202" pitchFamily="18" charset="0"/>
              </a:rPr>
              <a:t>use:</a:t>
            </a:r>
            <a:r>
              <a:rPr lang="en-IN" sz="1800" b="1" spc="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Roots,</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Flowers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Medicinal uses: </a:t>
            </a:r>
            <a:r>
              <a:rPr lang="en-IN" sz="1800" dirty="0">
                <a:effectLst/>
                <a:latin typeface="Times New Roman" panose="02020603050405020304" pitchFamily="18" charset="0"/>
                <a:ea typeface="Calibri" panose="020F0502020204030204" pitchFamily="34" charset="0"/>
                <a:cs typeface="Mangal" panose="02040503050203030202" pitchFamily="18" charset="0"/>
              </a:rPr>
              <a:t>Root of the plant is used for various ailments such as insomnia,</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epilepsy,</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ulcer,</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inflammation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 microbial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infection.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flowers use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small pox.</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8970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Images - Free ...">
            <a:extLst>
              <a:ext uri="{FF2B5EF4-FFF2-40B4-BE49-F238E27FC236}">
                <a16:creationId xmlns:a16="http://schemas.microsoft.com/office/drawing/2014/main" id="{36402F7E-8DDB-310E-C41B-623F2FFEDB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D5D8256-D0C7-4C2A-9F8F-11EFE3915BBC}"/>
              </a:ext>
            </a:extLst>
          </p:cNvPr>
          <p:cNvSpPr txBox="1"/>
          <p:nvPr/>
        </p:nvSpPr>
        <p:spPr>
          <a:xfrm>
            <a:off x="284921" y="295075"/>
            <a:ext cx="11622157" cy="916982"/>
          </a:xfrm>
          <a:prstGeom prst="rect">
            <a:avLst/>
          </a:prstGeom>
          <a:noFill/>
        </p:spPr>
        <p:txBody>
          <a:bodyPr wrap="square">
            <a:spAutoFit/>
          </a:bodyPr>
          <a:lstStyle/>
          <a:p>
            <a:pPr algn="ctr">
              <a:lnSpc>
                <a:spcPct val="150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DISCUSSION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7124A0C2-83E2-F3F9-D37E-9E88F1C5FF38}"/>
              </a:ext>
            </a:extLst>
          </p:cNvPr>
          <p:cNvSpPr txBox="1"/>
          <p:nvPr/>
        </p:nvSpPr>
        <p:spPr>
          <a:xfrm>
            <a:off x="185529" y="1212057"/>
            <a:ext cx="11721549" cy="5341655"/>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Mangal" panose="02040503050203030202" pitchFamily="18" charset="0"/>
              </a:rPr>
              <a:t>A total 50 Wild medicinal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important plant species belonging to 45 genera</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 26 families have been reported from both the study areas.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Mangal" panose="02040503050203030202" pitchFamily="18" charset="0"/>
              </a:rPr>
              <a:t>Highly</a:t>
            </a:r>
            <a:r>
              <a:rPr lang="en-IN" sz="1800" spc="19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represented</a:t>
            </a:r>
            <a:r>
              <a:rPr lang="en-IN" sz="1800" spc="20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families</a:t>
            </a:r>
            <a:r>
              <a:rPr lang="en-IN" sz="1800" spc="2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were</a:t>
            </a:r>
            <a:r>
              <a:rPr lang="en-IN" sz="1800" spc="2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Fabaceae</a:t>
            </a:r>
            <a:r>
              <a:rPr lang="en-IN" sz="1800" spc="2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with</a:t>
            </a:r>
            <a:r>
              <a:rPr lang="en-IN" sz="1800" spc="2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9</a:t>
            </a:r>
            <a:r>
              <a:rPr lang="en-IN" sz="1800" spc="2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20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Euphorbiaceae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 Asteraceae with 5 species each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Moraceae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4 species each and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Combretaceae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3</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each and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Apocynaceae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Rubiaceae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Lamiaceae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2</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each</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Amarantheceae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Annonaceae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Boraginoceae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Bixaceae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Cappariceae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Caesalpiniaceae,</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Dilleniaceae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Sapinadaceae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Mimosaceae,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Sapotaceae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Rubiaceae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Menispermacaeae</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Phyllanthaceae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Lythraceae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Papaveraceae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Polygnoceae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Rhamnaceae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Sterculiaceae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Tiliaceae</a:t>
            </a:r>
            <a:r>
              <a:rPr lang="en-IN" sz="1800" dirty="0">
                <a:effectLst/>
                <a:latin typeface="Times New Roman" panose="02020603050405020304" pitchFamily="18" charset="0"/>
                <a:ea typeface="Calibri" panose="020F0502020204030204" pitchFamily="34" charset="0"/>
                <a:cs typeface="Mangal" panose="02040503050203030202" pitchFamily="18" charset="0"/>
              </a:rPr>
              <a:t> with 1 species each. Pandey (2022) and Kumar (2015) also reported highly use of Fabaceae species in Kaccha area and Dang district of Gujrat.</a:t>
            </a:r>
            <a:endParaRPr lang="en-IN" sz="16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During</a:t>
            </a:r>
            <a:r>
              <a:rPr lang="en-IN" sz="1800" spc="7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the</a:t>
            </a:r>
            <a:r>
              <a:rPr lang="en-IN" sz="1800" spc="6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present</a:t>
            </a:r>
            <a:r>
              <a:rPr lang="en-IN" sz="1800" spc="8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study,</a:t>
            </a:r>
            <a:r>
              <a:rPr lang="en-IN" sz="1800" spc="7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a</a:t>
            </a:r>
            <a:r>
              <a:rPr lang="en-IN" sz="1800" spc="7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smaller</a:t>
            </a:r>
            <a:r>
              <a:rPr lang="en-IN" sz="1800" spc="7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number</a:t>
            </a:r>
            <a:r>
              <a:rPr lang="en-IN" sz="1800" spc="6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of</a:t>
            </a:r>
            <a:r>
              <a:rPr lang="en-IN" sz="1800" spc="6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climber</a:t>
            </a:r>
            <a:r>
              <a:rPr lang="en-IN" sz="1800" spc="7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(2),</a:t>
            </a:r>
            <a:r>
              <a:rPr lang="en-IN" sz="1800" spc="7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Herb</a:t>
            </a:r>
            <a:r>
              <a:rPr lang="en-IN" sz="1800" spc="7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(11)</a:t>
            </a:r>
            <a:r>
              <a:rPr lang="en-IN" sz="1800" spc="7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and</a:t>
            </a:r>
            <a:r>
              <a:rPr lang="en-IN" sz="1800" spc="7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Shrub species compared to number of tree species (23) were recorded (fig. 2).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Similar report was recorded by Patel and Varshney (2017) in </a:t>
            </a:r>
            <a:r>
              <a:rPr lang="en-IN" sz="1800" dirty="0" err="1">
                <a:effectLst/>
                <a:latin typeface="Times New Roman" panose="02020603050405020304" pitchFamily="18" charset="0"/>
                <a:ea typeface="Calibri" panose="020F0502020204030204" pitchFamily="34" charset="0"/>
              </a:rPr>
              <a:t>saputara</a:t>
            </a:r>
            <a:r>
              <a:rPr lang="en-IN" sz="1800" dirty="0">
                <a:effectLst/>
                <a:latin typeface="Times New Roman" panose="02020603050405020304" pitchFamily="18" charset="0"/>
                <a:ea typeface="Calibri" panose="020F0502020204030204" pitchFamily="34" charset="0"/>
              </a:rPr>
              <a:t> hills, Gujrat. Tribal</a:t>
            </a:r>
            <a:r>
              <a:rPr lang="en-IN" sz="1800" spc="5"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peoples use different plant part for various medicinal purposes.</a:t>
            </a:r>
            <a:endParaRPr lang="en-IN" dirty="0"/>
          </a:p>
        </p:txBody>
      </p:sp>
    </p:spTree>
    <p:extLst>
      <p:ext uri="{BB962C8B-B14F-4D97-AF65-F5344CB8AC3E}">
        <p14:creationId xmlns:p14="http://schemas.microsoft.com/office/powerpoint/2010/main" val="266601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owerpoint Background Images - Free ...">
            <a:extLst>
              <a:ext uri="{FF2B5EF4-FFF2-40B4-BE49-F238E27FC236}">
                <a16:creationId xmlns:a16="http://schemas.microsoft.com/office/drawing/2014/main" id="{3E81546E-810A-5CF1-E907-6DFBC54917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28BB6AF-D3E0-67DB-FD55-C55777D6063B}"/>
              </a:ext>
            </a:extLst>
          </p:cNvPr>
          <p:cNvSpPr txBox="1"/>
          <p:nvPr/>
        </p:nvSpPr>
        <p:spPr>
          <a:xfrm>
            <a:off x="119269" y="667472"/>
            <a:ext cx="11953461" cy="4510658"/>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Mangal" panose="02040503050203030202" pitchFamily="18" charset="0"/>
              </a:rPr>
              <a:t>Sometime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paste</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is</a:t>
            </a:r>
            <a:r>
              <a:rPr lang="en-IN" sz="1800" spc="3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also</a:t>
            </a:r>
            <a:r>
              <a:rPr lang="en-IN" sz="1800" spc="29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prepared</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from</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plant</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part</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29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applied</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to</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cure</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various</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skin</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diseases,</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inflammation,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swellings,</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insect bites, snake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bites etc.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Mangal" panose="02040503050203030202" pitchFamily="18" charset="0"/>
              </a:rPr>
              <a:t>In table the medicinal plants species are descried and arranged in alphabetical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order, local name along with family and plant part used as medicinal purpose.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study has brought out to light the traditional and indigenous knowledge. A collected 50</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wild medicinal species belongs to 45 genera and 27 families used by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trible</a:t>
            </a:r>
            <a:r>
              <a:rPr lang="en-IN" sz="1800" dirty="0">
                <a:effectLst/>
                <a:latin typeface="Times New Roman" panose="02020603050405020304" pitchFamily="18" charset="0"/>
                <a:ea typeface="Calibri" panose="020F0502020204030204" pitchFamily="34" charset="0"/>
                <a:cs typeface="Mangal" panose="02040503050203030202" pitchFamily="18" charset="0"/>
              </a:rPr>
              <a:t> 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treating</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controlling</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 disease. Nearly</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70-80</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percent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world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population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relies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upon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traditional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p>
          <a:p>
            <a:pPr marL="285750" indent="-285750" algn="just">
              <a:lnSpc>
                <a:spcPct val="150000"/>
              </a:lnSpc>
              <a:spcAft>
                <a:spcPts val="800"/>
              </a:spcAft>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Mangal" panose="02040503050203030202" pitchFamily="18" charset="0"/>
              </a:rPr>
              <a:t>Documentation of the indigenous knowledge and plants is the need of the hour. The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transect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studies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were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also</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carried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out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study</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areas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to</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substantiate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gathered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information on wild medicinal plant. A total of 50 wild medicinal plant species were</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collected and identified from</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 study</a:t>
            </a:r>
            <a:r>
              <a:rPr lang="en-IN" sz="1800" spc="-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area</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treated</a:t>
            </a:r>
            <a:r>
              <a:rPr lang="en-IN" sz="1800" spc="3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various human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aliments.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79826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Images - Free ...">
            <a:extLst>
              <a:ext uri="{FF2B5EF4-FFF2-40B4-BE49-F238E27FC236}">
                <a16:creationId xmlns:a16="http://schemas.microsoft.com/office/drawing/2014/main" id="{F66F62C7-0366-DDBE-FBC0-8620F613D4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E82B5BE-E8E0-A9AA-DC7E-602D3F103BE7}"/>
              </a:ext>
            </a:extLst>
          </p:cNvPr>
          <p:cNvSpPr txBox="1"/>
          <p:nvPr/>
        </p:nvSpPr>
        <p:spPr>
          <a:xfrm>
            <a:off x="291548" y="532454"/>
            <a:ext cx="11622156" cy="916982"/>
          </a:xfrm>
          <a:prstGeom prst="rect">
            <a:avLst/>
          </a:prstGeom>
          <a:noFill/>
        </p:spPr>
        <p:txBody>
          <a:bodyPr wrap="square">
            <a:spAutoFit/>
          </a:bodyPr>
          <a:lstStyle/>
          <a:p>
            <a:pPr algn="ctr">
              <a:lnSpc>
                <a:spcPct val="150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A52004A0-44B3-F21B-5D21-2AABDEDA18A8}"/>
              </a:ext>
            </a:extLst>
          </p:cNvPr>
          <p:cNvSpPr txBox="1"/>
          <p:nvPr/>
        </p:nvSpPr>
        <p:spPr>
          <a:xfrm>
            <a:off x="278296" y="2041809"/>
            <a:ext cx="11635408" cy="3366755"/>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Mangal" panose="02040503050203030202" pitchFamily="18" charset="0"/>
              </a:rPr>
              <a:t>We</a:t>
            </a:r>
            <a:r>
              <a:rPr lang="en-IN" sz="1800" spc="15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collected</a:t>
            </a:r>
            <a:r>
              <a:rPr lang="en-IN" sz="1800" spc="1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50</a:t>
            </a:r>
            <a:r>
              <a:rPr lang="en-IN" sz="1800" spc="1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wilds</a:t>
            </a:r>
            <a:r>
              <a:rPr lang="en-IN" sz="1800" spc="16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spc="1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from</a:t>
            </a:r>
            <a:r>
              <a:rPr lang="en-IN" sz="1800" spc="16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spc="1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forest</a:t>
            </a:r>
            <a:r>
              <a:rPr lang="en-IN" sz="1800" spc="17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1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focus</a:t>
            </a:r>
            <a:r>
              <a:rPr lang="en-IN" sz="1800" spc="16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on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collection</a:t>
            </a:r>
            <a:r>
              <a:rPr lang="en-IN" sz="1800" spc="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 identification</a:t>
            </a:r>
            <a:r>
              <a:rPr lang="en-IN" sz="1800" spc="9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9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wild</a:t>
            </a:r>
            <a:r>
              <a:rPr lang="en-IN" sz="1800" spc="9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spc="10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plants</a:t>
            </a:r>
            <a:r>
              <a:rPr lang="en-IN" sz="1800" spc="9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180" dirty="0">
                <a:effectLst/>
                <a:latin typeface="Times New Roman" panose="02020603050405020304" pitchFamily="18" charset="0"/>
                <a:ea typeface="Calibri" panose="020F0502020204030204" pitchFamily="34" charset="0"/>
                <a:cs typeface="Mangal" panose="02040503050203030202" pitchFamily="18" charset="0"/>
              </a:rPr>
              <a:t>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present</a:t>
            </a:r>
            <a:r>
              <a:rPr lang="en-IN" sz="1800" spc="9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survey</a:t>
            </a:r>
            <a:r>
              <a:rPr lang="en-IN" sz="1800" spc="6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23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spc="23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forest</a:t>
            </a:r>
            <a:r>
              <a:rPr lang="en-IN" sz="1800" spc="2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through</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corers</a:t>
            </a:r>
            <a:r>
              <a:rPr lang="en-IN" sz="1800" spc="23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a:t>
            </a:r>
            <a:r>
              <a:rPr lang="en-IN" sz="1800" spc="2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small</a:t>
            </a:r>
            <a:r>
              <a:rPr lang="en-IN" sz="1800" spc="2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area</a:t>
            </a:r>
            <a:r>
              <a:rPr lang="en-IN" sz="1800" spc="2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but</a:t>
            </a:r>
            <a:r>
              <a:rPr lang="en-IN" sz="1800" spc="2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reveals</a:t>
            </a:r>
            <a:r>
              <a:rPr lang="en-IN" sz="1800" spc="2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rich</a:t>
            </a:r>
            <a:r>
              <a:rPr lang="en-IN" sz="1800" spc="24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traditional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information.</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Mangal" panose="02040503050203030202" pitchFamily="18" charset="0"/>
              </a:rPr>
              <a:t>This</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indicates</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that</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tribals still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depends</a:t>
            </a:r>
            <a:r>
              <a:rPr lang="en-IN" sz="1800" spc="3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largely</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on</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natural</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wealth</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on</a:t>
            </a:r>
            <a:r>
              <a:rPr lang="en-IN" sz="1800" spc="5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their</a:t>
            </a:r>
            <a:r>
              <a:rPr lang="en-IN" sz="1800" spc="5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surroundings.</a:t>
            </a:r>
            <a:r>
              <a:rPr lang="en-IN" sz="1800" spc="70" dirty="0">
                <a:effectLst/>
                <a:latin typeface="Times New Roman" panose="02020603050405020304" pitchFamily="18" charset="0"/>
                <a:ea typeface="Calibri" panose="020F0502020204030204" pitchFamily="34" charset="0"/>
                <a:cs typeface="Mangal" panose="02040503050203030202" pitchFamily="18" charset="0"/>
              </a:rPr>
              <a:t>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5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wild</a:t>
            </a:r>
            <a:r>
              <a:rPr lang="en-IN" sz="1800" spc="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spc="5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plants</a:t>
            </a:r>
            <a:r>
              <a:rPr lang="en-IN" sz="1800" spc="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studies</a:t>
            </a:r>
            <a:r>
              <a:rPr lang="en-IN" sz="1800" spc="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6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these</a:t>
            </a:r>
            <a:r>
              <a:rPr lang="en-IN" sz="1800" spc="5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small</a:t>
            </a:r>
            <a:r>
              <a:rPr lang="en-IN" sz="1800" spc="6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tribals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dhumkhal</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hill</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and</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forest</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duration</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a:t>
            </a:r>
            <a:r>
              <a:rPr lang="en-IN" sz="1800" spc="28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4 months</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may</a:t>
            </a:r>
            <a:r>
              <a:rPr lang="en-IN" sz="1800" spc="24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lead</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to</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following</a:t>
            </a:r>
            <a:r>
              <a:rPr lang="en-IN" sz="1800" spc="27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data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collection.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feel that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there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need</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 extensive</a:t>
            </a:r>
            <a:r>
              <a:rPr lang="en-IN" sz="1800" spc="3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investigation</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 all</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the forest</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areas. </a:t>
            </a:r>
          </a:p>
          <a:p>
            <a:pPr marL="285750" indent="-285750" algn="just">
              <a:lnSpc>
                <a:spcPct val="150000"/>
              </a:lnSpc>
              <a:spcAft>
                <a:spcPts val="800"/>
              </a:spcAft>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cs typeface="Mangal" panose="02040503050203030202" pitchFamily="18" charset="0"/>
              </a:rPr>
              <a:t>Wild</a:t>
            </a:r>
            <a:r>
              <a:rPr lang="en-IN" sz="1800" spc="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medicinal</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investigated</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would</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be</a:t>
            </a:r>
            <a:r>
              <a:rPr lang="en-IN" sz="1800" spc="1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helpful</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in</a:t>
            </a:r>
            <a:r>
              <a:rPr lang="en-IN" sz="1800" spc="2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identifying</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basic</a:t>
            </a:r>
            <a:r>
              <a:rPr lang="en-IN" sz="1800" spc="2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need</a:t>
            </a:r>
            <a:r>
              <a:rPr lang="en-IN" sz="1800" spc="1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of </a:t>
            </a:r>
            <a:r>
              <a:rPr lang="en-IN" sz="1800" spc="-28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tribals</a:t>
            </a:r>
            <a:r>
              <a:rPr lang="en-IN" sz="1800" spc="-5"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peoples  that reflected.</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078746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werpoint Background Images - Free ...">
            <a:extLst>
              <a:ext uri="{FF2B5EF4-FFF2-40B4-BE49-F238E27FC236}">
                <a16:creationId xmlns:a16="http://schemas.microsoft.com/office/drawing/2014/main" id="{740FA88B-581F-F2FF-34A3-A96AC4B781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DB677AE-4EF6-0DEB-4916-11ADD3479CAC}"/>
              </a:ext>
            </a:extLst>
          </p:cNvPr>
          <p:cNvSpPr txBox="1"/>
          <p:nvPr/>
        </p:nvSpPr>
        <p:spPr>
          <a:xfrm>
            <a:off x="443948" y="232128"/>
            <a:ext cx="11304104" cy="916982"/>
          </a:xfrm>
          <a:prstGeom prst="rect">
            <a:avLst/>
          </a:prstGeom>
          <a:noFill/>
        </p:spPr>
        <p:txBody>
          <a:bodyPr wrap="square">
            <a:spAutoFit/>
          </a:bodyPr>
          <a:lstStyle/>
          <a:p>
            <a:pPr algn="ctr">
              <a:lnSpc>
                <a:spcPct val="150000"/>
              </a:lnSpc>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0A4EAB2A-DC3D-DC9E-B9B8-37E6889F41C8}"/>
              </a:ext>
            </a:extLst>
          </p:cNvPr>
          <p:cNvSpPr txBox="1"/>
          <p:nvPr/>
        </p:nvSpPr>
        <p:spPr>
          <a:xfrm>
            <a:off x="198783" y="1371836"/>
            <a:ext cx="11635408" cy="5028749"/>
          </a:xfrm>
          <a:prstGeom prst="rect">
            <a:avLst/>
          </a:prstGeom>
          <a:noFill/>
        </p:spPr>
        <p:txBody>
          <a:bodyPr wrap="square">
            <a:spAutoFit/>
          </a:bodyPr>
          <a:lstStyle/>
          <a:p>
            <a:pPr marL="342900" indent="-342900" algn="just">
              <a:lnSpc>
                <a:spcPct val="150000"/>
              </a:lnSpc>
              <a:spcAft>
                <a:spcPts val="800"/>
              </a:spcAft>
              <a:buFont typeface="+mj-lt"/>
              <a:buAutoNum type="arabicPeriod"/>
            </a:pPr>
            <a:r>
              <a:rPr lang="en-IN" sz="1800" dirty="0">
                <a:solidFill>
                  <a:srgbClr val="282828"/>
                </a:solidFill>
                <a:effectLst/>
                <a:latin typeface="Times New Roman" panose="02020603050405020304" pitchFamily="18" charset="0"/>
                <a:ea typeface="Calibri" panose="020F0502020204030204" pitchFamily="34" charset="0"/>
                <a:cs typeface="Mangal" panose="02040503050203030202" pitchFamily="18" charset="0"/>
              </a:rPr>
              <a:t>Adhikari P </a:t>
            </a:r>
            <a:r>
              <a:rPr lang="en-IN" sz="1800" dirty="0" err="1">
                <a:solidFill>
                  <a:srgbClr val="282828"/>
                </a:solidFill>
                <a:effectLst/>
                <a:latin typeface="Times New Roman" panose="02020603050405020304" pitchFamily="18" charset="0"/>
                <a:ea typeface="Calibri" panose="020F0502020204030204" pitchFamily="34" charset="0"/>
                <a:cs typeface="Mangal" panose="02040503050203030202" pitchFamily="18" charset="0"/>
              </a:rPr>
              <a:t>P</a:t>
            </a:r>
            <a:r>
              <a:rPr lang="en-IN" sz="1800" dirty="0">
                <a:solidFill>
                  <a:srgbClr val="282828"/>
                </a:solidFill>
                <a:effectLst/>
                <a:latin typeface="Times New Roman" panose="02020603050405020304" pitchFamily="18" charset="0"/>
                <a:ea typeface="Calibri" panose="020F0502020204030204" pitchFamily="34" charset="0"/>
                <a:cs typeface="Mangal" panose="02040503050203030202" pitchFamily="18" charset="0"/>
              </a:rPr>
              <a:t>, Paul SB (2018) History of Indian traditional medicine: a medical inheritance. </a:t>
            </a:r>
            <a:r>
              <a:rPr lang="en-IN" sz="1800" i="1" dirty="0">
                <a:solidFill>
                  <a:srgbClr val="282828"/>
                </a:solidFill>
                <a:effectLst/>
                <a:latin typeface="Times New Roman" panose="02020603050405020304" pitchFamily="18" charset="0"/>
                <a:ea typeface="Calibri" panose="020F0502020204030204" pitchFamily="34" charset="0"/>
                <a:cs typeface="Mangal" panose="02040503050203030202" pitchFamily="18" charset="0"/>
              </a:rPr>
              <a:t>Asian J Pharm Clin Res</a:t>
            </a:r>
            <a:r>
              <a:rPr lang="en-IN" sz="1800" dirty="0">
                <a:solidFill>
                  <a:srgbClr val="282828"/>
                </a:solidFill>
                <a:effectLst/>
                <a:latin typeface="Times New Roman" panose="02020603050405020304" pitchFamily="18" charset="0"/>
                <a:ea typeface="Calibri" panose="020F0502020204030204" pitchFamily="34" charset="0"/>
                <a:cs typeface="Mangal" panose="02040503050203030202" pitchFamily="18" charset="0"/>
              </a:rPr>
              <a:t> 11 (1): 421. doi:10 .22159/ajpcr.2018.v11i1.21893.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IN" sz="1800" dirty="0" err="1">
                <a:effectLst/>
                <a:latin typeface="Times New Roman" panose="02020603050405020304" pitchFamily="18" charset="0"/>
                <a:ea typeface="Calibri" panose="020F0502020204030204" pitchFamily="34" charset="0"/>
                <a:cs typeface="Mangal" panose="02040503050203030202" pitchFamily="18" charset="0"/>
              </a:rPr>
              <a:t>Barkaoui</a:t>
            </a:r>
            <a:r>
              <a:rPr lang="en-IN" sz="1800" dirty="0">
                <a:effectLst/>
                <a:latin typeface="Times New Roman" panose="02020603050405020304" pitchFamily="18" charset="0"/>
                <a:ea typeface="Calibri" panose="020F0502020204030204" pitchFamily="34" charset="0"/>
                <a:cs typeface="Mangal" panose="02040503050203030202" pitchFamily="18" charset="0"/>
              </a:rPr>
              <a:t> M,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Katiri</a:t>
            </a:r>
            <a:r>
              <a:rPr lang="en-IN" sz="1800" dirty="0">
                <a:effectLst/>
                <a:latin typeface="Times New Roman" panose="02020603050405020304" pitchFamily="18" charset="0"/>
                <a:ea typeface="Calibri" panose="020F0502020204030204" pitchFamily="34" charset="0"/>
                <a:cs typeface="Mangal" panose="02040503050203030202" pitchFamily="18" charset="0"/>
              </a:rPr>
              <a:t> A,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Boubaker</a:t>
            </a:r>
            <a:r>
              <a:rPr lang="en-IN" sz="1800" dirty="0">
                <a:effectLst/>
                <a:latin typeface="Times New Roman" panose="02020603050405020304" pitchFamily="18" charset="0"/>
                <a:ea typeface="Calibri" panose="020F0502020204030204" pitchFamily="34" charset="0"/>
                <a:cs typeface="Mangal" panose="02040503050203030202" pitchFamily="18" charset="0"/>
              </a:rPr>
              <a:t> H,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Msanda</a:t>
            </a:r>
            <a:r>
              <a:rPr lang="en-IN" sz="1800" dirty="0">
                <a:effectLst/>
                <a:latin typeface="Times New Roman" panose="02020603050405020304" pitchFamily="18" charset="0"/>
                <a:ea typeface="Calibri" panose="020F0502020204030204" pitchFamily="34" charset="0"/>
                <a:cs typeface="Mangal" panose="02040503050203030202" pitchFamily="18" charset="0"/>
              </a:rPr>
              <a:t> F (2017) “Ethnobotanical survey of medicinal plants used in the traditional treatment of diabetes in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Chtouka</a:t>
            </a:r>
            <a:r>
              <a:rPr lang="en-IN" sz="1800" dirty="0">
                <a:effectLst/>
                <a:latin typeface="Times New Roman" panose="02020603050405020304" pitchFamily="18" charset="0"/>
                <a:ea typeface="Calibri" panose="020F0502020204030204" pitchFamily="34" charset="0"/>
                <a:cs typeface="Mangal" panose="02040503050203030202" pitchFamily="18" charset="0"/>
              </a:rPr>
              <a:t> Ait Baha and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Tiznit</a:t>
            </a:r>
            <a:r>
              <a:rPr lang="en-IN" sz="1800" dirty="0">
                <a:effectLst/>
                <a:latin typeface="Times New Roman" panose="02020603050405020304" pitchFamily="18" charset="0"/>
                <a:ea typeface="Calibri" panose="020F0502020204030204" pitchFamily="34" charset="0"/>
                <a:cs typeface="Mangal" panose="02040503050203030202" pitchFamily="18" charset="0"/>
              </a:rPr>
              <a:t> (Western Anti-Atlas), Morocco. Journal of Ethnopharmacology 198:338-350.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IN" sz="1800" dirty="0" err="1">
                <a:effectLst/>
                <a:latin typeface="Times New Roman" panose="02020603050405020304" pitchFamily="18" charset="0"/>
                <a:ea typeface="Calibri" panose="020F0502020204030204" pitchFamily="34" charset="0"/>
                <a:cs typeface="Mangal" panose="02040503050203030202" pitchFamily="18" charset="0"/>
              </a:rPr>
              <a:t>Chandrakar</a:t>
            </a:r>
            <a:r>
              <a:rPr lang="en-IN" sz="1800" dirty="0">
                <a:effectLst/>
                <a:latin typeface="Times New Roman" panose="02020603050405020304" pitchFamily="18" charset="0"/>
                <a:ea typeface="Calibri" panose="020F0502020204030204" pitchFamily="34" charset="0"/>
                <a:cs typeface="Mangal" panose="02040503050203030202" pitchFamily="18" charset="0"/>
              </a:rPr>
              <a:t> AK (2014) Conservation of medicinal plant diversity in Gujarat. International Journal of Environment and Natural Sciences 1:44-64.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IN" sz="1800" dirty="0" err="1">
                <a:effectLst/>
                <a:latin typeface="Times New Roman" panose="02020603050405020304" pitchFamily="18" charset="0"/>
                <a:ea typeface="Calibri" panose="020F0502020204030204" pitchFamily="34" charset="0"/>
                <a:cs typeface="Mangal" panose="02040503050203030202" pitchFamily="18" charset="0"/>
              </a:rPr>
              <a:t>Kokni</a:t>
            </a:r>
            <a:r>
              <a:rPr lang="en-IN" sz="1800" dirty="0">
                <a:effectLst/>
                <a:latin typeface="Times New Roman" panose="02020603050405020304" pitchFamily="18" charset="0"/>
                <a:ea typeface="Calibri" panose="020F0502020204030204" pitchFamily="34" charset="0"/>
                <a:cs typeface="Mangal" panose="02040503050203030202" pitchFamily="18" charset="0"/>
              </a:rPr>
              <a:t> F, Hitesh K,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Solank</a:t>
            </a:r>
            <a:r>
              <a:rPr lang="en-IN" sz="1800" dirty="0">
                <a:effectLst/>
                <a:latin typeface="Times New Roman" panose="02020603050405020304" pitchFamily="18" charset="0"/>
                <a:ea typeface="Calibri" panose="020F0502020204030204" pitchFamily="34" charset="0"/>
                <a:cs typeface="Mangal" panose="02040503050203030202" pitchFamily="18" charset="0"/>
              </a:rPr>
              <a:t> A,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LanceolateD</a:t>
            </a:r>
            <a:r>
              <a:rPr lang="en-IN" sz="1800" dirty="0">
                <a:effectLst/>
                <a:latin typeface="Times New Roman" panose="02020603050405020304" pitchFamily="18" charset="0"/>
                <a:ea typeface="Calibri" panose="020F0502020204030204" pitchFamily="34" charset="0"/>
                <a:cs typeface="Mangal" panose="02040503050203030202" pitchFamily="18" charset="0"/>
              </a:rPr>
              <a:t>’ C (2017) Documentation of Ethno-Medicinal Plants Used by Different Tribes 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Dangs</a:t>
            </a:r>
            <a:r>
              <a:rPr lang="en-IN" sz="1800" dirty="0">
                <a:effectLst/>
                <a:latin typeface="Times New Roman" panose="02020603050405020304" pitchFamily="18" charset="0"/>
                <a:ea typeface="Calibri" panose="020F0502020204030204" pitchFamily="34" charset="0"/>
                <a:cs typeface="Mangal" panose="02040503050203030202" pitchFamily="18" charset="0"/>
              </a:rPr>
              <a:t> District, Gujarat, India. International Association of Biologicals and computational Digest 2(1):23-33.</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indent="-342900" algn="just">
              <a:lnSpc>
                <a:spcPct val="150000"/>
              </a:lnSpc>
              <a:spcAft>
                <a:spcPts val="80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Kumar V (2015) Ethno-medicinal plants in five forest ranges in dang district, south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gujarat</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india</a:t>
            </a:r>
            <a:r>
              <a:rPr lang="en-IN" sz="1800" dirty="0">
                <a:effectLst/>
                <a:latin typeface="Times New Roman" panose="02020603050405020304" pitchFamily="18" charset="0"/>
                <a:ea typeface="Calibri" panose="020F0502020204030204" pitchFamily="34" charset="0"/>
                <a:cs typeface="Mangal" panose="02040503050203030202" pitchFamily="18" charset="0"/>
              </a:rPr>
              <a:t>. Indian Journal of Tropical Biodiversity 23(2): 148-156.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896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owerpoint Background Images - Free ...">
            <a:extLst>
              <a:ext uri="{FF2B5EF4-FFF2-40B4-BE49-F238E27FC236}">
                <a16:creationId xmlns:a16="http://schemas.microsoft.com/office/drawing/2014/main" id="{D2ED7158-310F-A2CC-B561-F60F7A0061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D41EF41-198C-F491-747B-EA396107D27B}"/>
              </a:ext>
            </a:extLst>
          </p:cNvPr>
          <p:cNvSpPr txBox="1"/>
          <p:nvPr/>
        </p:nvSpPr>
        <p:spPr>
          <a:xfrm>
            <a:off x="384313" y="2921168"/>
            <a:ext cx="11635409" cy="101566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17779823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1731</Words>
  <Application>Microsoft Office PowerPoint</Application>
  <PresentationFormat>Widescreen</PresentationFormat>
  <Paragraphs>82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4</cp:revision>
  <dcterms:created xsi:type="dcterms:W3CDTF">2024-08-28T12:18:22Z</dcterms:created>
  <dcterms:modified xsi:type="dcterms:W3CDTF">2024-08-28T12:37:21Z</dcterms:modified>
</cp:coreProperties>
</file>