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1" r:id="rId1"/>
  </p:sldMasterIdLst>
  <p:sldIdLst>
    <p:sldId id="256" r:id="rId2"/>
    <p:sldId id="257" r:id="rId3"/>
    <p:sldId id="258" r:id="rId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p:cViewPr varScale="1">
        <p:scale>
          <a:sx n="74" d="100"/>
          <a:sy n="74" d="100"/>
        </p:scale>
        <p:origin x="84" y="7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FC316E4D-860E-4466-9175-562AA36A02A4}" type="datetimeFigureOut">
              <a:rPr lang="en-IN" smtClean="0"/>
              <a:t>22-08-2024</a:t>
            </a:fld>
            <a:endParaRPr lang="en-IN"/>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IN"/>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8FEDAC23-40AA-4BC1-8FB6-4D5AC003242D}" type="slidenum">
              <a:rPr lang="en-IN" smtClean="0"/>
              <a:t>‹#›</a:t>
            </a:fld>
            <a:endParaRPr lang="en-IN"/>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1430287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C316E4D-860E-4466-9175-562AA36A02A4}" type="datetimeFigureOut">
              <a:rPr lang="en-IN" smtClean="0"/>
              <a:t>22-08-2024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FEDAC23-40AA-4BC1-8FB6-4D5AC003242D}" type="slidenum">
              <a:rPr lang="en-IN" smtClean="0"/>
              <a:t>‹#›</a:t>
            </a:fld>
            <a:endParaRPr lang="en-IN"/>
          </a:p>
        </p:txBody>
      </p:sp>
    </p:spTree>
    <p:extLst>
      <p:ext uri="{BB962C8B-B14F-4D97-AF65-F5344CB8AC3E}">
        <p14:creationId xmlns:p14="http://schemas.microsoft.com/office/powerpoint/2010/main" val="102535763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C316E4D-860E-4466-9175-562AA36A02A4}" type="datetimeFigureOut">
              <a:rPr lang="en-IN" smtClean="0"/>
              <a:t>22-08-2024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FEDAC23-40AA-4BC1-8FB6-4D5AC003242D}" type="slidenum">
              <a:rPr lang="en-IN" smtClean="0"/>
              <a:t>‹#›</a:t>
            </a:fld>
            <a:endParaRPr lang="en-IN"/>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234866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C316E4D-860E-4466-9175-562AA36A02A4}" type="datetimeFigureOut">
              <a:rPr lang="en-IN" smtClean="0"/>
              <a:t>22-08-2024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FEDAC23-40AA-4BC1-8FB6-4D5AC003242D}" type="slidenum">
              <a:rPr lang="en-IN" smtClean="0"/>
              <a:t>‹#›</a:t>
            </a:fld>
            <a:endParaRPr lang="en-IN"/>
          </a:p>
        </p:txBody>
      </p:sp>
    </p:spTree>
    <p:extLst>
      <p:ext uri="{BB962C8B-B14F-4D97-AF65-F5344CB8AC3E}">
        <p14:creationId xmlns:p14="http://schemas.microsoft.com/office/powerpoint/2010/main" val="410592510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C316E4D-860E-4466-9175-562AA36A02A4}" type="datetimeFigureOut">
              <a:rPr lang="en-IN" smtClean="0"/>
              <a:t>22-08-2024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8FEDAC23-40AA-4BC1-8FB6-4D5AC003242D}" type="slidenum">
              <a:rPr lang="en-IN" smtClean="0"/>
              <a:t>‹#›</a:t>
            </a:fld>
            <a:endParaRPr lang="en-IN"/>
          </a:p>
        </p:txBody>
      </p:sp>
    </p:spTree>
    <p:extLst>
      <p:ext uri="{BB962C8B-B14F-4D97-AF65-F5344CB8AC3E}">
        <p14:creationId xmlns:p14="http://schemas.microsoft.com/office/powerpoint/2010/main" val="2183092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C316E4D-860E-4466-9175-562AA36A02A4}" type="datetimeFigureOut">
              <a:rPr lang="en-IN" smtClean="0"/>
              <a:t>22-08-2024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8FEDAC23-40AA-4BC1-8FB6-4D5AC003242D}" type="slidenum">
              <a:rPr lang="en-IN" smtClean="0"/>
              <a:t>‹#›</a:t>
            </a:fld>
            <a:endParaRPr lang="en-IN"/>
          </a:p>
        </p:txBody>
      </p:sp>
    </p:spTree>
    <p:extLst>
      <p:ext uri="{BB962C8B-B14F-4D97-AF65-F5344CB8AC3E}">
        <p14:creationId xmlns:p14="http://schemas.microsoft.com/office/powerpoint/2010/main" val="396825814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316E4D-860E-4466-9175-562AA36A02A4}" type="datetimeFigureOut">
              <a:rPr lang="en-IN" smtClean="0"/>
              <a:t>22-08-2024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8FEDAC23-40AA-4BC1-8FB6-4D5AC003242D}" type="slidenum">
              <a:rPr lang="en-IN" smtClean="0"/>
              <a:t>‹#›</a:t>
            </a:fld>
            <a:endParaRPr lang="en-IN"/>
          </a:p>
        </p:txBody>
      </p:sp>
    </p:spTree>
    <p:extLst>
      <p:ext uri="{BB962C8B-B14F-4D97-AF65-F5344CB8AC3E}">
        <p14:creationId xmlns:p14="http://schemas.microsoft.com/office/powerpoint/2010/main" val="53870410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C316E4D-860E-4466-9175-562AA36A02A4}" type="datetimeFigureOut">
              <a:rPr lang="en-IN" smtClean="0"/>
              <a:t>22-08-2024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FEDAC23-40AA-4BC1-8FB6-4D5AC003242D}" type="slidenum">
              <a:rPr lang="en-IN" smtClean="0"/>
              <a:t>‹#›</a:t>
            </a:fld>
            <a:endParaRPr lang="en-IN"/>
          </a:p>
        </p:txBody>
      </p:sp>
    </p:spTree>
    <p:extLst>
      <p:ext uri="{BB962C8B-B14F-4D97-AF65-F5344CB8AC3E}">
        <p14:creationId xmlns:p14="http://schemas.microsoft.com/office/powerpoint/2010/main" val="233157419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C316E4D-860E-4466-9175-562AA36A02A4}" type="datetimeFigureOut">
              <a:rPr lang="en-IN" smtClean="0"/>
              <a:t>22-08-2024</a:t>
            </a:fld>
            <a:endParaRPr lang="en-IN"/>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FEDAC23-40AA-4BC1-8FB6-4D5AC003242D}" type="slidenum">
              <a:rPr lang="en-IN" smtClean="0"/>
              <a:t>‹#›</a:t>
            </a:fld>
            <a:endParaRPr lang="en-IN"/>
          </a:p>
        </p:txBody>
      </p:sp>
    </p:spTree>
    <p:extLst>
      <p:ext uri="{BB962C8B-B14F-4D97-AF65-F5344CB8AC3E}">
        <p14:creationId xmlns:p14="http://schemas.microsoft.com/office/powerpoint/2010/main" val="13133926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C316E4D-860E-4466-9175-562AA36A02A4}" type="datetimeFigureOut">
              <a:rPr lang="en-IN" smtClean="0"/>
              <a:t>22-08-2024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FEDAC23-40AA-4BC1-8FB6-4D5AC003242D}" type="slidenum">
              <a:rPr lang="en-IN" smtClean="0"/>
              <a:t>‹#›</a:t>
            </a:fld>
            <a:endParaRPr lang="en-IN"/>
          </a:p>
        </p:txBody>
      </p:sp>
    </p:spTree>
    <p:extLst>
      <p:ext uri="{BB962C8B-B14F-4D97-AF65-F5344CB8AC3E}">
        <p14:creationId xmlns:p14="http://schemas.microsoft.com/office/powerpoint/2010/main" val="317955574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C316E4D-860E-4466-9175-562AA36A02A4}" type="datetimeFigureOut">
              <a:rPr lang="en-IN" smtClean="0"/>
              <a:t>22-08-2024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FEDAC23-40AA-4BC1-8FB6-4D5AC003242D}" type="slidenum">
              <a:rPr lang="en-IN" smtClean="0"/>
              <a:t>‹#›</a:t>
            </a:fld>
            <a:endParaRPr lang="en-IN"/>
          </a:p>
        </p:txBody>
      </p:sp>
    </p:spTree>
    <p:extLst>
      <p:ext uri="{BB962C8B-B14F-4D97-AF65-F5344CB8AC3E}">
        <p14:creationId xmlns:p14="http://schemas.microsoft.com/office/powerpoint/2010/main" val="224463799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FC316E4D-860E-4466-9175-562AA36A02A4}" type="datetimeFigureOut">
              <a:rPr lang="en-IN" smtClean="0"/>
              <a:t>22-08-2024</a:t>
            </a:fld>
            <a:endParaRPr lang="en-IN"/>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IN"/>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8FEDAC23-40AA-4BC1-8FB6-4D5AC003242D}" type="slidenum">
              <a:rPr lang="en-IN" smtClean="0"/>
              <a:t>‹#›</a:t>
            </a:fld>
            <a:endParaRPr lang="en-IN"/>
          </a:p>
        </p:txBody>
      </p:sp>
    </p:spTree>
    <p:extLst>
      <p:ext uri="{BB962C8B-B14F-4D97-AF65-F5344CB8AC3E}">
        <p14:creationId xmlns:p14="http://schemas.microsoft.com/office/powerpoint/2010/main" val="3281771268"/>
      </p:ext>
    </p:extLst>
  </p:cSld>
  <p:clrMap bg1="lt1" tx1="dk1" bg2="lt2" tx2="dk2" accent1="accent1" accent2="accent2" accent3="accent3" accent4="accent4" accent5="accent5" accent6="accent6" hlink="hlink" folHlink="folHlink"/>
  <p:sldLayoutIdLst>
    <p:sldLayoutId id="2147483852" r:id="rId1"/>
    <p:sldLayoutId id="2147483853" r:id="rId2"/>
    <p:sldLayoutId id="2147483854" r:id="rId3"/>
    <p:sldLayoutId id="2147483855" r:id="rId4"/>
    <p:sldLayoutId id="2147483856" r:id="rId5"/>
    <p:sldLayoutId id="2147483857" r:id="rId6"/>
    <p:sldLayoutId id="2147483858" r:id="rId7"/>
    <p:sldLayoutId id="2147483859" r:id="rId8"/>
    <p:sldLayoutId id="2147483860" r:id="rId9"/>
    <p:sldLayoutId id="2147483861" r:id="rId10"/>
    <p:sldLayoutId id="2147483862" r:id="rId11"/>
  </p:sldLayoutIdLst>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mailto:svedabala@cus.ac.in"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3B47AC-2130-4F3B-84FC-2AE579693A28}"/>
              </a:ext>
            </a:extLst>
          </p:cNvPr>
          <p:cNvSpPr>
            <a:spLocks noGrp="1"/>
          </p:cNvSpPr>
          <p:nvPr>
            <p:ph type="ctrTitle"/>
          </p:nvPr>
        </p:nvSpPr>
        <p:spPr>
          <a:xfrm>
            <a:off x="1524000" y="2086377"/>
            <a:ext cx="9144000" cy="1178887"/>
          </a:xfrm>
        </p:spPr>
        <p:txBody>
          <a:bodyPr>
            <a:normAutofit/>
          </a:bodyPr>
          <a:lstStyle/>
          <a:p>
            <a:r>
              <a:rPr lang="en-IN" sz="3600" b="1" dirty="0">
                <a:latin typeface="Times New Roman" panose="02020603050405020304" pitchFamily="18" charset="0"/>
                <a:cs typeface="Times New Roman" panose="02020603050405020304" pitchFamily="18" charset="0"/>
              </a:rPr>
              <a:t>INNOVATIONS IN MUSIC RESEARCH: A STUDY OF INDIAN MUSIC</a:t>
            </a:r>
            <a:endParaRPr lang="en-IN"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8382336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4133654-0BC9-403C-84A8-B93EBAD39004}"/>
              </a:ext>
            </a:extLst>
          </p:cNvPr>
          <p:cNvSpPr/>
          <p:nvPr/>
        </p:nvSpPr>
        <p:spPr>
          <a:xfrm>
            <a:off x="2854817" y="1829220"/>
            <a:ext cx="6096000" cy="2806987"/>
          </a:xfrm>
          <a:prstGeom prst="rect">
            <a:avLst/>
          </a:prstGeom>
        </p:spPr>
        <p:txBody>
          <a:bodyPr>
            <a:spAutoFit/>
          </a:bodyPr>
          <a:lstStyle/>
          <a:p>
            <a:pPr algn="ctr">
              <a:lnSpc>
                <a:spcPct val="150000"/>
              </a:lnSpc>
            </a:pPr>
            <a:r>
              <a:rPr lang="en-IN" sz="2000" dirty="0" err="1">
                <a:latin typeface="Times New Roman" panose="02020603050405020304" pitchFamily="18" charset="0"/>
                <a:ea typeface="Times New Roman" panose="02020603050405020304" pitchFamily="18" charset="0"/>
              </a:rPr>
              <a:t>Dr.Samidha</a:t>
            </a:r>
            <a:r>
              <a:rPr lang="en-IN" sz="2000" dirty="0">
                <a:latin typeface="Times New Roman" panose="02020603050405020304" pitchFamily="18" charset="0"/>
                <a:ea typeface="Times New Roman" panose="02020603050405020304" pitchFamily="18" charset="0"/>
              </a:rPr>
              <a:t> </a:t>
            </a:r>
            <a:r>
              <a:rPr lang="en-IN" sz="2000" dirty="0" err="1">
                <a:latin typeface="Times New Roman" panose="02020603050405020304" pitchFamily="18" charset="0"/>
                <a:ea typeface="Times New Roman" panose="02020603050405020304" pitchFamily="18" charset="0"/>
              </a:rPr>
              <a:t>Vedabla</a:t>
            </a:r>
            <a:endParaRPr lang="en-IN" sz="2000" dirty="0">
              <a:latin typeface="Times New Roman" panose="02020603050405020304" pitchFamily="18" charset="0"/>
              <a:ea typeface="Times New Roman" panose="02020603050405020304" pitchFamily="18" charset="0"/>
            </a:endParaRPr>
          </a:p>
          <a:p>
            <a:pPr algn="ctr">
              <a:lnSpc>
                <a:spcPct val="150000"/>
              </a:lnSpc>
            </a:pPr>
            <a:r>
              <a:rPr lang="en-IN" sz="2000" dirty="0">
                <a:latin typeface="Times New Roman" panose="02020603050405020304" pitchFamily="18" charset="0"/>
                <a:ea typeface="Times New Roman" panose="02020603050405020304" pitchFamily="18" charset="0"/>
              </a:rPr>
              <a:t>Assistant Professor</a:t>
            </a:r>
          </a:p>
          <a:p>
            <a:pPr algn="ctr">
              <a:lnSpc>
                <a:spcPct val="150000"/>
              </a:lnSpc>
            </a:pPr>
            <a:r>
              <a:rPr lang="en-IN" sz="2000" dirty="0">
                <a:latin typeface="Times New Roman" panose="02020603050405020304" pitchFamily="18" charset="0"/>
                <a:ea typeface="Times New Roman" panose="02020603050405020304" pitchFamily="18" charset="0"/>
              </a:rPr>
              <a:t>Department of Music</a:t>
            </a:r>
          </a:p>
          <a:p>
            <a:pPr algn="ctr">
              <a:lnSpc>
                <a:spcPct val="150000"/>
              </a:lnSpc>
            </a:pPr>
            <a:r>
              <a:rPr lang="en-IN" sz="2000" dirty="0">
                <a:latin typeface="Times New Roman" panose="02020603050405020304" pitchFamily="18" charset="0"/>
                <a:ea typeface="Times New Roman" panose="02020603050405020304" pitchFamily="18" charset="0"/>
              </a:rPr>
              <a:t>Sikkim </a:t>
            </a:r>
            <a:r>
              <a:rPr lang="en-IN" sz="2000" dirty="0" err="1">
                <a:latin typeface="Times New Roman" panose="02020603050405020304" pitchFamily="18" charset="0"/>
                <a:ea typeface="Times New Roman" panose="02020603050405020304" pitchFamily="18" charset="0"/>
              </a:rPr>
              <a:t>University,Gangtok</a:t>
            </a:r>
            <a:r>
              <a:rPr lang="en-IN" sz="2000" dirty="0">
                <a:latin typeface="Times New Roman" panose="02020603050405020304" pitchFamily="18" charset="0"/>
                <a:ea typeface="Times New Roman" panose="02020603050405020304" pitchFamily="18" charset="0"/>
              </a:rPr>
              <a:t>, Sikkim</a:t>
            </a:r>
          </a:p>
          <a:p>
            <a:pPr algn="ctr">
              <a:lnSpc>
                <a:spcPct val="150000"/>
              </a:lnSpc>
            </a:pPr>
            <a:r>
              <a:rPr lang="en-IN" sz="2000" dirty="0">
                <a:latin typeface="Times New Roman" panose="02020603050405020304" pitchFamily="18" charset="0"/>
                <a:ea typeface="Times New Roman" panose="02020603050405020304" pitchFamily="18" charset="0"/>
              </a:rPr>
              <a:t>Email: </a:t>
            </a:r>
            <a:r>
              <a:rPr lang="en-IN" sz="2000" u="sng" dirty="0">
                <a:solidFill>
                  <a:srgbClr val="0563C1"/>
                </a:solidFill>
                <a:latin typeface="Times New Roman" panose="02020603050405020304" pitchFamily="18" charset="0"/>
                <a:ea typeface="Times New Roman" panose="02020603050405020304" pitchFamily="18" charset="0"/>
                <a:hlinkClick r:id="rId2"/>
              </a:rPr>
              <a:t>svedabala@cus.ac.in</a:t>
            </a:r>
            <a:r>
              <a:rPr lang="en-IN" sz="2000" dirty="0">
                <a:latin typeface="Times New Roman" panose="02020603050405020304" pitchFamily="18" charset="0"/>
                <a:ea typeface="Times New Roman" panose="02020603050405020304" pitchFamily="18" charset="0"/>
              </a:rPr>
              <a:t>    </a:t>
            </a:r>
          </a:p>
          <a:p>
            <a:pPr algn="ctr">
              <a:lnSpc>
                <a:spcPct val="150000"/>
              </a:lnSpc>
            </a:pPr>
            <a:r>
              <a:rPr lang="en-IN" sz="2000" dirty="0">
                <a:latin typeface="Times New Roman" panose="02020603050405020304" pitchFamily="18" charset="0"/>
                <a:ea typeface="Times New Roman" panose="02020603050405020304" pitchFamily="18" charset="0"/>
              </a:rPr>
              <a:t>Phone:7872891013</a:t>
            </a:r>
          </a:p>
        </p:txBody>
      </p:sp>
    </p:spTree>
    <p:extLst>
      <p:ext uri="{BB962C8B-B14F-4D97-AF65-F5344CB8AC3E}">
        <p14:creationId xmlns:p14="http://schemas.microsoft.com/office/powerpoint/2010/main" val="303717928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277A88-EAC1-4151-841C-8F53080785A9}"/>
              </a:ext>
            </a:extLst>
          </p:cNvPr>
          <p:cNvSpPr>
            <a:spLocks noGrp="1"/>
          </p:cNvSpPr>
          <p:nvPr>
            <p:ph type="title"/>
          </p:nvPr>
        </p:nvSpPr>
        <p:spPr>
          <a:xfrm>
            <a:off x="838200" y="218941"/>
            <a:ext cx="10515600" cy="935641"/>
          </a:xfrm>
        </p:spPr>
        <p:txBody>
          <a:bodyPr>
            <a:normAutofit/>
          </a:bodyPr>
          <a:lstStyle/>
          <a:p>
            <a:pPr algn="ctr"/>
            <a:r>
              <a:rPr lang="en-IN" sz="4000" b="1" dirty="0">
                <a:latin typeface="Times New Roman" panose="02020603050405020304" pitchFamily="18" charset="0"/>
                <a:cs typeface="Times New Roman" panose="02020603050405020304" pitchFamily="18" charset="0"/>
              </a:rPr>
              <a:t>ABSTRACT</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DB9C8A29-3DCC-4596-A3F6-D5C852A22C90}"/>
              </a:ext>
            </a:extLst>
          </p:cNvPr>
          <p:cNvSpPr/>
          <p:nvPr/>
        </p:nvSpPr>
        <p:spPr>
          <a:xfrm>
            <a:off x="838199" y="946173"/>
            <a:ext cx="10649756" cy="5576976"/>
          </a:xfrm>
          <a:prstGeom prst="rect">
            <a:avLst/>
          </a:prstGeom>
        </p:spPr>
        <p:txBody>
          <a:bodyPr wrap="square">
            <a:spAutoFit/>
          </a:bodyPr>
          <a:lstStyle/>
          <a:p>
            <a:pPr algn="just">
              <a:lnSpc>
                <a:spcPct val="150000"/>
              </a:lnSpc>
            </a:pPr>
            <a:r>
              <a:rPr lang="en-IN" sz="2000" dirty="0">
                <a:latin typeface="Times New Roman" panose="02020603050405020304" pitchFamily="18" charset="0"/>
                <a:ea typeface="Times New Roman" panose="02020603050405020304" pitchFamily="18" charset="0"/>
              </a:rPr>
              <a:t>The rich and diverse tradition of Indian music, encompassing classical, folk, and contemporary genres, presents a fertile ground for innovative research. This paper explores the advancements in musicology, technology, and pedagogy that are shaping the future of Indian music. Innovations in digital archiving and artificial intelligence are revolutionizing the preservation and analysis of ancient musical manuscripts and recordings, providing deeper insights into ragas, talas, and compositions. Additionally, interdisciplinary approaches integrating ethnomusicology, cognitive science, and cultural studies are enhancing our understanding of the socio-cultural contexts and cognitive processes involved in Indian music. The emergence of new platforms and tools for music education is also democratizing access to traditional knowledge, enabling broader participation and engagement. This study highlights the ongoing efforts and future directions in music research, emphasizing the importance of preserving heritage while embracing modernity to sustain and evolve the rich legacy of Indian music.</a:t>
            </a:r>
          </a:p>
        </p:txBody>
      </p:sp>
    </p:spTree>
    <p:extLst>
      <p:ext uri="{BB962C8B-B14F-4D97-AF65-F5344CB8AC3E}">
        <p14:creationId xmlns:p14="http://schemas.microsoft.com/office/powerpoint/2010/main" val="225188833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theme/theme1.xml><?xml version="1.0" encoding="utf-8"?>
<a:theme xmlns:a="http://schemas.openxmlformats.org/drawingml/2006/main" name="Basis">
  <a:themeElements>
    <a:clrScheme name="Basis">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D9D01AC2-EE7D-4E49-99EE-8E62E4E7E8A7}"/>
    </a:ext>
  </a:extLst>
</a:theme>
</file>

<file path=docProps/app.xml><?xml version="1.0" encoding="utf-8"?>
<Properties xmlns="http://schemas.openxmlformats.org/officeDocument/2006/extended-properties" xmlns:vt="http://schemas.openxmlformats.org/officeDocument/2006/docPropsVTypes">
  <Template>Basis</Template>
  <TotalTime>4</TotalTime>
  <Words>202</Words>
  <Application>Microsoft Office PowerPoint</Application>
  <PresentationFormat>Widescreen</PresentationFormat>
  <Paragraphs>9</Paragraphs>
  <Slides>3</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vt:i4>
      </vt:variant>
    </vt:vector>
  </HeadingPairs>
  <TitlesOfParts>
    <vt:vector size="6" baseType="lpstr">
      <vt:lpstr>Corbel</vt:lpstr>
      <vt:lpstr>Times New Roman</vt:lpstr>
      <vt:lpstr>Basis</vt:lpstr>
      <vt:lpstr>INNOVATIONS IN MUSIC RESEARCH: A STUDY OF INDIAN MUSIC</vt:lpstr>
      <vt:lpstr>PowerPoint Presentation</vt:lpstr>
      <vt:lpstr>ABSTRACT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qwe</dc:creator>
  <cp:lastModifiedBy>qwe</cp:lastModifiedBy>
  <cp:revision>8</cp:revision>
  <dcterms:created xsi:type="dcterms:W3CDTF">2024-08-22T13:15:48Z</dcterms:created>
  <dcterms:modified xsi:type="dcterms:W3CDTF">2024-08-22T13:20:09Z</dcterms:modified>
</cp:coreProperties>
</file>