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66" r:id="rId3"/>
    <p:sldId id="257" r:id="rId4"/>
    <p:sldId id="264" r:id="rId5"/>
    <p:sldId id="258" r:id="rId6"/>
    <p:sldId id="265" r:id="rId7"/>
    <p:sldId id="259" r:id="rId8"/>
    <p:sldId id="260" r:id="rId9"/>
    <p:sldId id="261" r:id="rId10"/>
    <p:sldId id="262"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885E6E-9DDC-4FE6-8D8F-59673D5FEA26}" type="datetimeFigureOut">
              <a:rPr lang="en-US" smtClean="0"/>
              <a:t>8/24/2024</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2A1DD2D0-16FC-4BC7-BAD8-01C97AD4CB23}"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70318938"/>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885E6E-9DDC-4FE6-8D8F-59673D5FEA26}"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1DD2D0-16FC-4BC7-BAD8-01C97AD4CB23}"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48580453"/>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885E6E-9DDC-4FE6-8D8F-59673D5FEA26}"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1DD2D0-16FC-4BC7-BAD8-01C97AD4CB23}"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30298624"/>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885E6E-9DDC-4FE6-8D8F-59673D5FEA26}"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1DD2D0-16FC-4BC7-BAD8-01C97AD4CB23}"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27716093"/>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885E6E-9DDC-4FE6-8D8F-59673D5FEA26}" type="datetimeFigureOut">
              <a:rPr lang="en-US" smtClean="0"/>
              <a:t>8/24/2024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A1DD2D0-16FC-4BC7-BAD8-01C97AD4CB23}"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93978959"/>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885E6E-9DDC-4FE6-8D8F-59673D5FEA26}" type="datetimeFigureOut">
              <a:rPr lang="en-US" smtClean="0"/>
              <a:t>8/24/2024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A1DD2D0-16FC-4BC7-BAD8-01C97AD4CB23}"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09070995"/>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885E6E-9DDC-4FE6-8D8F-59673D5FEA26}" type="datetimeFigureOut">
              <a:rPr lang="en-US" smtClean="0"/>
              <a:t>8/24/2024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A1DD2D0-16FC-4BC7-BAD8-01C97AD4CB23}" type="slidenum">
              <a:rPr lang="en-US" smtClean="0"/>
              <a:t>‹#›</a:t>
            </a:fld>
            <a:endParaRPr lang="en-US"/>
          </a:p>
        </p:txBody>
      </p:sp>
    </p:spTree>
    <p:extLst>
      <p:ext uri="{BB962C8B-B14F-4D97-AF65-F5344CB8AC3E}">
        <p14:creationId xmlns:p14="http://schemas.microsoft.com/office/powerpoint/2010/main" val="856711665"/>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885E6E-9DDC-4FE6-8D8F-59673D5FEA26}"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1DD2D0-16FC-4BC7-BAD8-01C97AD4CB23}"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88641278"/>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70885E6E-9DDC-4FE6-8D8F-59673D5FEA26}" type="datetimeFigureOut">
              <a:rPr lang="en-US" smtClean="0"/>
              <a:t>8/24/2024</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2A1DD2D0-16FC-4BC7-BAD8-01C97AD4CB23}"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05965071"/>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885E6E-9DDC-4FE6-8D8F-59673D5FEA26}"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1DD2D0-16FC-4BC7-BAD8-01C97AD4CB23}"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7297305"/>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885E6E-9DDC-4FE6-8D8F-59673D5FEA26}"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1DD2D0-16FC-4BC7-BAD8-01C97AD4CB23}"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77349444"/>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70885E6E-9DDC-4FE6-8D8F-59673D5FEA26}" type="datetimeFigureOut">
              <a:rPr lang="en-US" smtClean="0"/>
              <a:t>8/24/2024</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2A1DD2D0-16FC-4BC7-BAD8-01C97AD4CB23}"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822269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ransition spd="slow">
    <p:wipe/>
  </p:transition>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E2F23-7066-3BA0-F746-3EF6F6CE9800}"/>
              </a:ext>
            </a:extLst>
          </p:cNvPr>
          <p:cNvSpPr>
            <a:spLocks noGrp="1"/>
          </p:cNvSpPr>
          <p:nvPr>
            <p:ph type="ctrTitle"/>
          </p:nvPr>
        </p:nvSpPr>
        <p:spPr>
          <a:xfrm>
            <a:off x="811161" y="1041400"/>
            <a:ext cx="10943304" cy="2387600"/>
          </a:xfrm>
        </p:spPr>
        <p:txBody>
          <a:bodyPr>
            <a:normAutofit/>
          </a:bodyPr>
          <a:lstStyle/>
          <a:p>
            <a:pPr algn="ctr"/>
            <a:r>
              <a:rPr lang="en-US" sz="4000" b="1" dirty="0">
                <a:effectLst/>
                <a:latin typeface="Times New Roman" panose="02020603050405020304" pitchFamily="18" charset="0"/>
                <a:ea typeface="Times New Roman" panose="02020603050405020304" pitchFamily="18" charset="0"/>
                <a:cs typeface="Times New Roman" panose="02020603050405020304" pitchFamily="18" charset="0"/>
              </a:rPr>
              <a:t>Consumer Protection in Cyberspace: Validity of E-contracts and Jurisdictional Issues</a:t>
            </a:r>
            <a:endParaRPr lang="en-US" sz="8800" dirty="0"/>
          </a:p>
        </p:txBody>
      </p:sp>
    </p:spTree>
    <p:extLst>
      <p:ext uri="{BB962C8B-B14F-4D97-AF65-F5344CB8AC3E}">
        <p14:creationId xmlns:p14="http://schemas.microsoft.com/office/powerpoint/2010/main" val="36689421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BFC4E977-4AD0-62E6-4FB5-7886D31F23E9}"/>
              </a:ext>
            </a:extLst>
          </p:cNvPr>
          <p:cNvSpPr txBox="1">
            <a:spLocks noGrp="1"/>
          </p:cNvSpPr>
          <p:nvPr>
            <p:ph idx="1"/>
          </p:nvPr>
        </p:nvSpPr>
        <p:spPr>
          <a:xfrm>
            <a:off x="3967316" y="2016125"/>
            <a:ext cx="7088034" cy="3741409"/>
          </a:xfrm>
          <a:prstGeom prst="rect">
            <a:avLst/>
          </a:prstGeom>
          <a:noFill/>
        </p:spPr>
        <p:txBody>
          <a:bodyPr wrap="square">
            <a:spAutoFit/>
          </a:bodyPr>
          <a:lstStyle/>
          <a:p>
            <a:pPr marL="0" marR="0" indent="0" algn="r">
              <a:lnSpc>
                <a:spcPct val="150000"/>
              </a:lnSpc>
              <a:spcBef>
                <a:spcPts val="0"/>
              </a:spcBef>
              <a:spcAft>
                <a:spcPts val="0"/>
              </a:spcAft>
              <a:buNone/>
            </a:pPr>
            <a:r>
              <a:rPr lang="en-US" sz="1600" i="1"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Mr. Vishal, Assistant Professor, Mangalmay Institute of Management &amp; Technology, Gautam Buddh Nagar, India </a:t>
            </a:r>
            <a:endParaRPr lang="en-US" sz="16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r">
              <a:lnSpc>
                <a:spcPct val="150000"/>
              </a:lnSpc>
              <a:spcBef>
                <a:spcPts val="0"/>
              </a:spcBef>
              <a:spcAft>
                <a:spcPts val="0"/>
              </a:spcAft>
              <a:buNone/>
            </a:pPr>
            <a:r>
              <a:rPr lang="en-US" sz="1600" i="1"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 Ms. Janvi, Assistant Professor, Mangalmay Institute of Management &amp; Technology, Gautam Buddh Nagar, India </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p>
          <a:p>
            <a:pPr marL="0" marR="0" indent="0" algn="r">
              <a:lnSpc>
                <a:spcPct val="150000"/>
              </a:lnSpc>
              <a:spcBef>
                <a:spcPts val="0"/>
              </a:spcBef>
              <a:spcAft>
                <a:spcPts val="0"/>
              </a:spcAft>
              <a:buNone/>
            </a:pPr>
            <a:r>
              <a:rPr lang="en-US" sz="1600" i="1"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Dr. Himani Shonik, Assistant Professor, Mangalmay Institute of Management &amp; Technology, Gautam Buddh Nagar, India </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r">
              <a:lnSpc>
                <a:spcPct val="150000"/>
              </a:lnSpc>
              <a:spcBef>
                <a:spcPts val="0"/>
              </a:spcBef>
              <a:spcAft>
                <a:spcPts val="0"/>
              </a:spcAft>
              <a:buNone/>
            </a:pPr>
            <a:r>
              <a:rPr lang="en-US" sz="1600" i="1"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Mr. Piyush, Assistant Professor, Mangalmay Institute of Management &amp; Technology, Gautam Buddh Nagar, India  </a:t>
            </a:r>
            <a:endParaRPr lang="en-US" sz="16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r">
              <a:lnSpc>
                <a:spcPct val="150000"/>
              </a:lnSpc>
              <a:spcBef>
                <a:spcPts val="0"/>
              </a:spcBef>
              <a:spcAft>
                <a:spcPts val="0"/>
              </a:spcAft>
              <a:buNone/>
            </a:pPr>
            <a:r>
              <a:rPr lang="en-US" sz="1600" i="1" dirty="0">
                <a:solidFill>
                  <a:srgbClr val="0E101A"/>
                </a:solidFill>
                <a:effectLst/>
                <a:latin typeface="Times New Roman" panose="02020603050405020304" pitchFamily="18" charset="0"/>
                <a:ea typeface="Times New Roman" panose="02020603050405020304" pitchFamily="18" charset="0"/>
                <a:cs typeface="Times New Roman" panose="02020603050405020304" pitchFamily="18" charset="0"/>
              </a:rPr>
              <a:t>Dr. Diwakar Chaudhary, Assistant Professor, Mangalmay Institute of Management &amp; Technology, Gautam Buddh Nagar, India</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5557223"/>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69A0F-3ADB-FA86-84B0-D6AD2092F350}"/>
              </a:ext>
            </a:extLst>
          </p:cNvPr>
          <p:cNvSpPr>
            <a:spLocks noGrp="1"/>
          </p:cNvSpPr>
          <p:nvPr>
            <p:ph type="title"/>
          </p:nvPr>
        </p:nvSpPr>
        <p:spPr/>
        <p:txBody>
          <a:bodyPr>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Introduction</a:t>
            </a:r>
            <a:endParaRPr lang="en-US" sz="6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A5C2FB6B-A609-77DA-874D-245E0A5EB0CF}"/>
              </a:ext>
            </a:extLst>
          </p:cNvPr>
          <p:cNvSpPr>
            <a:spLocks noGrp="1"/>
          </p:cNvSpPr>
          <p:nvPr>
            <p:ph idx="1"/>
          </p:nvPr>
        </p:nvSpPr>
        <p:spPr/>
        <p:txBody>
          <a:bodyPr>
            <a:normAutofit/>
          </a:bodyPr>
          <a:lstStyle/>
          <a:p>
            <a:pPr algn="just">
              <a:lnSpc>
                <a:spcPct val="11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This virtual environment has facilitated the consumers in many ways, but unfortunately it has also raised certain problems.</a:t>
            </a:r>
          </a:p>
          <a:p>
            <a:pPr algn="just">
              <a:lnSpc>
                <a:spcPct val="11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Computers, internet and information technology has played an important role in every sphere of human life and consumers are also affected by this environment</a:t>
            </a:r>
            <a:r>
              <a:rPr lang="en-US" sz="1800" dirty="0">
                <a:latin typeface="Times New Roman" panose="02020603050405020304" pitchFamily="18" charset="0"/>
                <a:ea typeface="Times New Roman" panose="02020603050405020304" pitchFamily="18" charset="0"/>
              </a:rPr>
              <a:t>.</a:t>
            </a:r>
          </a:p>
          <a:p>
            <a:pPr algn="just">
              <a:lnSpc>
                <a:spcPct val="11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The scope of needs of human was limited only to available goods and services. </a:t>
            </a:r>
          </a:p>
          <a:p>
            <a:pPr algn="just">
              <a:lnSpc>
                <a:spcPct val="11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The traders started various unfair trade practices against the consumers like under weighing, black marketing, adulteration in goods.</a:t>
            </a:r>
            <a:endParaRPr lang="en-US" sz="1800" dirty="0">
              <a:latin typeface="Times New Roman" panose="02020603050405020304" pitchFamily="18" charset="0"/>
              <a:ea typeface="Times New Roman" panose="02020603050405020304" pitchFamily="18" charset="0"/>
            </a:endParaRPr>
          </a:p>
          <a:p>
            <a:pPr algn="just">
              <a:lnSpc>
                <a:spcPct val="11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The Indian Parliament enacted Consumer Protection Act, 1986, which has brought several drastic changes in consumer movement in India. </a:t>
            </a:r>
            <a:endParaRPr lang="en-US" dirty="0"/>
          </a:p>
        </p:txBody>
      </p:sp>
    </p:spTree>
    <p:extLst>
      <p:ext uri="{BB962C8B-B14F-4D97-AF65-F5344CB8AC3E}">
        <p14:creationId xmlns:p14="http://schemas.microsoft.com/office/powerpoint/2010/main" val="1470793638"/>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C775AA-1107-D44E-DAB0-B5BE377D6B56}"/>
              </a:ext>
            </a:extLst>
          </p:cNvPr>
          <p:cNvSpPr>
            <a:spLocks noGrp="1"/>
          </p:cNvSpPr>
          <p:nvPr>
            <p:ph idx="1"/>
          </p:nvPr>
        </p:nvSpPr>
        <p:spPr>
          <a:xfrm>
            <a:off x="1581764" y="1943100"/>
            <a:ext cx="9494275" cy="3617042"/>
          </a:xfrm>
        </p:spPr>
        <p:txBody>
          <a:bodyPr>
            <a:normAutofit lnSpcReduction="10000"/>
          </a:bodyPr>
          <a:lstStyle/>
          <a:p>
            <a:pPr algn="just">
              <a:lnSpc>
                <a:spcPct val="20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India, the interest of the consumers is protected by dozens of enactments. </a:t>
            </a:r>
          </a:p>
          <a:p>
            <a:pPr algn="just">
              <a:lnSpc>
                <a:spcPct val="20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Inspite of all these enactments the right of consumers cannot be said to be fully protected, the reason is simple that majority of population is not aware of laws and protections provided to them.</a:t>
            </a:r>
            <a:r>
              <a:rPr lang="en-US" sz="1800" dirty="0">
                <a:effectLst/>
                <a:latin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20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seller/trader/ service provider is in safest position and the consumer is the serving party. </a:t>
            </a:r>
          </a:p>
          <a:p>
            <a:pPr algn="just">
              <a:lnSpc>
                <a:spcPct val="20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protect the right of innocent consumer the General Assembly of United Nations adopted certain guidelines in 1983.</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1064365"/>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B05B8-3A21-227B-A102-03028DAC9424}"/>
              </a:ext>
            </a:extLst>
          </p:cNvPr>
          <p:cNvSpPr>
            <a:spLocks noGrp="1"/>
          </p:cNvSpPr>
          <p:nvPr>
            <p:ph type="title"/>
          </p:nvPr>
        </p:nvSpPr>
        <p:spPr/>
        <p:txBody>
          <a:bodyPr>
            <a:normAutofit fontScale="90000"/>
          </a:bodyPr>
          <a:lstStyle/>
          <a:p>
            <a:pPr algn="ctr"/>
            <a:r>
              <a:rPr lang="en-US" sz="3600" b="1" dirty="0">
                <a:solidFill>
                  <a:srgbClr val="0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Formation and Validity of Online and Offline Contracts</a:t>
            </a:r>
            <a:endParaRPr lang="en-US" sz="5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83FDB8CD-3FE3-3983-6DA2-FC54358FC920}"/>
              </a:ext>
            </a:extLst>
          </p:cNvPr>
          <p:cNvSpPr>
            <a:spLocks noGrp="1"/>
          </p:cNvSpPr>
          <p:nvPr>
            <p:ph idx="1"/>
          </p:nvPr>
        </p:nvSpPr>
        <p:spPr>
          <a:xfrm>
            <a:off x="1451579" y="2015732"/>
            <a:ext cx="9603275" cy="3750887"/>
          </a:xfrm>
        </p:spPr>
        <p:txBody>
          <a:bodyPr>
            <a:normAutofit/>
          </a:bodyPr>
          <a:lstStyle/>
          <a:p>
            <a:pPr algn="just">
              <a:buFont typeface="Wingdings" panose="05000000000000000000" pitchFamily="2" charset="2"/>
              <a:buChar char="q"/>
            </a:pPr>
            <a:r>
              <a:rPr lang="en-US" sz="1800" dirty="0">
                <a:solidFill>
                  <a:srgbClr val="000000"/>
                </a:solidFill>
                <a:effectLst/>
                <a:latin typeface="Times New Roman" panose="02020603050405020304" pitchFamily="18" charset="0"/>
                <a:ea typeface="Times New Roman" panose="02020603050405020304" pitchFamily="18" charset="0"/>
              </a:rPr>
              <a:t>The contract can take place orally or in writing or by conduct or by means of one or more of the means. It also means a</a:t>
            </a:r>
            <a:r>
              <a:rPr lang="en-US" sz="1800" dirty="0">
                <a:effectLst/>
                <a:latin typeface="Times New Roman" panose="02020603050405020304" pitchFamily="18" charset="0"/>
                <a:ea typeface="Times New Roman" panose="02020603050405020304" pitchFamily="18" charset="0"/>
              </a:rPr>
              <a:t> </a:t>
            </a:r>
            <a:r>
              <a:rPr lang="en-US" sz="1800" u="none" strike="noStrike" dirty="0">
                <a:solidFill>
                  <a:srgbClr val="000000"/>
                </a:solidFill>
                <a:effectLst/>
                <a:latin typeface="Times New Roman" panose="02020603050405020304" pitchFamily="18" charset="0"/>
                <a:ea typeface="Times New Roman" panose="02020603050405020304" pitchFamily="18" charset="0"/>
              </a:rPr>
              <a:t>voluntary</a:t>
            </a:r>
            <a:r>
              <a:rPr lang="en-US" sz="1800" dirty="0">
                <a:solidFill>
                  <a:srgbClr val="000000"/>
                </a:solidFill>
                <a:effectLst/>
                <a:latin typeface="Times New Roman" panose="02020603050405020304" pitchFamily="18" charset="0"/>
                <a:ea typeface="Times New Roman" panose="02020603050405020304" pitchFamily="18" charset="0"/>
              </a:rPr>
              <a:t>, deliberate, and</a:t>
            </a:r>
            <a:r>
              <a:rPr lang="en-US" sz="1800" dirty="0">
                <a:effectLst/>
                <a:latin typeface="Times New Roman" panose="02020603050405020304" pitchFamily="18" charset="0"/>
                <a:ea typeface="Times New Roman" panose="02020603050405020304" pitchFamily="18" charset="0"/>
              </a:rPr>
              <a:t> </a:t>
            </a:r>
            <a:r>
              <a:rPr lang="en-US" sz="1800" u="none" strike="noStrike" dirty="0">
                <a:solidFill>
                  <a:srgbClr val="000000"/>
                </a:solidFill>
                <a:effectLst/>
                <a:latin typeface="Times New Roman" panose="02020603050405020304" pitchFamily="18" charset="0"/>
                <a:ea typeface="Times New Roman" panose="02020603050405020304" pitchFamily="18" charset="0"/>
              </a:rPr>
              <a:t>legally binding</a:t>
            </a:r>
            <a:r>
              <a:rPr lang="en-US" sz="1800" dirty="0">
                <a:effectLst/>
                <a:latin typeface="Times New Roman" panose="02020603050405020304" pitchFamily="18" charset="0"/>
                <a:ea typeface="Times New Roman" panose="02020603050405020304" pitchFamily="18" charset="0"/>
              </a:rPr>
              <a:t> </a:t>
            </a:r>
            <a:r>
              <a:rPr lang="en-US" sz="1800" u="none" strike="noStrike" dirty="0">
                <a:solidFill>
                  <a:srgbClr val="000000"/>
                </a:solidFill>
                <a:effectLst/>
                <a:latin typeface="Times New Roman" panose="02020603050405020304" pitchFamily="18" charset="0"/>
                <a:ea typeface="Times New Roman" panose="02020603050405020304" pitchFamily="18" charset="0"/>
              </a:rPr>
              <a:t>agreement</a:t>
            </a:r>
            <a:r>
              <a:rPr lang="en-US" sz="1800" dirty="0">
                <a:effectLst/>
                <a:latin typeface="Times New Roman" panose="02020603050405020304" pitchFamily="18" charset="0"/>
                <a:ea typeface="Times New Roman" panose="02020603050405020304" pitchFamily="18" charset="0"/>
              </a:rPr>
              <a:t> </a:t>
            </a:r>
            <a:r>
              <a:rPr lang="en-US" sz="1800" dirty="0">
                <a:solidFill>
                  <a:srgbClr val="000000"/>
                </a:solidFill>
                <a:effectLst/>
                <a:latin typeface="Times New Roman" panose="02020603050405020304" pitchFamily="18" charset="0"/>
                <a:ea typeface="Times New Roman" panose="02020603050405020304" pitchFamily="18" charset="0"/>
              </a:rPr>
              <a:t>between two or more</a:t>
            </a:r>
            <a:r>
              <a:rPr lang="en-US" sz="1800" dirty="0">
                <a:effectLst/>
                <a:latin typeface="Times New Roman" panose="02020603050405020304" pitchFamily="18" charset="0"/>
                <a:ea typeface="Times New Roman" panose="02020603050405020304" pitchFamily="18" charset="0"/>
              </a:rPr>
              <a:t> competent parties.</a:t>
            </a:r>
          </a:p>
          <a:p>
            <a:pPr algn="just">
              <a:buFont typeface="Wingdings" panose="05000000000000000000" pitchFamily="2" charset="2"/>
              <a:buChar char="q"/>
            </a:pPr>
            <a:r>
              <a:rPr lang="en-US" sz="1800" dirty="0">
                <a:solidFill>
                  <a:srgbClr val="000000"/>
                </a:solidFill>
                <a:effectLst/>
                <a:latin typeface="Times New Roman" panose="02020603050405020304" pitchFamily="18" charset="0"/>
                <a:ea typeface="Times New Roman" panose="02020603050405020304" pitchFamily="18" charset="0"/>
              </a:rPr>
              <a:t>Electronic contracts (contracts that are not paper based but rather in electronic form) are born out of the need for speed, convenience and efficiency</a:t>
            </a:r>
            <a:r>
              <a:rPr lang="en-US" sz="1800" dirty="0">
                <a:solidFill>
                  <a:srgbClr val="000000"/>
                </a:solidFill>
                <a:latin typeface="Times New Roman" panose="02020603050405020304" pitchFamily="18" charset="0"/>
                <a:ea typeface="Times New Roman" panose="02020603050405020304" pitchFamily="18" charset="0"/>
              </a:rPr>
              <a:t>.</a:t>
            </a:r>
          </a:p>
          <a:p>
            <a:pPr algn="just">
              <a:buFont typeface="Wingdings" panose="05000000000000000000" pitchFamily="2" charset="2"/>
              <a:buChar char="q"/>
            </a:pPr>
            <a:r>
              <a:rPr lang="en-US" sz="1800" dirty="0">
                <a:solidFill>
                  <a:srgbClr val="000000"/>
                </a:solidFill>
                <a:effectLst/>
                <a:latin typeface="Times New Roman" panose="02020603050405020304" pitchFamily="18" charset="0"/>
                <a:ea typeface="Times New Roman" panose="02020603050405020304" pitchFamily="18" charset="0"/>
              </a:rPr>
              <a:t>It has been explained by the new legislation that what would be the time for dispatch and receipt of data in case electronic mode of communication.</a:t>
            </a:r>
          </a:p>
          <a:p>
            <a:pPr algn="just">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The contract is complete when the acceptance is received by the offeror at his place. So, the place of offeror is place where the contract is concluded and the court in that place is having jurisdiction to determine the matter</a:t>
            </a:r>
            <a:endParaRPr lang="en-US" dirty="0"/>
          </a:p>
        </p:txBody>
      </p:sp>
    </p:spTree>
    <p:extLst>
      <p:ext uri="{BB962C8B-B14F-4D97-AF65-F5344CB8AC3E}">
        <p14:creationId xmlns:p14="http://schemas.microsoft.com/office/powerpoint/2010/main" val="2232416639"/>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515292-67FE-58C3-B1A0-8B30B6CBB8D6}"/>
              </a:ext>
            </a:extLst>
          </p:cNvPr>
          <p:cNvSpPr>
            <a:spLocks noGrp="1"/>
          </p:cNvSpPr>
          <p:nvPr>
            <p:ph idx="1"/>
          </p:nvPr>
        </p:nvSpPr>
        <p:spPr>
          <a:xfrm>
            <a:off x="1451579" y="2015732"/>
            <a:ext cx="9603275" cy="3691894"/>
          </a:xfrm>
        </p:spPr>
        <p:txBody>
          <a:bodyPr>
            <a:normAutofit/>
          </a:bodyPr>
          <a:lstStyle/>
          <a:p>
            <a:pPr algn="just">
              <a:buFont typeface="Wingdings" panose="05000000000000000000" pitchFamily="2" charset="2"/>
              <a:buChar char="v"/>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contract can take place orally or in writing or by conduct or by means of one or more of the means. </a:t>
            </a:r>
          </a:p>
          <a:p>
            <a:pPr algn="just">
              <a:buFont typeface="Wingdings" panose="05000000000000000000" pitchFamily="2" charset="2"/>
              <a:buChar char="v"/>
            </a:pPr>
            <a:r>
              <a:rPr lang="en-US" sz="1800" dirty="0">
                <a:solidFill>
                  <a:srgbClr val="252525"/>
                </a:solidFill>
                <a:effectLst/>
                <a:latin typeface="Times New Roman" panose="02020603050405020304" pitchFamily="18" charset="0"/>
                <a:ea typeface="Times New Roman" panose="02020603050405020304" pitchFamily="18" charset="0"/>
                <a:cs typeface="Times New Roman" panose="02020603050405020304" pitchFamily="18" charset="0"/>
              </a:rPr>
              <a:t>All agreements are contracts if they are made by the free consent of the parties competent to contract, for a lawful consideration and with a lawful object, and not hereby expressly to be void</a:t>
            </a:r>
            <a:endParaRPr lang="en-US" sz="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place of formation of contract will be based totally on the communication of proposal and acceptance. </a:t>
            </a:r>
          </a:p>
          <a:p>
            <a:pPr algn="jus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communication of proposal is complete when it comes to the knowledge of the person to whom it is made.</a:t>
            </a:r>
          </a:p>
          <a:p>
            <a:pPr algn="jus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Combined reading of Indian Contract Act and Information Technology Act has also similar results.</a:t>
            </a:r>
          </a:p>
          <a:p>
            <a:pPr marL="0" indent="0">
              <a:buNone/>
            </a:pPr>
            <a:endParaRPr lang="en-US" dirty="0"/>
          </a:p>
        </p:txBody>
      </p:sp>
    </p:spTree>
    <p:extLst>
      <p:ext uri="{BB962C8B-B14F-4D97-AF65-F5344CB8AC3E}">
        <p14:creationId xmlns:p14="http://schemas.microsoft.com/office/powerpoint/2010/main" val="1999302362"/>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A1FA0-49EA-0178-B27F-208AE574E14F}"/>
              </a:ext>
            </a:extLst>
          </p:cNvPr>
          <p:cNvSpPr>
            <a:spLocks noGrp="1"/>
          </p:cNvSpPr>
          <p:nvPr>
            <p:ph type="title"/>
          </p:nvPr>
        </p:nvSpPr>
        <p:spPr/>
        <p:txBody>
          <a:bodyPr>
            <a:normAutofit fontScale="90000"/>
          </a:bodyPr>
          <a:lstStyle/>
          <a:p>
            <a:pPr algn="ctr"/>
            <a:r>
              <a:rPr lang="en-US" sz="4400" b="1" dirty="0">
                <a:solidFill>
                  <a:srgbClr val="0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Determination of Jurisdiction</a:t>
            </a:r>
            <a:endParaRPr lang="en-US" sz="6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5C729C63-3F5B-D5A0-BA3B-5D820D868720}"/>
              </a:ext>
            </a:extLst>
          </p:cNvPr>
          <p:cNvSpPr>
            <a:spLocks noGrp="1"/>
          </p:cNvSpPr>
          <p:nvPr>
            <p:ph idx="1"/>
          </p:nvPr>
        </p:nvSpPr>
        <p:spPr>
          <a:xfrm>
            <a:off x="1451579" y="2015732"/>
            <a:ext cx="9603275" cy="4037749"/>
          </a:xfrm>
        </p:spPr>
        <p:txBody>
          <a:bodyPr>
            <a:normAutofit lnSpcReduction="10000"/>
          </a:bodyPr>
          <a:lstStyle/>
          <a:p>
            <a:pPr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Historically, the matter regarding the jurisdiction was based on territorial principles. The place of jurisdiction was based on the physical existence of the subject matter</a:t>
            </a:r>
          </a:p>
          <a:p>
            <a:pPr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A valid contact comes into existence when one party i.e. offeror/proposer makes an offer and the other party i.e. acceptor/offeree gives his acceptance to such offer. </a:t>
            </a:r>
            <a:endParaRPr lang="en-US" sz="1800" dirty="0">
              <a:latin typeface="Times New Roman" panose="02020603050405020304" pitchFamily="18" charset="0"/>
              <a:ea typeface="Times New Roman" panose="02020603050405020304" pitchFamily="18" charset="0"/>
            </a:endParaRPr>
          </a:p>
          <a:p>
            <a:pPr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Under the civil law/consumer law jurisdiction can be determined based on the place where defendant resides or where cause of action arises. But in cyberspace or online contracts both these are difficult to establish.</a:t>
            </a:r>
          </a:p>
          <a:p>
            <a:pPr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It is not open to the parties by agreement to confer jurisdiction on any court which it did not otherwise possess under the Code</a:t>
            </a:r>
            <a:endParaRPr lang="en-US" dirty="0"/>
          </a:p>
        </p:txBody>
      </p:sp>
    </p:spTree>
    <p:extLst>
      <p:ext uri="{BB962C8B-B14F-4D97-AF65-F5344CB8AC3E}">
        <p14:creationId xmlns:p14="http://schemas.microsoft.com/office/powerpoint/2010/main" val="368753762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7C1CE-3B41-79C7-9889-476770675C83}"/>
              </a:ext>
            </a:extLst>
          </p:cNvPr>
          <p:cNvSpPr>
            <a:spLocks noGrp="1"/>
          </p:cNvSpPr>
          <p:nvPr>
            <p:ph type="title"/>
          </p:nvPr>
        </p:nvSpPr>
        <p:spPr/>
        <p:txBody>
          <a:bodyPr>
            <a:normAutofit fontScale="90000"/>
          </a:bodyPr>
          <a:lstStyle/>
          <a:p>
            <a:pPr algn="ctr"/>
            <a:r>
              <a:rPr lang="en-US" sz="36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Jurisdictional Issues in Cyberspace</a:t>
            </a:r>
            <a:endParaRPr lang="en-US" sz="5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66A50DAC-16AC-BFAA-297E-55E8F0D2249C}"/>
              </a:ext>
            </a:extLst>
          </p:cNvPr>
          <p:cNvSpPr>
            <a:spLocks noGrp="1"/>
          </p:cNvSpPr>
          <p:nvPr>
            <p:ph idx="1"/>
          </p:nvPr>
        </p:nvSpPr>
        <p:spPr>
          <a:xfrm>
            <a:off x="1451579" y="2015732"/>
            <a:ext cx="9603275" cy="3913120"/>
          </a:xfrm>
        </p:spPr>
        <p:txBody>
          <a:bodyPr>
            <a:normAutofit fontScale="92500" lnSpcReduction="10000"/>
          </a:bodyPr>
          <a:lstStyle/>
          <a:p>
            <a:pPr algn="just">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There is no difficulty for the application of law and jurisdiction if both the parties are citizens of same country. </a:t>
            </a:r>
          </a:p>
          <a:p>
            <a:pPr algn="just">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After the commencement of the action in the Delhi High Court, the defendants filed a 'Reverse Domain Name Hijacking' action in Arizona against India TV</a:t>
            </a:r>
            <a:endParaRPr lang="en-US" sz="1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Supreme Court of India in the case of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Oil and Natural Gas Commission v. Utpal Kumar Basu</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decided the question of jurisdiction in case of online contract. </a:t>
            </a:r>
            <a:endParaRPr lang="en-US" sz="1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case of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Lilly ICOS LLC v. Richie Laboratories Ltd.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Delhi High Court has again decided similar case regarding jurisdictional issue. 	</a:t>
            </a:r>
          </a:p>
          <a:p>
            <a:pPr algn="just">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Kusum Ingots and Alloys Limited v. Union of India and Anr.,</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it was observed that if a small part of the cause of action arises within the territorial jurisdiction of the High Court, the same by itself may not be considered to be a determinative factor compelling the High Court to decide the matter on merits. 	</a:t>
            </a:r>
            <a:endParaRPr lang="en-US" dirty="0"/>
          </a:p>
        </p:txBody>
      </p:sp>
    </p:spTree>
    <p:extLst>
      <p:ext uri="{BB962C8B-B14F-4D97-AF65-F5344CB8AC3E}">
        <p14:creationId xmlns:p14="http://schemas.microsoft.com/office/powerpoint/2010/main" val="3910495675"/>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DF209-9508-FF67-D8EF-7FE6E8D0B9CF}"/>
              </a:ext>
            </a:extLst>
          </p:cNvPr>
          <p:cNvSpPr>
            <a:spLocks noGrp="1"/>
          </p:cNvSpPr>
          <p:nvPr>
            <p:ph type="title"/>
          </p:nvPr>
        </p:nvSpPr>
        <p:spPr/>
        <p:txBody>
          <a:bodyPr>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US" sz="6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7EC068B2-F7CC-A4E0-A1C7-20E4576E8AD7}"/>
              </a:ext>
            </a:extLst>
          </p:cNvPr>
          <p:cNvSpPr>
            <a:spLocks noGrp="1"/>
          </p:cNvSpPr>
          <p:nvPr>
            <p:ph idx="1"/>
          </p:nvPr>
        </p:nvSpPr>
        <p:spPr>
          <a:xfrm>
            <a:off x="1451579" y="2015732"/>
            <a:ext cx="9603275" cy="3868874"/>
          </a:xfrm>
        </p:spPr>
        <p:txBody>
          <a:bodyPr>
            <a:normAutofit lnSpcReduction="10000"/>
          </a:bodyPr>
          <a:lstStyle/>
          <a:p>
            <a:pPr algn="just">
              <a:buFont typeface="Wingdings" panose="05000000000000000000" pitchFamily="2" charset="2"/>
              <a:buChar char="v"/>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The Consumer Protection Act is an effective device to protect the interest of innocent consumers and also an effective means for the growth of business/commerce in the country. </a:t>
            </a:r>
          </a:p>
          <a:p>
            <a:pPr algn="just">
              <a:buFont typeface="Wingdings" panose="05000000000000000000" pitchFamily="2" charset="2"/>
              <a:buChar char="v"/>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The Information Technology Act, 2000 has helped the existing laws. </a:t>
            </a:r>
          </a:p>
          <a:p>
            <a:pPr algn="just">
              <a:buFont typeface="Wingdings" panose="05000000000000000000" pitchFamily="2" charset="2"/>
              <a:buChar char="v"/>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On one side, the Consumer Protection Act is protecting the rights of consumers from the scrupulous dealings of clever traders and on the other hand scammers are developing loopholes of laws.</a:t>
            </a:r>
          </a:p>
          <a:p>
            <a:pPr algn="just">
              <a:buFont typeface="Wingdings" panose="05000000000000000000" pitchFamily="2" charset="2"/>
              <a:buChar char="v"/>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The law is required to be enforced; otherwise there will be no international security and harmony. </a:t>
            </a:r>
          </a:p>
          <a:p>
            <a:pPr algn="just">
              <a:buFont typeface="Wingdings" panose="05000000000000000000" pitchFamily="2" charset="2"/>
              <a:buChar char="v"/>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The person who is purchasing goods or availing services from other person shall be treated as a consumer and there shall be no discrimination on the grounds of nationality.</a:t>
            </a:r>
          </a:p>
          <a:p>
            <a:endParaRPr lang="en-US" dirty="0"/>
          </a:p>
        </p:txBody>
      </p:sp>
    </p:spTree>
    <p:extLst>
      <p:ext uri="{BB962C8B-B14F-4D97-AF65-F5344CB8AC3E}">
        <p14:creationId xmlns:p14="http://schemas.microsoft.com/office/powerpoint/2010/main" val="788644639"/>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F04CD-FE70-5C61-1C92-035C5F1BFF6D}"/>
              </a:ext>
            </a:extLst>
          </p:cNvPr>
          <p:cNvSpPr>
            <a:spLocks noGrp="1"/>
          </p:cNvSpPr>
          <p:nvPr>
            <p:ph type="title"/>
          </p:nvPr>
        </p:nvSpPr>
        <p:spPr/>
        <p:txBody>
          <a:bodyPr>
            <a:norm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ED1D8444-B242-D95F-B44B-60DA535DA1E0}"/>
              </a:ext>
            </a:extLst>
          </p:cNvPr>
          <p:cNvSpPr>
            <a:spLocks noGrp="1"/>
          </p:cNvSpPr>
          <p:nvPr>
            <p:ph idx="1"/>
          </p:nvPr>
        </p:nvSpPr>
        <p:spPr/>
        <p:txBody>
          <a:bodyPr>
            <a:normAutofit fontScale="92500" lnSpcReduction="10000"/>
          </a:bodyPr>
          <a:lstStyle/>
          <a:p>
            <a:pPr algn="just">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Yee Fen Lim,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“Cyberspace Law: Commentaries and Material,”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2008, 2</a:t>
            </a:r>
            <a:r>
              <a:rPr lang="en-US" sz="1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ed., p. 68</a:t>
            </a:r>
          </a:p>
          <a:p>
            <a:pPr algn="just">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Golak Prasad Sahoo, “Jurisdictional Jurisprudence and Cyberspace”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Assam University Journal of Science &amp; Technology: Physical Sciences and Technology,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2009,</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Vol. 4 Number II  58-66</a:t>
            </a:r>
          </a:p>
          <a:p>
            <a:pPr algn="just">
              <a:buFont typeface="Wingdings" panose="05000000000000000000" pitchFamily="2" charset="2"/>
              <a:buChar char="ü"/>
            </a:pPr>
            <a:r>
              <a:rPr lang="en-IN"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Mahantesh G S, Mamatha R Jurisdictional Issues in E-Commerce – A Critical Appraisal of the Indian Legal Regime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INTERNATIONAL JOURNAL OF INNOVATIVE RESEARCH IN TECHNOLOGY March 2023| IJIRT | Volume 9 Issue 10</a:t>
            </a:r>
          </a:p>
          <a:p>
            <a:pPr algn="just">
              <a:buFont typeface="Wingdings" panose="05000000000000000000" pitchFamily="2" charset="2"/>
              <a:buChar char="ü"/>
            </a:pPr>
            <a:r>
              <a:rPr lang="en-IN"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Mahantesh G S, Mamatha R Jurisdictional Issues in E-Commerce – A Critical Appraisal of the Indian Legal Regime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INTERNATIONAL JOURNAL OF INNOVATIVE RESEARCH IN TECHNOLOGY March 2023| IJIRT | Volume 9 Issue 10</a:t>
            </a:r>
          </a:p>
          <a:p>
            <a:pPr algn="just">
              <a:buFont typeface="Wingdings" panose="05000000000000000000" pitchFamily="2" charset="2"/>
              <a:buChar char="ü"/>
            </a:pP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 Transport Agency v. Union Of India,</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2006 (1) AWC 504</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6671808"/>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624552-4BF5-ECA4-36ED-82FD0EC0374A}"/>
              </a:ext>
            </a:extLst>
          </p:cNvPr>
          <p:cNvSpPr>
            <a:spLocks noGrp="1"/>
          </p:cNvSpPr>
          <p:nvPr>
            <p:ph idx="1"/>
          </p:nvPr>
        </p:nvSpPr>
        <p:spPr/>
        <p:txBody>
          <a:bodyPr>
            <a:normAutofit/>
          </a:bodyPr>
          <a:lstStyle/>
          <a:p>
            <a:pPr marL="0" indent="0" algn="ctr">
              <a:buNone/>
            </a:pPr>
            <a:r>
              <a:rPr lang="en-US" sz="7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a:t>
            </a:r>
          </a:p>
          <a:p>
            <a:pPr marL="0" indent="0" algn="ctr">
              <a:buNone/>
            </a:pPr>
            <a:r>
              <a:rPr lang="en-US" sz="7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a:t>
            </a:r>
          </a:p>
        </p:txBody>
      </p:sp>
    </p:spTree>
    <p:extLst>
      <p:ext uri="{BB962C8B-B14F-4D97-AF65-F5344CB8AC3E}">
        <p14:creationId xmlns:p14="http://schemas.microsoft.com/office/powerpoint/2010/main" val="445326712"/>
      </p:ext>
    </p:extLst>
  </p:cSld>
  <p:clrMapOvr>
    <a:masterClrMapping/>
  </p:clrMapOvr>
  <p:transition spd="slow">
    <p:wipe/>
  </p:transition>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TM10001114[[fn=Gallery]]</Template>
  <TotalTime>23</TotalTime>
  <Words>1127</Words>
  <Application>Microsoft Office PowerPoint</Application>
  <PresentationFormat>Widescreen</PresentationFormat>
  <Paragraphs>51</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Courier New</vt:lpstr>
      <vt:lpstr>Gill Sans MT</vt:lpstr>
      <vt:lpstr>Times New Roman</vt:lpstr>
      <vt:lpstr>Wingdings</vt:lpstr>
      <vt:lpstr>Gallery</vt:lpstr>
      <vt:lpstr>Consumer Protection in Cyberspace: Validity of E-contracts and Jurisdictional Issues</vt:lpstr>
      <vt:lpstr>PowerPoint Presentation</vt:lpstr>
      <vt:lpstr>Introduction</vt:lpstr>
      <vt:lpstr>PowerPoint Presentation</vt:lpstr>
      <vt:lpstr>Formation and Validity of Online and Offline Contracts</vt:lpstr>
      <vt:lpstr>PowerPoint Presentation</vt:lpstr>
      <vt:lpstr>Determination of Jurisdiction</vt:lpstr>
      <vt:lpstr>Jurisdictional Issues in Cyberspace</vt:lpstr>
      <vt:lpstr>Conclusion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6</cp:revision>
  <dcterms:created xsi:type="dcterms:W3CDTF">2024-08-24T08:11:49Z</dcterms:created>
  <dcterms:modified xsi:type="dcterms:W3CDTF">2024-08-24T08:35:08Z</dcterms:modified>
</cp:coreProperties>
</file>