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7" r:id="rId3"/>
    <p:sldId id="258" r:id="rId4"/>
    <p:sldId id="259" r:id="rId5"/>
    <p:sldId id="260" r:id="rId6"/>
    <p:sldId id="261" r:id="rId7"/>
    <p:sldId id="262" r:id="rId8"/>
    <p:sldId id="264" r:id="rId9"/>
    <p:sldId id="267" r:id="rId10"/>
    <p:sldId id="263" r:id="rId11"/>
    <p:sldId id="265"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E27E9-7820-B02B-DD3B-45826B0F58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FB4D7498-55B0-2890-FE33-072A2CFB6D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0CF350D2-9942-8E35-3CD6-BF92DF695F5C}"/>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5" name="Footer Placeholder 4">
            <a:extLst>
              <a:ext uri="{FF2B5EF4-FFF2-40B4-BE49-F238E27FC236}">
                <a16:creationId xmlns:a16="http://schemas.microsoft.com/office/drawing/2014/main" id="{823A93D9-8143-C999-5D18-F77D1C4E256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0D87357-0AFF-A2FE-F17F-8DA41C822DCB}"/>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1727932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BE7E9-61D7-BDED-199A-2503C1F5CB0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E68B228A-4407-1491-0D24-981A660FAB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F790B3F-1BA4-6822-8F57-485065C6B943}"/>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5" name="Footer Placeholder 4">
            <a:extLst>
              <a:ext uri="{FF2B5EF4-FFF2-40B4-BE49-F238E27FC236}">
                <a16:creationId xmlns:a16="http://schemas.microsoft.com/office/drawing/2014/main" id="{C877D060-0210-3938-1ED5-116FEB73D1E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17AB4C4-753C-E355-3CA9-5C57EFFFCD90}"/>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233794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C5FB1-0360-7632-7170-8986765F4D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8D39C6A3-1A94-F9DC-87B0-0E8F5CB290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F30504F-635C-E50D-2BE0-F436581B416B}"/>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5" name="Footer Placeholder 4">
            <a:extLst>
              <a:ext uri="{FF2B5EF4-FFF2-40B4-BE49-F238E27FC236}">
                <a16:creationId xmlns:a16="http://schemas.microsoft.com/office/drawing/2014/main" id="{7EAC12E1-65C4-53A6-A5E1-AC9ADFBEF89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EE1FE37-9143-E7B2-80B6-485DC997FD8C}"/>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1641222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FD460-F45E-02FE-425F-3DB559E5B64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3BB30A8-0C2D-7F11-B2C8-2E5259D745D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A22BE6E7-6F6A-38BF-0E9A-5D08B7E8BCC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4F1A81B0-A26B-14D4-6FE1-DC5CFDD7D546}"/>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6" name="Footer Placeholder 5">
            <a:extLst>
              <a:ext uri="{FF2B5EF4-FFF2-40B4-BE49-F238E27FC236}">
                <a16:creationId xmlns:a16="http://schemas.microsoft.com/office/drawing/2014/main" id="{0C8BDC44-68CC-7721-2496-01AC8E6B542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F49A2A6-745E-3393-D5B8-37570CFAB3EF}"/>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33819599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8ACDA-B4BF-DF74-B4E8-37F9FA1E6E21}"/>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3C8AB5F7-2308-9720-E539-D50DF6F98D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45D5EDB-8640-B6CF-1D29-8B83E567BB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53FF4667-12EE-FDBD-CF09-96BA1733F2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EA1FE8-EBEB-5CA2-766A-A19E8CA27D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E490C4C2-EE70-B20D-2FCA-9C6149EFBBC8}"/>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8" name="Footer Placeholder 7">
            <a:extLst>
              <a:ext uri="{FF2B5EF4-FFF2-40B4-BE49-F238E27FC236}">
                <a16:creationId xmlns:a16="http://schemas.microsoft.com/office/drawing/2014/main" id="{6DFA871A-29A7-A4F8-75E4-FD7F52A9F8FE}"/>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7B5EEDE6-2670-0831-3302-7A34EE4E2DF0}"/>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22109348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CEE73-6A9F-9311-7430-8DC1572E6DAD}"/>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C000649C-F951-9789-81F0-B2B17DADADBC}"/>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4" name="Footer Placeholder 3">
            <a:extLst>
              <a:ext uri="{FF2B5EF4-FFF2-40B4-BE49-F238E27FC236}">
                <a16:creationId xmlns:a16="http://schemas.microsoft.com/office/drawing/2014/main" id="{09C468BE-7FCF-5157-059B-469BE83CE6ED}"/>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9217FDAD-7FDE-B0AA-0DC8-619BE903AA8A}"/>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36558190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6746829-422B-5261-546C-EA4238317045}"/>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3" name="Footer Placeholder 2">
            <a:extLst>
              <a:ext uri="{FF2B5EF4-FFF2-40B4-BE49-F238E27FC236}">
                <a16:creationId xmlns:a16="http://schemas.microsoft.com/office/drawing/2014/main" id="{E477D20C-3DBE-F40F-C702-6A836ED4ACD2}"/>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519451F5-E35F-426F-DCC8-4205F21027D3}"/>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3935147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C1D08-2CC5-D5F2-788A-391E526065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DDFADAF7-20B1-2C3F-049A-10A57DE138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A480E9F8-AF3F-EBBE-ABDA-F1A213BBF3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F20443-457B-E48F-E1A0-594804D4F9EC}"/>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6" name="Footer Placeholder 5">
            <a:extLst>
              <a:ext uri="{FF2B5EF4-FFF2-40B4-BE49-F238E27FC236}">
                <a16:creationId xmlns:a16="http://schemas.microsoft.com/office/drawing/2014/main" id="{22E9A22E-4EAF-FFCE-72F1-CA01B0F83B6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A6C7B03-6142-26B4-2A0C-ACF4E92B6313}"/>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2729055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26697-F398-5F12-7000-CF67A133A3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56E87AF8-36D4-0E60-3490-95288DC965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4AD67B95-F4E0-2B1E-00B4-04DA16755D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44A2AC-E650-6204-31AD-76ECE007258E}"/>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6" name="Footer Placeholder 5">
            <a:extLst>
              <a:ext uri="{FF2B5EF4-FFF2-40B4-BE49-F238E27FC236}">
                <a16:creationId xmlns:a16="http://schemas.microsoft.com/office/drawing/2014/main" id="{4BFDC57B-4E1C-DA1A-A9CC-C5163D63C80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C3603B6-2248-2522-C32A-DAC6DDBE6225}"/>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1118264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671E5-AB6A-8105-4885-9A5684018880}"/>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D9C3311B-FF30-CD28-6EE4-E2EC214C31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ADE335B-730D-1482-E9E1-193619130E00}"/>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5" name="Footer Placeholder 4">
            <a:extLst>
              <a:ext uri="{FF2B5EF4-FFF2-40B4-BE49-F238E27FC236}">
                <a16:creationId xmlns:a16="http://schemas.microsoft.com/office/drawing/2014/main" id="{8E5C1E2B-1732-641B-9648-DDB4EAB5F29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F17F692-242B-80C8-EAB6-10B75FA8F952}"/>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1167200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3C96F1-E182-11B1-F532-4CF3321563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BC5C4072-0D85-FBF2-A761-AFC522C1C50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996D822-014F-470C-FADB-8A3D80601E5E}"/>
              </a:ext>
            </a:extLst>
          </p:cNvPr>
          <p:cNvSpPr>
            <a:spLocks noGrp="1"/>
          </p:cNvSpPr>
          <p:nvPr>
            <p:ph type="dt" sz="half" idx="10"/>
          </p:nvPr>
        </p:nvSpPr>
        <p:spPr/>
        <p:txBody>
          <a:bodyPr/>
          <a:lstStyle/>
          <a:p>
            <a:fld id="{B56F0D95-F1B9-43DE-9E4F-F89CDC6BB5DE}" type="datetimeFigureOut">
              <a:rPr lang="en-IN" smtClean="0"/>
              <a:t>27-07-2024</a:t>
            </a:fld>
            <a:endParaRPr lang="en-IN"/>
          </a:p>
        </p:txBody>
      </p:sp>
      <p:sp>
        <p:nvSpPr>
          <p:cNvPr id="5" name="Footer Placeholder 4">
            <a:extLst>
              <a:ext uri="{FF2B5EF4-FFF2-40B4-BE49-F238E27FC236}">
                <a16:creationId xmlns:a16="http://schemas.microsoft.com/office/drawing/2014/main" id="{25444AE2-D463-98BF-431E-304939281CD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D22E7DB-87EF-08CA-BE14-B096E701748C}"/>
              </a:ext>
            </a:extLst>
          </p:cNvPr>
          <p:cNvSpPr>
            <a:spLocks noGrp="1"/>
          </p:cNvSpPr>
          <p:nvPr>
            <p:ph type="sldNum" sz="quarter" idx="12"/>
          </p:nvPr>
        </p:nvSpPr>
        <p:spPr/>
        <p:txBody>
          <a:bodyPr/>
          <a:lstStyle/>
          <a:p>
            <a:fld id="{29DA7143-5DFD-4A16-ACAA-9B8179F96D74}" type="slidenum">
              <a:rPr lang="en-IN" smtClean="0"/>
              <a:t>‹#›</a:t>
            </a:fld>
            <a:endParaRPr lang="en-IN"/>
          </a:p>
        </p:txBody>
      </p:sp>
    </p:spTree>
    <p:extLst>
      <p:ext uri="{BB962C8B-B14F-4D97-AF65-F5344CB8AC3E}">
        <p14:creationId xmlns:p14="http://schemas.microsoft.com/office/powerpoint/2010/main" val="1283464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88F7D7-FBA4-2E7B-CEA5-1A57E21780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9B55261-32D7-CD0C-D640-370639EA78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38BF7A0-6EF8-618C-9F57-614918BE02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6F0D95-F1B9-43DE-9E4F-F89CDC6BB5DE}" type="datetimeFigureOut">
              <a:rPr lang="en-IN" smtClean="0"/>
              <a:t>27-07-2024</a:t>
            </a:fld>
            <a:endParaRPr lang="en-IN"/>
          </a:p>
        </p:txBody>
      </p:sp>
      <p:sp>
        <p:nvSpPr>
          <p:cNvPr id="5" name="Footer Placeholder 4">
            <a:extLst>
              <a:ext uri="{FF2B5EF4-FFF2-40B4-BE49-F238E27FC236}">
                <a16:creationId xmlns:a16="http://schemas.microsoft.com/office/drawing/2014/main" id="{B3063263-22C3-B502-3334-DFB41E6F5B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B71A346F-FD57-37BF-5C59-1E2DD9EB43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DA7143-5DFD-4A16-ACAA-9B8179F96D74}" type="slidenum">
              <a:rPr lang="en-IN" smtClean="0"/>
              <a:t>‹#›</a:t>
            </a:fld>
            <a:endParaRPr lang="en-IN"/>
          </a:p>
        </p:txBody>
      </p:sp>
    </p:spTree>
    <p:extLst>
      <p:ext uri="{BB962C8B-B14F-4D97-AF65-F5344CB8AC3E}">
        <p14:creationId xmlns:p14="http://schemas.microsoft.com/office/powerpoint/2010/main" val="9664153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3B823D03-8796-6635-2AA0-850F13F2E5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3757AD6-2D86-8A4A-8C0C-CD1E1B0FA927}"/>
              </a:ext>
            </a:extLst>
          </p:cNvPr>
          <p:cNvSpPr>
            <a:spLocks noGrp="1"/>
          </p:cNvSpPr>
          <p:nvPr>
            <p:ph type="ctrTitle"/>
          </p:nvPr>
        </p:nvSpPr>
        <p:spPr>
          <a:xfrm>
            <a:off x="318052" y="1073426"/>
            <a:ext cx="11555895" cy="2463041"/>
          </a:xfrm>
        </p:spPr>
        <p:txBody>
          <a:bodyPr>
            <a:normAutofit fontScale="90000"/>
          </a:bodyPr>
          <a:lstStyle/>
          <a:p>
            <a:br>
              <a:rPr lang="en-US" sz="6000" b="1" dirty="0">
                <a:solidFill>
                  <a:srgbClr val="222222"/>
                </a:solidFill>
                <a:effectLst/>
                <a:latin typeface="Times New Roman" panose="02020603050405020304" pitchFamily="18" charset="0"/>
                <a:ea typeface="Calibri" panose="020F0502020204030204" pitchFamily="34" charset="0"/>
              </a:rPr>
            </a:br>
            <a:r>
              <a:rPr lang="en-US" sz="4400" b="1" dirty="0">
                <a:solidFill>
                  <a:srgbClr val="222222"/>
                </a:solidFill>
                <a:effectLst/>
                <a:latin typeface="Times New Roman" panose="02020603050405020304" pitchFamily="18" charset="0"/>
                <a:ea typeface="Calibri" panose="020F0502020204030204" pitchFamily="34" charset="0"/>
              </a:rPr>
              <a:t>MACHINE LEARNING TECHNIQUE FOR SOCIAL MEDIA FAKE PROFILE DETECTION</a:t>
            </a:r>
            <a:br>
              <a:rPr lang="en-US" sz="6000" b="1" dirty="0">
                <a:solidFill>
                  <a:srgbClr val="222222"/>
                </a:solidFill>
                <a:effectLst/>
                <a:latin typeface="Times New Roman" panose="02020603050405020304" pitchFamily="18" charset="0"/>
                <a:ea typeface="Calibri" panose="020F0502020204030204" pitchFamily="34" charset="0"/>
              </a:rPr>
            </a:br>
            <a:endParaRPr lang="en-IN" dirty="0"/>
          </a:p>
        </p:txBody>
      </p:sp>
      <p:sp>
        <p:nvSpPr>
          <p:cNvPr id="3" name="Subtitle 2">
            <a:extLst>
              <a:ext uri="{FF2B5EF4-FFF2-40B4-BE49-F238E27FC236}">
                <a16:creationId xmlns:a16="http://schemas.microsoft.com/office/drawing/2014/main" id="{4FF83851-5B6F-1584-E449-96B5325A9E9A}"/>
              </a:ext>
            </a:extLst>
          </p:cNvPr>
          <p:cNvSpPr>
            <a:spLocks noGrp="1"/>
          </p:cNvSpPr>
          <p:nvPr>
            <p:ph type="subTitle" idx="1"/>
          </p:nvPr>
        </p:nvSpPr>
        <p:spPr>
          <a:xfrm>
            <a:off x="6639338" y="4344159"/>
            <a:ext cx="5141843" cy="1235005"/>
          </a:xfrm>
        </p:spPr>
        <p:txBody>
          <a:bodyPr>
            <a:normAutofit lnSpcReduction="10000"/>
          </a:bodyPr>
          <a:lstStyle/>
          <a:p>
            <a:pPr algn="r"/>
            <a:r>
              <a:rPr lang="en-IN" sz="1800" dirty="0">
                <a:latin typeface="Times New Roman" panose="02020603050405020304" pitchFamily="18" charset="0"/>
                <a:cs typeface="Times New Roman" panose="02020603050405020304" pitchFamily="18" charset="0"/>
              </a:rPr>
              <a:t>Abhimanyu Nayak (abhin.rs.cse19@bitsindri.ac.in)</a:t>
            </a:r>
          </a:p>
          <a:p>
            <a:pPr algn="r"/>
            <a:r>
              <a:rPr lang="en-IN" sz="1800" dirty="0">
                <a:latin typeface="Times New Roman" panose="02020603050405020304" pitchFamily="18" charset="0"/>
                <a:cs typeface="Times New Roman" panose="02020603050405020304" pitchFamily="18" charset="0"/>
              </a:rPr>
              <a:t>PhD Scholar B.I.T </a:t>
            </a:r>
            <a:r>
              <a:rPr lang="en-IN" sz="1800" dirty="0" err="1">
                <a:latin typeface="Times New Roman" panose="02020603050405020304" pitchFamily="18" charset="0"/>
                <a:cs typeface="Times New Roman" panose="02020603050405020304" pitchFamily="18" charset="0"/>
              </a:rPr>
              <a:t>Sindri</a:t>
            </a:r>
            <a:r>
              <a:rPr lang="en-IN" sz="1800" dirty="0">
                <a:latin typeface="Times New Roman" panose="02020603050405020304" pitchFamily="18" charset="0"/>
                <a:cs typeface="Times New Roman" panose="02020603050405020304" pitchFamily="18" charset="0"/>
              </a:rPr>
              <a:t> Dhanbad-828123</a:t>
            </a:r>
          </a:p>
          <a:p>
            <a:pPr algn="r"/>
            <a:r>
              <a:rPr lang="en-IN" sz="1800" dirty="0">
                <a:latin typeface="Times New Roman" panose="02020603050405020304" pitchFamily="18" charset="0"/>
                <a:cs typeface="Times New Roman" panose="02020603050405020304" pitchFamily="18" charset="0"/>
              </a:rPr>
              <a:t>GUIDE-Prof.(Dr) </a:t>
            </a:r>
            <a:r>
              <a:rPr lang="en-IN" sz="1800" dirty="0" err="1">
                <a:latin typeface="Times New Roman" panose="02020603050405020304" pitchFamily="18" charset="0"/>
                <a:cs typeface="Times New Roman" panose="02020603050405020304" pitchFamily="18" charset="0"/>
              </a:rPr>
              <a:t>D.K.Singh</a:t>
            </a:r>
            <a:r>
              <a:rPr lang="en-IN" sz="1800" dirty="0">
                <a:latin typeface="Times New Roman" panose="02020603050405020304" pitchFamily="18" charset="0"/>
                <a:cs typeface="Times New Roman" panose="02020603050405020304" pitchFamily="18" charset="0"/>
              </a:rPr>
              <a:t>(dksingh.bits@gmail.com)</a:t>
            </a:r>
          </a:p>
        </p:txBody>
      </p:sp>
    </p:spTree>
    <p:extLst>
      <p:ext uri="{BB962C8B-B14F-4D97-AF65-F5344CB8AC3E}">
        <p14:creationId xmlns:p14="http://schemas.microsoft.com/office/powerpoint/2010/main" val="1459546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Freepik">
            <a:extLst>
              <a:ext uri="{FF2B5EF4-FFF2-40B4-BE49-F238E27FC236}">
                <a16:creationId xmlns:a16="http://schemas.microsoft.com/office/drawing/2014/main" id="{CEF3A07B-C17C-177F-5B59-26A6B7DF30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2C01E4C-978B-3C18-C15E-18AD53D40694}"/>
              </a:ext>
            </a:extLst>
          </p:cNvPr>
          <p:cNvSpPr txBox="1"/>
          <p:nvPr/>
        </p:nvSpPr>
        <p:spPr>
          <a:xfrm>
            <a:off x="397565" y="305664"/>
            <a:ext cx="11396870" cy="707886"/>
          </a:xfrm>
          <a:prstGeom prst="rect">
            <a:avLst/>
          </a:prstGeom>
          <a:noFill/>
        </p:spPr>
        <p:txBody>
          <a:bodyPr wrap="square">
            <a:spAutoFit/>
          </a:bodyPr>
          <a:lstStyle/>
          <a:p>
            <a:pPr algn="ctr"/>
            <a:r>
              <a:rPr lang="en-US" sz="4000" b="1" dirty="0">
                <a:effectLst/>
                <a:latin typeface="Times New Roman" panose="02020603050405020304" pitchFamily="18" charset="0"/>
                <a:ea typeface="Calibri" panose="020F0502020204030204" pitchFamily="34" charset="0"/>
              </a:rPr>
              <a:t>INTRODUCTIO</a:t>
            </a:r>
            <a:r>
              <a:rPr lang="en-US" sz="4000" b="1" dirty="0">
                <a:solidFill>
                  <a:srgbClr val="222222"/>
                </a:solidFill>
                <a:effectLst/>
                <a:latin typeface="Times New Roman" panose="02020603050405020304" pitchFamily="18" charset="0"/>
                <a:ea typeface="Calibri" panose="020F0502020204030204" pitchFamily="34" charset="0"/>
              </a:rPr>
              <a:t>N</a:t>
            </a:r>
            <a:r>
              <a:rPr lang="en-US" sz="1800" b="1" dirty="0">
                <a:solidFill>
                  <a:srgbClr val="222222"/>
                </a:solidFill>
                <a:effectLst/>
                <a:latin typeface="Times New Roman" panose="02020603050405020304" pitchFamily="18" charset="0"/>
                <a:ea typeface="Calibri" panose="020F0502020204030204" pitchFamily="34" charset="0"/>
              </a:rPr>
              <a:t> </a:t>
            </a:r>
            <a:endParaRPr lang="en-IN" dirty="0"/>
          </a:p>
        </p:txBody>
      </p:sp>
      <p:sp>
        <p:nvSpPr>
          <p:cNvPr id="5" name="TextBox 4">
            <a:extLst>
              <a:ext uri="{FF2B5EF4-FFF2-40B4-BE49-F238E27FC236}">
                <a16:creationId xmlns:a16="http://schemas.microsoft.com/office/drawing/2014/main" id="{5CE03050-353C-433F-D807-7559DCE7D756}"/>
              </a:ext>
            </a:extLst>
          </p:cNvPr>
          <p:cNvSpPr txBox="1"/>
          <p:nvPr/>
        </p:nvSpPr>
        <p:spPr>
          <a:xfrm>
            <a:off x="397565" y="1257734"/>
            <a:ext cx="11502887"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solidFill>
                  <a:srgbClr val="222222"/>
                </a:solidFill>
                <a:effectLst/>
                <a:latin typeface="Times New Roman" panose="02020603050405020304" pitchFamily="18" charset="0"/>
                <a:ea typeface="Calibri" panose="020F0502020204030204" pitchFamily="34" charset="0"/>
              </a:rPr>
              <a:t>Social media has revolutionized global communication, enabling unparalleled connectivity and information exchange. Facebook, Twitter, and Instagram influence public conversation and social dynamics in personal, professional, and political domains. Despite these benefits, social media has also brought new issues, particularly false profiles. Misinformation, fraud, public opinion manipulation, and cyber harassment are common uses of these fake accounts. </a:t>
            </a:r>
          </a:p>
          <a:p>
            <a:pPr marL="285750" indent="-285750" algn="just">
              <a:lnSpc>
                <a:spcPct val="150000"/>
              </a:lnSpc>
              <a:buFont typeface="Arial" panose="020B0604020202020204" pitchFamily="34" charset="0"/>
              <a:buChar char="•"/>
            </a:pPr>
            <a:r>
              <a:rPr lang="en-US" sz="1800" dirty="0">
                <a:solidFill>
                  <a:srgbClr val="222222"/>
                </a:solidFill>
                <a:effectLst/>
                <a:latin typeface="Times New Roman" panose="02020603050405020304" pitchFamily="18" charset="0"/>
                <a:ea typeface="Calibri" panose="020F0502020204030204" pitchFamily="34" charset="0"/>
              </a:rPr>
              <a:t>Fake profiles damage social media trust, making their discovery and eradication essential. Manual verification and heuristic-based approaches to detecting false profiles cannot keep up with the expanding scope and sophistication of these fraudulent operations. </a:t>
            </a:r>
            <a:endParaRPr lang="en-US" dirty="0">
              <a:solidFill>
                <a:srgbClr val="222222"/>
              </a:solidFill>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US" sz="1800" dirty="0">
                <a:solidFill>
                  <a:srgbClr val="222222"/>
                </a:solidFill>
                <a:effectLst/>
                <a:latin typeface="Times New Roman" panose="02020603050405020304" pitchFamily="18" charset="0"/>
                <a:ea typeface="Calibri" panose="020F0502020204030204" pitchFamily="34" charset="0"/>
              </a:rPr>
              <a:t>Machine learning, a branch of AI, can find complicated patterns and anomalies in vast datasets. This permits programmed discovery of small signs that recognize counterfeit profiles from genuine ones. Choice trees, support vector machines, and brain organizations can be prepared on named datasets with phony and genuine profiles. </a:t>
            </a:r>
          </a:p>
          <a:p>
            <a:pPr marL="285750" indent="-285750" algn="just">
              <a:lnSpc>
                <a:spcPct val="150000"/>
              </a:lnSpc>
              <a:buFont typeface="Arial" panose="020B0604020202020204" pitchFamily="34" charset="0"/>
              <a:buChar char="•"/>
            </a:pPr>
            <a:r>
              <a:rPr lang="en-US" sz="1800" dirty="0">
                <a:solidFill>
                  <a:srgbClr val="222222"/>
                </a:solidFill>
                <a:effectLst/>
                <a:latin typeface="Times New Roman" panose="02020603050405020304" pitchFamily="18" charset="0"/>
                <a:ea typeface="Calibri" panose="020F0502020204030204" pitchFamily="34" charset="0"/>
              </a:rPr>
              <a:t>Fake profiles include irregular posting patterns, unusual user interactions, and suspect network connections, which these models learn to identify. However, unsupervised learning can reveal hidden patterns in unlabeled data, revealing phone pay accounts' structural and behavioral irregularities. </a:t>
            </a:r>
          </a:p>
        </p:txBody>
      </p:sp>
    </p:spTree>
    <p:extLst>
      <p:ext uri="{BB962C8B-B14F-4D97-AF65-F5344CB8AC3E}">
        <p14:creationId xmlns:p14="http://schemas.microsoft.com/office/powerpoint/2010/main" val="272974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761B23BA-544C-9076-80A9-93B45B3624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E310D9F-AFF4-D6B9-06AA-67319D3E7DDF}"/>
              </a:ext>
            </a:extLst>
          </p:cNvPr>
          <p:cNvSpPr txBox="1"/>
          <p:nvPr/>
        </p:nvSpPr>
        <p:spPr>
          <a:xfrm>
            <a:off x="390939" y="355289"/>
            <a:ext cx="11410122" cy="254088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solidFill>
                  <a:srgbClr val="222222"/>
                </a:solidFill>
                <a:effectLst/>
                <a:latin typeface="Times New Roman" panose="02020603050405020304" pitchFamily="18" charset="0"/>
                <a:ea typeface="Calibri" panose="020F0502020204030204" pitchFamily="34" charset="0"/>
              </a:rPr>
              <a:t>This research investigates machine learning methods for social media false profile detection. Using supervised and unsupervised learning models, we test various techniques for detecting bogus accounts. This approach relies on feature extraction to identify crucial traits that indicate fraudulent profiles. </a:t>
            </a:r>
          </a:p>
          <a:p>
            <a:pPr marL="285750" indent="-285750" algn="just">
              <a:lnSpc>
                <a:spcPct val="150000"/>
              </a:lnSpc>
              <a:buFont typeface="Arial" panose="020B0604020202020204" pitchFamily="34" charset="0"/>
              <a:buChar char="•"/>
            </a:pP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These variables may include post frequency and timeliness, user-generated content sentiment analysis, network structure, and user interactions. The suggested system seeks to detect and respond in real time and be robust and scalable.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916409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Freepik">
            <a:extLst>
              <a:ext uri="{FF2B5EF4-FFF2-40B4-BE49-F238E27FC236}">
                <a16:creationId xmlns:a16="http://schemas.microsoft.com/office/drawing/2014/main" id="{D69820B1-F15E-AA0D-0302-E7B761BF98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E417A0A-B0F8-1ABE-F2F9-87E06283BCE4}"/>
              </a:ext>
            </a:extLst>
          </p:cNvPr>
          <p:cNvSpPr txBox="1"/>
          <p:nvPr/>
        </p:nvSpPr>
        <p:spPr>
          <a:xfrm>
            <a:off x="344557" y="385177"/>
            <a:ext cx="11502886" cy="707886"/>
          </a:xfrm>
          <a:prstGeom prst="rect">
            <a:avLst/>
          </a:prstGeom>
          <a:noFill/>
        </p:spPr>
        <p:txBody>
          <a:bodyPr wrap="square">
            <a:spAutoFit/>
          </a:bodyPr>
          <a:lstStyle/>
          <a:p>
            <a:pPr algn="ctr"/>
            <a:r>
              <a:rPr lang="en-US" sz="4000" b="1" dirty="0">
                <a:solidFill>
                  <a:srgbClr val="222222"/>
                </a:solidFill>
                <a:effectLst/>
                <a:latin typeface="Times New Roman" panose="02020603050405020304" pitchFamily="18" charset="0"/>
                <a:ea typeface="Calibri" panose="020F0502020204030204" pitchFamily="34" charset="0"/>
              </a:rPr>
              <a:t>REVIEW OF LITERATURE </a:t>
            </a:r>
            <a:endParaRPr lang="en-IN" sz="4000" dirty="0"/>
          </a:p>
        </p:txBody>
      </p:sp>
      <p:sp>
        <p:nvSpPr>
          <p:cNvPr id="5" name="TextBox 4">
            <a:extLst>
              <a:ext uri="{FF2B5EF4-FFF2-40B4-BE49-F238E27FC236}">
                <a16:creationId xmlns:a16="http://schemas.microsoft.com/office/drawing/2014/main" id="{DEE80659-F241-9061-C417-86419A5296A2}"/>
              </a:ext>
            </a:extLst>
          </p:cNvPr>
          <p:cNvSpPr txBox="1"/>
          <p:nvPr/>
        </p:nvSpPr>
        <p:spPr>
          <a:xfrm>
            <a:off x="344557" y="1123123"/>
            <a:ext cx="11675165" cy="5290359"/>
          </a:xfrm>
          <a:prstGeom prst="rect">
            <a:avLst/>
          </a:prstGeom>
          <a:noFill/>
        </p:spPr>
        <p:txBody>
          <a:bodyPr wrap="square">
            <a:spAutoFit/>
          </a:bodyPr>
          <a:lstStyle/>
          <a:p>
            <a:pPr marL="285750" indent="-285750" algn="just">
              <a:lnSpc>
                <a:spcPct val="150000"/>
              </a:lnSpc>
              <a:spcAft>
                <a:spcPts val="1000"/>
              </a:spcAft>
              <a:buFont typeface="Wingdings" panose="05000000000000000000" pitchFamily="2" charset="2"/>
              <a:buChar char="§"/>
            </a:pPr>
            <a:r>
              <a:rPr lang="en-US" sz="18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Ahmad et al. (2020)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investigated machine learning ensemble approaches for fake news identification. Their research emphasizes the need of integrating algorithms to increase detection system accuracy and robustness. Ensemble learning uses decision trees, support vector machines, and neural networks to combine their strengths and mitigate their faults. This thorough strategy improves the system's ability to recognize bogus news, improving precision and recall. </a:t>
            </a:r>
          </a:p>
          <a:p>
            <a:pPr marL="285750" indent="-285750" algn="just">
              <a:lnSpc>
                <a:spcPct val="150000"/>
              </a:lnSpc>
              <a:spcAft>
                <a:spcPts val="1000"/>
              </a:spcAft>
              <a:buFont typeface="Wingdings" panose="05000000000000000000" pitchFamily="2" charset="2"/>
              <a:buChar char="§"/>
            </a:pPr>
            <a:r>
              <a:rPr lang="en-US" sz="1800" b="1" dirty="0">
                <a:solidFill>
                  <a:srgbClr val="222222"/>
                </a:solidFill>
                <a:effectLst/>
                <a:latin typeface="Times New Roman" panose="02020603050405020304" pitchFamily="18" charset="0"/>
                <a:ea typeface="Calibri" panose="020F0502020204030204" pitchFamily="34" charset="0"/>
              </a:rPr>
              <a:t>Aslam et al. (2021) </a:t>
            </a:r>
            <a:r>
              <a:rPr lang="en-US" sz="1800" dirty="0">
                <a:solidFill>
                  <a:srgbClr val="222222"/>
                </a:solidFill>
                <a:effectLst/>
                <a:latin typeface="Times New Roman" panose="02020603050405020304" pitchFamily="18" charset="0"/>
                <a:ea typeface="Calibri" panose="020F0502020204030204" pitchFamily="34" charset="0"/>
              </a:rPr>
              <a:t>introduced "Fake Detect," a deep learning ensemble model for fake news identification. Their model uses CNNs and RNNs to capture news content's geographical and temporal properties. The ensemble model uses CNNs' hierarchical structure to extract high-level textual features and RNNs' sequential nature to grasp context and flow. This dual strategy helps the model recognize bogus news better than typical machine learning. </a:t>
            </a:r>
          </a:p>
          <a:p>
            <a:pPr marL="285750" indent="-285750" algn="just">
              <a:lnSpc>
                <a:spcPct val="150000"/>
              </a:lnSpc>
              <a:spcAft>
                <a:spcPts val="1000"/>
              </a:spcAft>
              <a:buFont typeface="Wingdings" panose="05000000000000000000" pitchFamily="2" charset="2"/>
              <a:buChar char="§"/>
            </a:pPr>
            <a:r>
              <a:rPr lang="en-US" sz="1800" b="1" dirty="0">
                <a:solidFill>
                  <a:srgbClr val="222222"/>
                </a:solidFill>
                <a:effectLst/>
                <a:latin typeface="Times New Roman" panose="02020603050405020304" pitchFamily="18" charset="0"/>
                <a:ea typeface="Calibri" panose="020F0502020204030204" pitchFamily="34" charset="0"/>
              </a:rPr>
              <a:t>Balaji et al. (2021) </a:t>
            </a:r>
            <a:r>
              <a:rPr lang="en-US" sz="1800" dirty="0">
                <a:solidFill>
                  <a:srgbClr val="222222"/>
                </a:solidFill>
                <a:effectLst/>
                <a:latin typeface="Times New Roman" panose="02020603050405020304" pitchFamily="18" charset="0"/>
                <a:ea typeface="Calibri" panose="020F0502020204030204" pitchFamily="34" charset="0"/>
              </a:rPr>
              <a:t>reviewed social media analysis machine learning algorithms, covering their methods and uses. They explore supervised, unsupervised, and reinforcement learning techniques for sentiment analysis, trend prediction, and anomaly detection. Machine learning can analyze social media data and address issues like </a:t>
            </a:r>
            <a:r>
              <a:rPr lang="en-US" sz="1800" dirty="0" err="1">
                <a:solidFill>
                  <a:srgbClr val="222222"/>
                </a:solidFill>
                <a:effectLst/>
                <a:latin typeface="Times New Roman" panose="02020603050405020304" pitchFamily="18" charset="0"/>
                <a:ea typeface="Calibri" panose="020F0502020204030204" pitchFamily="34" charset="0"/>
              </a:rPr>
              <a:t>phoney</a:t>
            </a:r>
            <a:r>
              <a:rPr lang="en-US" sz="1800" dirty="0">
                <a:solidFill>
                  <a:srgbClr val="222222"/>
                </a:solidFill>
                <a:effectLst/>
                <a:latin typeface="Times New Roman" panose="02020603050405020304" pitchFamily="18" charset="0"/>
                <a:ea typeface="Calibri" panose="020F0502020204030204" pitchFamily="34" charset="0"/>
              </a:rPr>
              <a:t> profiles and fake news, according to the report. </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235959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Freepik">
            <a:extLst>
              <a:ext uri="{FF2B5EF4-FFF2-40B4-BE49-F238E27FC236}">
                <a16:creationId xmlns:a16="http://schemas.microsoft.com/office/drawing/2014/main" id="{BDB0A32B-C827-7216-5B1A-153DE9D7B8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4089DF0-AF65-9E19-4010-F05B26858784}"/>
              </a:ext>
            </a:extLst>
          </p:cNvPr>
          <p:cNvSpPr txBox="1"/>
          <p:nvPr/>
        </p:nvSpPr>
        <p:spPr>
          <a:xfrm>
            <a:off x="384313" y="769491"/>
            <a:ext cx="11542644" cy="707886"/>
          </a:xfrm>
          <a:prstGeom prst="rect">
            <a:avLst/>
          </a:prstGeom>
          <a:noFill/>
        </p:spPr>
        <p:txBody>
          <a:bodyPr wrap="square">
            <a:spAutoFit/>
          </a:bodyPr>
          <a:lstStyle/>
          <a:p>
            <a:pPr algn="ctr"/>
            <a:r>
              <a:rPr lang="en-US" sz="4000" b="1" dirty="0">
                <a:solidFill>
                  <a:srgbClr val="222222"/>
                </a:solidFill>
                <a:effectLst/>
                <a:latin typeface="Times New Roman" panose="02020603050405020304" pitchFamily="18" charset="0"/>
                <a:ea typeface="Calibri" panose="020F0502020204030204" pitchFamily="34" charset="0"/>
              </a:rPr>
              <a:t>OBJECTIVES</a:t>
            </a:r>
            <a:r>
              <a:rPr lang="en-US" sz="1800" b="1" dirty="0">
                <a:solidFill>
                  <a:srgbClr val="222222"/>
                </a:solidFill>
                <a:effectLst/>
                <a:latin typeface="Times New Roman" panose="02020603050405020304" pitchFamily="18" charset="0"/>
                <a:ea typeface="Calibri" panose="020F0502020204030204" pitchFamily="34" charset="0"/>
              </a:rPr>
              <a:t> </a:t>
            </a:r>
            <a:endParaRPr lang="en-IN" dirty="0"/>
          </a:p>
        </p:txBody>
      </p:sp>
      <p:sp>
        <p:nvSpPr>
          <p:cNvPr id="5" name="TextBox 4">
            <a:extLst>
              <a:ext uri="{FF2B5EF4-FFF2-40B4-BE49-F238E27FC236}">
                <a16:creationId xmlns:a16="http://schemas.microsoft.com/office/drawing/2014/main" id="{19D1F9EB-4E72-4A32-0936-DD8EC30C596A}"/>
              </a:ext>
            </a:extLst>
          </p:cNvPr>
          <p:cNvSpPr txBox="1"/>
          <p:nvPr/>
        </p:nvSpPr>
        <p:spPr>
          <a:xfrm>
            <a:off x="384313" y="1986657"/>
            <a:ext cx="11542644" cy="2669129"/>
          </a:xfrm>
          <a:prstGeom prst="rect">
            <a:avLst/>
          </a:prstGeom>
          <a:noFill/>
        </p:spPr>
        <p:txBody>
          <a:bodyPr wrap="square">
            <a:spAutoFit/>
          </a:bodyPr>
          <a:lstStyle/>
          <a:p>
            <a:pPr marL="342900" lvl="0" indent="-342900" algn="just">
              <a:lnSpc>
                <a:spcPct val="150000"/>
              </a:lnSpc>
              <a:buFont typeface="Wingdings" panose="05000000000000000000" pitchFamily="2" charset="2"/>
              <a:buChar char="q"/>
            </a:pP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To Develop a machine learning model using LSTM, XG Lift, Random Backwoods, and Neural Organizations to recognize false Twitter accounts through devotee/companion numbers and status updates.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To Identify key elements of authentic social media profiles, including interaction patterns and follower metrics.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Wingdings" panose="05000000000000000000" pitchFamily="2" charset="2"/>
              <a:buChar char="q"/>
            </a:pPr>
            <a:r>
              <a:rPr lang="en-US"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To Optimize machine learning algorithm architecture and hyperparameters for enhanced detection accuracy.</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Wingdings" panose="05000000000000000000" pitchFamily="2" charset="2"/>
              <a:buChar char="q"/>
            </a:pP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To Train the model on actual and false profiles, evaluate its performance, and find XG Boost the most effective strategy for detecting phone pay profiles.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2540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Ppt background Vectors &amp; Illustrations for Free Download | Freepik">
            <a:extLst>
              <a:ext uri="{FF2B5EF4-FFF2-40B4-BE49-F238E27FC236}">
                <a16:creationId xmlns:a16="http://schemas.microsoft.com/office/drawing/2014/main" id="{1C089D0B-4DCF-8DCF-2996-B88521A29D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6EAF0E5-9C4B-2745-3E43-B8AD3DDDB12C}"/>
              </a:ext>
            </a:extLst>
          </p:cNvPr>
          <p:cNvSpPr txBox="1"/>
          <p:nvPr/>
        </p:nvSpPr>
        <p:spPr>
          <a:xfrm>
            <a:off x="351183" y="0"/>
            <a:ext cx="11489634" cy="905056"/>
          </a:xfrm>
          <a:prstGeom prst="rect">
            <a:avLst/>
          </a:prstGeom>
          <a:noFill/>
        </p:spPr>
        <p:txBody>
          <a:bodyPr wrap="square">
            <a:spAutoFit/>
          </a:bodyPr>
          <a:lstStyle/>
          <a:p>
            <a:pPr algn="ctr">
              <a:lnSpc>
                <a:spcPct val="150000"/>
              </a:lnSpc>
              <a:spcAft>
                <a:spcPts val="1000"/>
              </a:spcAft>
            </a:pPr>
            <a:r>
              <a:rPr lang="en-US" sz="40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METHEDOLOGY</a:t>
            </a:r>
            <a:r>
              <a:rPr lang="en-US" sz="18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21495C28-64AC-C3FF-1B4F-0158187FFA46}"/>
              </a:ext>
            </a:extLst>
          </p:cNvPr>
          <p:cNvSpPr txBox="1"/>
          <p:nvPr/>
        </p:nvSpPr>
        <p:spPr>
          <a:xfrm>
            <a:off x="284922" y="905056"/>
            <a:ext cx="11622156" cy="3366563"/>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dirty="0">
                <a:solidFill>
                  <a:srgbClr val="222222"/>
                </a:solidFill>
                <a:effectLst/>
                <a:latin typeface="Times New Roman" panose="02020603050405020304" pitchFamily="18" charset="0"/>
                <a:ea typeface="Calibri" panose="020F0502020204030204" pitchFamily="34" charset="0"/>
              </a:rPr>
              <a:t>In this model, XG Boost, a random forest  and profile-focused multi-layered neural network features were applied. CSV files with extracted characteristics are simply read by the model. </a:t>
            </a:r>
          </a:p>
          <a:p>
            <a:pPr marL="285750" indent="-285750" algn="just">
              <a:lnSpc>
                <a:spcPct val="150000"/>
              </a:lnSpc>
              <a:buFont typeface="Wingdings" panose="05000000000000000000" pitchFamily="2" charset="2"/>
              <a:buChar char="§"/>
            </a:pPr>
            <a:r>
              <a:rPr lang="en-US" dirty="0">
                <a:solidFill>
                  <a:srgbClr val="222222"/>
                </a:solidFill>
                <a:latin typeface="Times New Roman" panose="02020603050405020304" pitchFamily="18" charset="0"/>
                <a:ea typeface="Calibri" panose="020F0502020204030204" pitchFamily="34" charset="0"/>
              </a:rPr>
              <a:t>M</a:t>
            </a:r>
            <a:r>
              <a:rPr lang="en-US" sz="1800" dirty="0">
                <a:solidFill>
                  <a:srgbClr val="222222"/>
                </a:solidFill>
                <a:effectLst/>
                <a:latin typeface="Times New Roman" panose="02020603050405020304" pitchFamily="18" charset="0"/>
                <a:ea typeface="Calibri" panose="020F0502020204030204" pitchFamily="34" charset="0"/>
              </a:rPr>
              <a:t>odel training, testing, and analysis conclude whether a profile is real. Because Google </a:t>
            </a:r>
            <a:r>
              <a:rPr lang="en-US" sz="1800" dirty="0" err="1">
                <a:solidFill>
                  <a:srgbClr val="222222"/>
                </a:solidFill>
                <a:effectLst/>
                <a:latin typeface="Times New Roman" panose="02020603050405020304" pitchFamily="18" charset="0"/>
                <a:ea typeface="Calibri" panose="020F0502020204030204" pitchFamily="34" charset="0"/>
              </a:rPr>
              <a:t>Colab</a:t>
            </a:r>
            <a:r>
              <a:rPr lang="en-US" sz="1800" dirty="0">
                <a:solidFill>
                  <a:srgbClr val="222222"/>
                </a:solidFill>
                <a:effectLst/>
                <a:latin typeface="Times New Roman" panose="02020603050405020304" pitchFamily="18" charset="0"/>
                <a:ea typeface="Calibri" panose="020F0502020204030204" pitchFamily="34" charset="0"/>
              </a:rPr>
              <a:t> offers free GPU access, researchers picked it to develop models. The 12-GB Google </a:t>
            </a:r>
            <a:r>
              <a:rPr lang="en-US" sz="1800" dirty="0" err="1">
                <a:solidFill>
                  <a:srgbClr val="222222"/>
                </a:solidFill>
                <a:effectLst/>
                <a:latin typeface="Times New Roman" panose="02020603050405020304" pitchFamily="18" charset="0"/>
                <a:ea typeface="Calibri" panose="020F0502020204030204" pitchFamily="34" charset="0"/>
              </a:rPr>
              <a:t>Colab</a:t>
            </a:r>
            <a:r>
              <a:rPr lang="en-US" sz="1800" dirty="0">
                <a:solidFill>
                  <a:srgbClr val="222222"/>
                </a:solidFill>
                <a:effectLst/>
                <a:latin typeface="Times New Roman" panose="02020603050405020304" pitchFamily="18" charset="0"/>
                <a:ea typeface="Calibri" panose="020F0502020204030204" pitchFamily="34" charset="0"/>
              </a:rPr>
              <a:t> NVIDIA Tesla K80 GPU runs for 12 hours. </a:t>
            </a:r>
          </a:p>
          <a:p>
            <a:pPr algn="just">
              <a:lnSpc>
                <a:spcPct val="150000"/>
              </a:lnSpc>
            </a:pPr>
            <a:r>
              <a:rPr lang="en-US" sz="1800" b="1" dirty="0">
                <a:solidFill>
                  <a:srgbClr val="222222"/>
                </a:solidFill>
                <a:effectLst/>
                <a:latin typeface="Times New Roman" panose="02020603050405020304" pitchFamily="18" charset="0"/>
                <a:ea typeface="Calibri" panose="020F0502020204030204" pitchFamily="34" charset="0"/>
              </a:rPr>
              <a:t>Dataset Collection</a:t>
            </a:r>
          </a:p>
          <a:p>
            <a:pPr marL="285750" indent="-285750" algn="just">
              <a:lnSpc>
                <a:spcPct val="150000"/>
              </a:lnSpc>
              <a:buFont typeface="Wingdings" panose="05000000000000000000" pitchFamily="2" charset="2"/>
              <a:buChar char="§"/>
            </a:pP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Author utilized MIB dataset. The data collection had 3474 real and 3351 fake profiles. For legitimate accounts, the dataset </a:t>
            </a:r>
            <a:r>
              <a:rPr lang="en-US" sz="1800" kern="1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utilised</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E13 and TFP, while for fraudulent ones, it </a:t>
            </a:r>
            <a:r>
              <a:rPr lang="en-US" sz="1800" kern="1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utilised</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TWT, INT, and FSF. For machine extraction, CSV files are </a:t>
            </a:r>
            <a:r>
              <a:rPr lang="en-US" sz="1800" kern="1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utilised</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a:t>
            </a:r>
            <a:r>
              <a:rPr lang="en-US" sz="1800" dirty="0">
                <a:solidFill>
                  <a:srgbClr val="222222"/>
                </a:solidFill>
                <a:effectLst/>
                <a:latin typeface="Times New Roman" panose="02020603050405020304" pitchFamily="18" charset="0"/>
                <a:ea typeface="Calibri" panose="020F0502020204030204" pitchFamily="34" charset="0"/>
              </a:rPr>
              <a:t>Figure 2's indicator x-axis for false profile recognition qualities. </a:t>
            </a:r>
          </a:p>
        </p:txBody>
      </p:sp>
      <p:pic>
        <p:nvPicPr>
          <p:cNvPr id="6" name="Picture 5">
            <a:extLst>
              <a:ext uri="{FF2B5EF4-FFF2-40B4-BE49-F238E27FC236}">
                <a16:creationId xmlns:a16="http://schemas.microsoft.com/office/drawing/2014/main" id="{A3C5E9BA-4D4C-187A-93F3-495B05B2E929}"/>
              </a:ext>
            </a:extLst>
          </p:cNvPr>
          <p:cNvPicPr>
            <a:picLocks noChangeAspect="1"/>
          </p:cNvPicPr>
          <p:nvPr/>
        </p:nvPicPr>
        <p:blipFill>
          <a:blip r:embed="rId3" cstate="print"/>
          <a:stretch>
            <a:fillRect/>
          </a:stretch>
        </p:blipFill>
        <p:spPr>
          <a:xfrm>
            <a:off x="4201353" y="4395388"/>
            <a:ext cx="4942647" cy="20271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a:extLst>
              <a:ext uri="{FF2B5EF4-FFF2-40B4-BE49-F238E27FC236}">
                <a16:creationId xmlns:a16="http://schemas.microsoft.com/office/drawing/2014/main" id="{09B2FAEE-97BB-3C87-6EC8-1019BCF24093}"/>
              </a:ext>
            </a:extLst>
          </p:cNvPr>
          <p:cNvSpPr txBox="1"/>
          <p:nvPr/>
        </p:nvSpPr>
        <p:spPr>
          <a:xfrm>
            <a:off x="3531911" y="6399926"/>
            <a:ext cx="6096000" cy="458074"/>
          </a:xfrm>
          <a:prstGeom prst="rect">
            <a:avLst/>
          </a:prstGeom>
          <a:noFill/>
        </p:spPr>
        <p:txBody>
          <a:bodyPr wrap="square">
            <a:spAutoFit/>
          </a:bodyPr>
          <a:lstStyle/>
          <a:p>
            <a:pPr algn="ctr">
              <a:lnSpc>
                <a:spcPct val="150000"/>
              </a:lnSpc>
              <a:spcAft>
                <a:spcPts val="1000"/>
              </a:spcAft>
            </a:pPr>
            <a:r>
              <a:rPr lang="en-US" sz="18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Figure 1:</a:t>
            </a:r>
            <a:r>
              <a:rPr lang="en-US" sz="1600" kern="100" dirty="0">
                <a:effectLst/>
                <a:latin typeface="Calibri" panose="020F0502020204030204" pitchFamily="34" charset="0"/>
                <a:ea typeface="Calibri" panose="020F0502020204030204" pitchFamily="34" charset="0"/>
                <a:cs typeface="Mangal" panose="02040503050203030202" pitchFamily="18" charset="0"/>
              </a:rPr>
              <a:t>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Dataset</a:t>
            </a:r>
          </a:p>
        </p:txBody>
      </p:sp>
    </p:spTree>
    <p:extLst>
      <p:ext uri="{BB962C8B-B14F-4D97-AF65-F5344CB8AC3E}">
        <p14:creationId xmlns:p14="http://schemas.microsoft.com/office/powerpoint/2010/main" val="3755777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pt background Vectors &amp; Illustrations for Free Download | Freepik">
            <a:extLst>
              <a:ext uri="{FF2B5EF4-FFF2-40B4-BE49-F238E27FC236}">
                <a16:creationId xmlns:a16="http://schemas.microsoft.com/office/drawing/2014/main" id="{B48219D4-CD27-5C85-8CFD-537E93874B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7BDF346-DB22-608C-7E88-B153AC026857}"/>
              </a:ext>
            </a:extLst>
          </p:cNvPr>
          <p:cNvSpPr txBox="1"/>
          <p:nvPr/>
        </p:nvSpPr>
        <p:spPr>
          <a:xfrm>
            <a:off x="410816" y="359974"/>
            <a:ext cx="11622157" cy="3756606"/>
          </a:xfrm>
          <a:prstGeom prst="rect">
            <a:avLst/>
          </a:prstGeom>
          <a:noFill/>
        </p:spPr>
        <p:txBody>
          <a:bodyPr wrap="square">
            <a:spAutoFit/>
          </a:bodyPr>
          <a:lstStyle/>
          <a:p>
            <a:pPr algn="just">
              <a:lnSpc>
                <a:spcPct val="150000"/>
              </a:lnSpc>
              <a:spcAft>
                <a:spcPts val="1000"/>
              </a:spcAft>
            </a:pPr>
            <a:r>
              <a:rPr lang="en-US" sz="1800" b="1" dirty="0">
                <a:solidFill>
                  <a:srgbClr val="222222"/>
                </a:solidFill>
                <a:effectLst/>
                <a:latin typeface="Times New Roman" panose="02020603050405020304" pitchFamily="18" charset="0"/>
                <a:ea typeface="Calibri" panose="020F0502020204030204" pitchFamily="34" charset="0"/>
              </a:rPr>
              <a:t>Model Development</a:t>
            </a:r>
            <a:endParaRPr lang="en-US" b="1" kern="100" dirty="0">
              <a:solidFill>
                <a:srgbClr val="222222"/>
              </a:solidFill>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Wingdings" panose="05000000000000000000" pitchFamily="2" charset="2"/>
              <a:buChar char="q"/>
            </a:pP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 adjacency matrix of the social network graph was first computed. Next, depending on their network friends, nodes (members of social networks) were compared to see how similar they were. Then, for every metric—common friends, Jaccard, cosine, and any other pertinent measurements—similarity matrices were made. The similarity of the nodes was displayed by several matrices.</a:t>
            </a:r>
          </a:p>
          <a:p>
            <a:pPr algn="just">
              <a:lnSpc>
                <a:spcPct val="150000"/>
              </a:lnSpc>
              <a:spcAft>
                <a:spcPts val="1000"/>
              </a:spcAft>
            </a:pPr>
            <a:r>
              <a:rPr lang="en-US" sz="1800" b="1" dirty="0">
                <a:solidFill>
                  <a:srgbClr val="222222"/>
                </a:solidFill>
                <a:effectLst/>
                <a:latin typeface="Times New Roman" panose="02020603050405020304" pitchFamily="18" charset="0"/>
                <a:ea typeface="Calibri" panose="020F0502020204030204" pitchFamily="34" charset="0"/>
              </a:rPr>
              <a:t>Proposed Methodology</a:t>
            </a:r>
          </a:p>
          <a:p>
            <a:pPr algn="just">
              <a:lnSpc>
                <a:spcPct val="150000"/>
              </a:lnSpc>
              <a:spcAft>
                <a:spcPts val="1000"/>
              </a:spcAft>
            </a:pPr>
            <a:r>
              <a:rPr lang="en-US" sz="1800" dirty="0">
                <a:solidFill>
                  <a:srgbClr val="222222"/>
                </a:solidFill>
                <a:effectLst/>
                <a:latin typeface="Times New Roman" panose="02020603050405020304" pitchFamily="18" charset="0"/>
                <a:ea typeface="Calibri" panose="020F0502020204030204" pitchFamily="34" charset="0"/>
              </a:rPr>
              <a:t>Each model may detect a bogus profile using visible features. Each supervised model's accuracy and loss graphs use the same data. Several model accuracy comparison graphs are also shown.</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1068311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Ppt background Vectors &amp; Illustrations for Free Download | Freepik">
            <a:extLst>
              <a:ext uri="{FF2B5EF4-FFF2-40B4-BE49-F238E27FC236}">
                <a16:creationId xmlns:a16="http://schemas.microsoft.com/office/drawing/2014/main" id="{B9114CDA-60E3-FEEB-54D4-F7EA1E63CD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526B59F-50E6-2246-4431-BDE3ED87137C}"/>
              </a:ext>
            </a:extLst>
          </p:cNvPr>
          <p:cNvSpPr txBox="1"/>
          <p:nvPr/>
        </p:nvSpPr>
        <p:spPr>
          <a:xfrm>
            <a:off x="284921" y="345421"/>
            <a:ext cx="11622157" cy="584775"/>
          </a:xfrm>
          <a:prstGeom prst="rect">
            <a:avLst/>
          </a:prstGeom>
          <a:noFill/>
        </p:spPr>
        <p:txBody>
          <a:bodyPr wrap="square">
            <a:spAutoFit/>
          </a:bodyPr>
          <a:lstStyle/>
          <a:p>
            <a:pPr algn="ctr"/>
            <a:r>
              <a:rPr lang="en-US" sz="3200" b="1" dirty="0">
                <a:solidFill>
                  <a:srgbClr val="222222"/>
                </a:solidFill>
                <a:effectLst/>
                <a:latin typeface="Times New Roman" panose="02020603050405020304" pitchFamily="18" charset="0"/>
                <a:ea typeface="Calibri" panose="020F0502020204030204" pitchFamily="34" charset="0"/>
              </a:rPr>
              <a:t>EXPERIMENTAL RESULTS AND DISCUSSION</a:t>
            </a:r>
            <a:endParaRPr lang="en-IN" sz="3200" dirty="0"/>
          </a:p>
        </p:txBody>
      </p:sp>
      <p:sp>
        <p:nvSpPr>
          <p:cNvPr id="5" name="TextBox 4">
            <a:extLst>
              <a:ext uri="{FF2B5EF4-FFF2-40B4-BE49-F238E27FC236}">
                <a16:creationId xmlns:a16="http://schemas.microsoft.com/office/drawing/2014/main" id="{2775830F-E397-D15B-313F-DF55D82D0A24}"/>
              </a:ext>
            </a:extLst>
          </p:cNvPr>
          <p:cNvSpPr txBox="1"/>
          <p:nvPr/>
        </p:nvSpPr>
        <p:spPr>
          <a:xfrm>
            <a:off x="390938" y="1215383"/>
            <a:ext cx="11622157" cy="2383345"/>
          </a:xfrm>
          <a:prstGeom prst="rect">
            <a:avLst/>
          </a:prstGeom>
          <a:noFill/>
        </p:spPr>
        <p:txBody>
          <a:bodyPr wrap="square">
            <a:spAutoFit/>
          </a:bodyPr>
          <a:lstStyle/>
          <a:p>
            <a:pPr marL="285750" indent="-285750" algn="just">
              <a:lnSpc>
                <a:spcPct val="150000"/>
              </a:lnSpc>
              <a:buFont typeface="Wingdings" panose="05000000000000000000" pitchFamily="2" charset="2"/>
              <a:buChar char="ü"/>
            </a:pPr>
            <a:r>
              <a:rPr lang="en-US" sz="1800" dirty="0">
                <a:solidFill>
                  <a:srgbClr val="222222"/>
                </a:solidFill>
                <a:effectLst/>
                <a:latin typeface="Times New Roman" panose="02020603050405020304" pitchFamily="18" charset="0"/>
                <a:ea typeface="Calibri" panose="020F0502020204030204" pitchFamily="34" charset="0"/>
              </a:rPr>
              <a:t>We present model accuracy comparisons, misfortune against eras graphs, stochastic woodland, XG help, and other ROC bends, as well as model comparisons for the LSTM neural organization.</a:t>
            </a:r>
          </a:p>
          <a:p>
            <a:pPr algn="just">
              <a:lnSpc>
                <a:spcPct val="150000"/>
              </a:lnSpc>
              <a:spcAft>
                <a:spcPts val="1000"/>
              </a:spcAft>
            </a:pPr>
            <a:r>
              <a:rPr lang="en-US" sz="18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Neural Network</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1000"/>
              </a:spcAft>
            </a:pP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 trained neural network's accuracy and loss graphs are shown in both Figures 2 and 3</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endParaRPr lang="en-IN" dirty="0"/>
          </a:p>
        </p:txBody>
      </p:sp>
      <p:pic>
        <p:nvPicPr>
          <p:cNvPr id="6" name="Picture 5">
            <a:extLst>
              <a:ext uri="{FF2B5EF4-FFF2-40B4-BE49-F238E27FC236}">
                <a16:creationId xmlns:a16="http://schemas.microsoft.com/office/drawing/2014/main" id="{7D5D9D41-C084-7BFE-A309-5650B1046FA4}"/>
              </a:ext>
            </a:extLst>
          </p:cNvPr>
          <p:cNvPicPr>
            <a:picLocks noChangeAspect="1"/>
          </p:cNvPicPr>
          <p:nvPr/>
        </p:nvPicPr>
        <p:blipFill>
          <a:blip r:embed="rId3" cstate="print"/>
          <a:stretch>
            <a:fillRect/>
          </a:stretch>
        </p:blipFill>
        <p:spPr>
          <a:xfrm>
            <a:off x="735827" y="3223484"/>
            <a:ext cx="3933825" cy="2755900"/>
          </a:xfrm>
          <a:prstGeom prst="rect">
            <a:avLst/>
          </a:prstGeom>
        </p:spPr>
      </p:pic>
      <p:pic>
        <p:nvPicPr>
          <p:cNvPr id="7" name="Picture 6">
            <a:extLst>
              <a:ext uri="{FF2B5EF4-FFF2-40B4-BE49-F238E27FC236}">
                <a16:creationId xmlns:a16="http://schemas.microsoft.com/office/drawing/2014/main" id="{9B0D0A58-A101-0E85-BC74-B6AFE7046A7C}"/>
              </a:ext>
            </a:extLst>
          </p:cNvPr>
          <p:cNvPicPr>
            <a:picLocks noChangeAspect="1"/>
          </p:cNvPicPr>
          <p:nvPr/>
        </p:nvPicPr>
        <p:blipFill>
          <a:blip r:embed="rId4" cstate="print"/>
          <a:stretch>
            <a:fillRect/>
          </a:stretch>
        </p:blipFill>
        <p:spPr>
          <a:xfrm>
            <a:off x="5297723" y="3052352"/>
            <a:ext cx="4189095" cy="3098165"/>
          </a:xfrm>
          <a:prstGeom prst="rect">
            <a:avLst/>
          </a:prstGeom>
        </p:spPr>
      </p:pic>
      <p:sp>
        <p:nvSpPr>
          <p:cNvPr id="9" name="TextBox 8">
            <a:extLst>
              <a:ext uri="{FF2B5EF4-FFF2-40B4-BE49-F238E27FC236}">
                <a16:creationId xmlns:a16="http://schemas.microsoft.com/office/drawing/2014/main" id="{D7930761-1EE4-F2DA-C731-4091371489A2}"/>
              </a:ext>
            </a:extLst>
          </p:cNvPr>
          <p:cNvSpPr txBox="1"/>
          <p:nvPr/>
        </p:nvSpPr>
        <p:spPr>
          <a:xfrm>
            <a:off x="271669" y="6150517"/>
            <a:ext cx="5009322" cy="463397"/>
          </a:xfrm>
          <a:prstGeom prst="rect">
            <a:avLst/>
          </a:prstGeom>
          <a:noFill/>
        </p:spPr>
        <p:txBody>
          <a:bodyPr wrap="square">
            <a:spAutoFit/>
          </a:bodyPr>
          <a:lstStyle/>
          <a:p>
            <a:pPr algn="ctr">
              <a:lnSpc>
                <a:spcPct val="150000"/>
              </a:lnSpc>
              <a:spcAft>
                <a:spcPts val="1000"/>
              </a:spcAft>
            </a:pPr>
            <a:r>
              <a:rPr lang="en-US" sz="18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Figure 2:</a:t>
            </a:r>
            <a:r>
              <a:rPr lang="en-US" sz="1600" kern="100" dirty="0">
                <a:effectLst/>
                <a:latin typeface="Calibri" panose="020F0502020204030204" pitchFamily="34" charset="0"/>
                <a:ea typeface="Calibri" panose="020F0502020204030204" pitchFamily="34" charset="0"/>
                <a:cs typeface="Mangal" panose="02040503050203030202" pitchFamily="18" charset="0"/>
              </a:rPr>
              <a:t>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Model precision.</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11" name="TextBox 10">
            <a:extLst>
              <a:ext uri="{FF2B5EF4-FFF2-40B4-BE49-F238E27FC236}">
                <a16:creationId xmlns:a16="http://schemas.microsoft.com/office/drawing/2014/main" id="{B4C22623-2803-F7FE-0927-CA9C7B465556}"/>
              </a:ext>
            </a:extLst>
          </p:cNvPr>
          <p:cNvSpPr txBox="1"/>
          <p:nvPr/>
        </p:nvSpPr>
        <p:spPr>
          <a:xfrm>
            <a:off x="5088835" y="6150517"/>
            <a:ext cx="6096000" cy="463397"/>
          </a:xfrm>
          <a:prstGeom prst="rect">
            <a:avLst/>
          </a:prstGeom>
          <a:noFill/>
        </p:spPr>
        <p:txBody>
          <a:bodyPr wrap="square">
            <a:spAutoFit/>
          </a:bodyPr>
          <a:lstStyle/>
          <a:p>
            <a:pPr algn="ctr">
              <a:lnSpc>
                <a:spcPct val="150000"/>
              </a:lnSpc>
              <a:spcAft>
                <a:spcPts val="1000"/>
              </a:spcAft>
            </a:pPr>
            <a:r>
              <a:rPr lang="en-US" sz="18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Figure 3:</a:t>
            </a:r>
            <a:r>
              <a:rPr lang="en-US" sz="1600" kern="100" dirty="0">
                <a:effectLst/>
                <a:latin typeface="Calibri" panose="020F0502020204030204" pitchFamily="34" charset="0"/>
                <a:ea typeface="Calibri" panose="020F0502020204030204" pitchFamily="34" charset="0"/>
                <a:cs typeface="Mangal" panose="02040503050203030202" pitchFamily="18" charset="0"/>
              </a:rPr>
              <a:t>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Model loss.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132577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Ppt background Vectors &amp; Illustrations for Free Download | Freepik">
            <a:extLst>
              <a:ext uri="{FF2B5EF4-FFF2-40B4-BE49-F238E27FC236}">
                <a16:creationId xmlns:a16="http://schemas.microsoft.com/office/drawing/2014/main" id="{204A59B3-CAC2-9192-E7D6-2360E3F565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58C88AC-7D1F-73A5-6318-74B2143C67BE}"/>
              </a:ext>
            </a:extLst>
          </p:cNvPr>
          <p:cNvSpPr txBox="1"/>
          <p:nvPr/>
        </p:nvSpPr>
        <p:spPr>
          <a:xfrm>
            <a:off x="265043" y="210087"/>
            <a:ext cx="11661913" cy="1986891"/>
          </a:xfrm>
          <a:prstGeom prst="rect">
            <a:avLst/>
          </a:prstGeom>
          <a:noFill/>
        </p:spPr>
        <p:txBody>
          <a:bodyPr wrap="square">
            <a:spAutoFit/>
          </a:bodyPr>
          <a:lstStyle/>
          <a:p>
            <a:r>
              <a:rPr lang="en-US" sz="1800" b="1" dirty="0">
                <a:solidFill>
                  <a:srgbClr val="222222"/>
                </a:solidFill>
                <a:effectLst/>
                <a:latin typeface="Times New Roman" panose="02020603050405020304" pitchFamily="18" charset="0"/>
                <a:ea typeface="Calibri" panose="020F0502020204030204" pitchFamily="34" charset="0"/>
              </a:rPr>
              <a:t>Random Forest and Other Approaches</a:t>
            </a:r>
          </a:p>
          <a:p>
            <a:pPr marL="285750" indent="-285750" algn="just">
              <a:lnSpc>
                <a:spcPct val="150000"/>
              </a:lnSpc>
              <a:spcAft>
                <a:spcPts val="1000"/>
              </a:spcAft>
              <a:buFont typeface="Wingdings" panose="05000000000000000000" pitchFamily="2" charset="2"/>
              <a:buChar char="ü"/>
            </a:pP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 accuracy of decision trees, boost, random forests, and </a:t>
            </a:r>
            <a:r>
              <a:rPr lang="en-US" sz="1800" kern="1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ada</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boosts are contrasted in Figure 4. The highest precision is produced with XG boost (0.996). Random forests and decision trees both have 0.99 accuracy. At last, the writer secures assistance from the ADA.</a:t>
            </a:r>
            <a:r>
              <a:rPr lang="en-IN" kern="100" dirty="0">
                <a:latin typeface="Calibri" panose="020F0502020204030204" pitchFamily="34" charset="0"/>
                <a:ea typeface="Calibri" panose="020F0502020204030204" pitchFamily="34" charset="0"/>
                <a:cs typeface="Mangal" panose="02040503050203030202" pitchFamily="18" charset="0"/>
              </a:rPr>
              <a:t>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Figure 4 shows the accuracy comparison, while Figures 5 and 6 provide the ROC curve graphics.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4" name="Picture 3">
            <a:extLst>
              <a:ext uri="{FF2B5EF4-FFF2-40B4-BE49-F238E27FC236}">
                <a16:creationId xmlns:a16="http://schemas.microsoft.com/office/drawing/2014/main" id="{DA14C79B-5572-9AD2-153F-C3305F785688}"/>
              </a:ext>
            </a:extLst>
          </p:cNvPr>
          <p:cNvPicPr>
            <a:picLocks noChangeAspect="1"/>
          </p:cNvPicPr>
          <p:nvPr/>
        </p:nvPicPr>
        <p:blipFill>
          <a:blip r:embed="rId3" cstate="print"/>
          <a:stretch>
            <a:fillRect/>
          </a:stretch>
        </p:blipFill>
        <p:spPr>
          <a:xfrm>
            <a:off x="519940" y="2509837"/>
            <a:ext cx="4303852" cy="2701425"/>
          </a:xfrm>
          <a:prstGeom prst="rect">
            <a:avLst/>
          </a:prstGeom>
        </p:spPr>
      </p:pic>
      <p:sp>
        <p:nvSpPr>
          <p:cNvPr id="6" name="TextBox 5">
            <a:extLst>
              <a:ext uri="{FF2B5EF4-FFF2-40B4-BE49-F238E27FC236}">
                <a16:creationId xmlns:a16="http://schemas.microsoft.com/office/drawing/2014/main" id="{452D7337-16CE-BB10-8E7C-5C7A0AC45474}"/>
              </a:ext>
            </a:extLst>
          </p:cNvPr>
          <p:cNvSpPr txBox="1"/>
          <p:nvPr/>
        </p:nvSpPr>
        <p:spPr>
          <a:xfrm>
            <a:off x="-463827" y="5383540"/>
            <a:ext cx="6096000" cy="390684"/>
          </a:xfrm>
          <a:prstGeom prst="rect">
            <a:avLst/>
          </a:prstGeom>
          <a:noFill/>
        </p:spPr>
        <p:txBody>
          <a:bodyPr wrap="square">
            <a:spAutoFit/>
          </a:bodyPr>
          <a:lstStyle/>
          <a:p>
            <a:pPr algn="ctr">
              <a:lnSpc>
                <a:spcPct val="115000"/>
              </a:lnSpc>
              <a:spcAft>
                <a:spcPts val="1000"/>
              </a:spcAft>
            </a:pPr>
            <a:r>
              <a:rPr lang="en-US" sz="18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Figure 4:</a:t>
            </a:r>
            <a:r>
              <a:rPr lang="en-US" sz="1600" kern="100" dirty="0">
                <a:effectLst/>
                <a:latin typeface="Calibri" panose="020F0502020204030204" pitchFamily="34" charset="0"/>
                <a:ea typeface="Calibri" panose="020F0502020204030204" pitchFamily="34" charset="0"/>
                <a:cs typeface="Mangal" panose="02040503050203030202" pitchFamily="18" charset="0"/>
              </a:rPr>
              <a:t>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Accuracy of different models.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7" name="Picture 6">
            <a:extLst>
              <a:ext uri="{FF2B5EF4-FFF2-40B4-BE49-F238E27FC236}">
                <a16:creationId xmlns:a16="http://schemas.microsoft.com/office/drawing/2014/main" id="{9F0AC8C4-776B-56BA-C343-E2BA60F0D754}"/>
              </a:ext>
            </a:extLst>
          </p:cNvPr>
          <p:cNvPicPr>
            <a:picLocks noChangeAspect="1"/>
          </p:cNvPicPr>
          <p:nvPr/>
        </p:nvPicPr>
        <p:blipFill>
          <a:blip r:embed="rId4" cstate="print"/>
          <a:stretch>
            <a:fillRect/>
          </a:stretch>
        </p:blipFill>
        <p:spPr>
          <a:xfrm>
            <a:off x="5243471" y="1810273"/>
            <a:ext cx="4326890" cy="2133600"/>
          </a:xfrm>
          <a:prstGeom prst="rect">
            <a:avLst/>
          </a:prstGeom>
        </p:spPr>
      </p:pic>
      <p:pic>
        <p:nvPicPr>
          <p:cNvPr id="8" name="Picture 7">
            <a:extLst>
              <a:ext uri="{FF2B5EF4-FFF2-40B4-BE49-F238E27FC236}">
                <a16:creationId xmlns:a16="http://schemas.microsoft.com/office/drawing/2014/main" id="{299EB268-F2FD-ACE0-25DD-5639B6120EA2}"/>
              </a:ext>
            </a:extLst>
          </p:cNvPr>
          <p:cNvPicPr>
            <a:picLocks noChangeAspect="1"/>
          </p:cNvPicPr>
          <p:nvPr/>
        </p:nvPicPr>
        <p:blipFill>
          <a:blip r:embed="rId5" cstate="print"/>
          <a:stretch>
            <a:fillRect/>
          </a:stretch>
        </p:blipFill>
        <p:spPr>
          <a:xfrm>
            <a:off x="5243471" y="4602171"/>
            <a:ext cx="3997325" cy="2154555"/>
          </a:xfrm>
          <a:prstGeom prst="rect">
            <a:avLst/>
          </a:prstGeom>
        </p:spPr>
      </p:pic>
      <p:sp>
        <p:nvSpPr>
          <p:cNvPr id="10" name="TextBox 9">
            <a:extLst>
              <a:ext uri="{FF2B5EF4-FFF2-40B4-BE49-F238E27FC236}">
                <a16:creationId xmlns:a16="http://schemas.microsoft.com/office/drawing/2014/main" id="{BEDA97C0-4B63-DDB3-5374-A603DE276E49}"/>
              </a:ext>
            </a:extLst>
          </p:cNvPr>
          <p:cNvSpPr txBox="1"/>
          <p:nvPr/>
        </p:nvSpPr>
        <p:spPr>
          <a:xfrm>
            <a:off x="5775314" y="4077680"/>
            <a:ext cx="3465482" cy="390684"/>
          </a:xfrm>
          <a:prstGeom prst="rect">
            <a:avLst/>
          </a:prstGeom>
          <a:noFill/>
        </p:spPr>
        <p:txBody>
          <a:bodyPr wrap="square">
            <a:spAutoFit/>
          </a:bodyPr>
          <a:lstStyle/>
          <a:p>
            <a:pPr algn="ctr">
              <a:lnSpc>
                <a:spcPct val="115000"/>
              </a:lnSpc>
              <a:spcAft>
                <a:spcPts val="1000"/>
              </a:spcAft>
            </a:pPr>
            <a:r>
              <a:rPr lang="en-US" sz="18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Figure 5:</a:t>
            </a:r>
            <a:r>
              <a:rPr lang="en-US" sz="1600" kern="100" dirty="0">
                <a:effectLst/>
                <a:latin typeface="Calibri" panose="020F0502020204030204" pitchFamily="34" charset="0"/>
                <a:ea typeface="Calibri" panose="020F0502020204030204" pitchFamily="34" charset="0"/>
                <a:cs typeface="Mangal" panose="02040503050203030202" pitchFamily="18" charset="0"/>
              </a:rPr>
              <a:t>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XG boost ROC curve.</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12" name="TextBox 11">
            <a:extLst>
              <a:ext uri="{FF2B5EF4-FFF2-40B4-BE49-F238E27FC236}">
                <a16:creationId xmlns:a16="http://schemas.microsoft.com/office/drawing/2014/main" id="{9B469295-38E8-780E-0538-09272AD014EB}"/>
              </a:ext>
            </a:extLst>
          </p:cNvPr>
          <p:cNvSpPr txBox="1"/>
          <p:nvPr/>
        </p:nvSpPr>
        <p:spPr>
          <a:xfrm>
            <a:off x="9148866" y="5383540"/>
            <a:ext cx="2995198" cy="709233"/>
          </a:xfrm>
          <a:prstGeom prst="rect">
            <a:avLst/>
          </a:prstGeom>
          <a:noFill/>
        </p:spPr>
        <p:txBody>
          <a:bodyPr wrap="square">
            <a:spAutoFit/>
          </a:bodyPr>
          <a:lstStyle/>
          <a:p>
            <a:pPr algn="ctr">
              <a:lnSpc>
                <a:spcPct val="115000"/>
              </a:lnSpc>
              <a:spcAft>
                <a:spcPts val="1000"/>
              </a:spcAft>
            </a:pPr>
            <a:r>
              <a:rPr lang="en-US" sz="1800" b="1"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Figure 6:</a:t>
            </a:r>
            <a:r>
              <a:rPr lang="en-US" sz="1600" kern="100" dirty="0">
                <a:effectLst/>
                <a:latin typeface="Calibri" panose="020F0502020204030204" pitchFamily="34" charset="0"/>
                <a:ea typeface="Calibri" panose="020F0502020204030204" pitchFamily="34" charset="0"/>
                <a:cs typeface="Mangal" panose="02040503050203030202" pitchFamily="18" charset="0"/>
              </a:rPr>
              <a:t>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ROC curve for a random forest.</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188134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Freepik">
            <a:extLst>
              <a:ext uri="{FF2B5EF4-FFF2-40B4-BE49-F238E27FC236}">
                <a16:creationId xmlns:a16="http://schemas.microsoft.com/office/drawing/2014/main" id="{8F2065F8-E497-8752-D6AE-6A69B6988E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B4D16B0-C7B9-A005-465E-62E1A9DCC68B}"/>
              </a:ext>
            </a:extLst>
          </p:cNvPr>
          <p:cNvSpPr txBox="1"/>
          <p:nvPr/>
        </p:nvSpPr>
        <p:spPr>
          <a:xfrm>
            <a:off x="437321" y="504447"/>
            <a:ext cx="11569148" cy="707886"/>
          </a:xfrm>
          <a:prstGeom prst="rect">
            <a:avLst/>
          </a:prstGeom>
          <a:noFill/>
        </p:spPr>
        <p:txBody>
          <a:bodyPr wrap="square">
            <a:spAutoFit/>
          </a:bodyPr>
          <a:lstStyle/>
          <a:p>
            <a:pPr algn="ctr"/>
            <a:r>
              <a:rPr lang="en-US" sz="4000" b="1" dirty="0">
                <a:solidFill>
                  <a:srgbClr val="222222"/>
                </a:solidFill>
                <a:effectLst/>
                <a:latin typeface="Times New Roman" panose="02020603050405020304" pitchFamily="18" charset="0"/>
                <a:ea typeface="Calibri" panose="020F0502020204030204" pitchFamily="34" charset="0"/>
              </a:rPr>
              <a:t>CONCLUSION</a:t>
            </a:r>
            <a:endParaRPr lang="en-IN" sz="4000" dirty="0"/>
          </a:p>
        </p:txBody>
      </p:sp>
      <p:sp>
        <p:nvSpPr>
          <p:cNvPr id="5" name="TextBox 4">
            <a:extLst>
              <a:ext uri="{FF2B5EF4-FFF2-40B4-BE49-F238E27FC236}">
                <a16:creationId xmlns:a16="http://schemas.microsoft.com/office/drawing/2014/main" id="{125F742F-860A-C73D-17E8-1F9026CE13CC}"/>
              </a:ext>
            </a:extLst>
          </p:cNvPr>
          <p:cNvSpPr txBox="1"/>
          <p:nvPr/>
        </p:nvSpPr>
        <p:spPr>
          <a:xfrm>
            <a:off x="311425" y="1518227"/>
            <a:ext cx="11569148" cy="5033879"/>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1800" dirty="0">
                <a:solidFill>
                  <a:srgbClr val="222222"/>
                </a:solidFill>
                <a:effectLst/>
                <a:latin typeface="Times New Roman" panose="02020603050405020304" pitchFamily="18" charset="0"/>
                <a:ea typeface="Calibri" panose="020F0502020204030204" pitchFamily="34" charset="0"/>
              </a:rPr>
              <a:t>Using techniques including LSTM, XG Boost, Random Forest, and Neural Networks, this study created a strong machine learning model to identify </a:t>
            </a:r>
            <a:r>
              <a:rPr lang="en-US" sz="1800" dirty="0" err="1">
                <a:solidFill>
                  <a:srgbClr val="222222"/>
                </a:solidFill>
                <a:effectLst/>
                <a:latin typeface="Times New Roman" panose="02020603050405020304" pitchFamily="18" charset="0"/>
                <a:ea typeface="Calibri" panose="020F0502020204030204" pitchFamily="34" charset="0"/>
              </a:rPr>
              <a:t>phoney</a:t>
            </a:r>
            <a:r>
              <a:rPr lang="en-US" sz="1800" dirty="0">
                <a:solidFill>
                  <a:srgbClr val="222222"/>
                </a:solidFill>
                <a:effectLst/>
                <a:latin typeface="Times New Roman" panose="02020603050405020304" pitchFamily="18" charset="0"/>
                <a:ea typeface="Calibri" panose="020F0502020204030204" pitchFamily="34" charset="0"/>
              </a:rPr>
              <a:t> Twitter profiles, tackling the serious problem of </a:t>
            </a:r>
            <a:r>
              <a:rPr lang="en-US" sz="1800" dirty="0" err="1">
                <a:solidFill>
                  <a:srgbClr val="222222"/>
                </a:solidFill>
                <a:effectLst/>
                <a:latin typeface="Times New Roman" panose="02020603050405020304" pitchFamily="18" charset="0"/>
                <a:ea typeface="Calibri" panose="020F0502020204030204" pitchFamily="34" charset="0"/>
              </a:rPr>
              <a:t>phoney</a:t>
            </a:r>
            <a:r>
              <a:rPr lang="en-US" sz="1800" dirty="0">
                <a:solidFill>
                  <a:srgbClr val="222222"/>
                </a:solidFill>
                <a:effectLst/>
                <a:latin typeface="Times New Roman" panose="02020603050405020304" pitchFamily="18" charset="0"/>
                <a:ea typeface="Calibri" panose="020F0502020204030204" pitchFamily="34" charset="0"/>
              </a:rPr>
              <a:t> profiles that disseminate false information and influence public opinion. </a:t>
            </a:r>
          </a:p>
          <a:p>
            <a:pPr marL="285750" indent="-285750" algn="just">
              <a:lnSpc>
                <a:spcPct val="150000"/>
              </a:lnSpc>
              <a:buFont typeface="Wingdings" panose="05000000000000000000" pitchFamily="2" charset="2"/>
              <a:buChar char="v"/>
            </a:pPr>
            <a:r>
              <a:rPr lang="en-US" sz="1800" dirty="0">
                <a:solidFill>
                  <a:srgbClr val="222222"/>
                </a:solidFill>
                <a:effectLst/>
                <a:latin typeface="Times New Roman" panose="02020603050405020304" pitchFamily="18" charset="0"/>
                <a:ea typeface="Calibri" panose="020F0502020204030204" pitchFamily="34" charset="0"/>
              </a:rPr>
              <a:t>Finding essential components of genuine profiles, enhancing algorithm performance, and testing the models on a sizable dataset of real and fictitious profiles were among the main goals. </a:t>
            </a:r>
            <a:endParaRPr lang="en-US" dirty="0">
              <a:solidFill>
                <a:srgbClr val="222222"/>
              </a:solidFill>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v"/>
            </a:pPr>
            <a:r>
              <a:rPr lang="en-US" sz="1800" dirty="0">
                <a:solidFill>
                  <a:srgbClr val="222222"/>
                </a:solidFill>
                <a:effectLst/>
                <a:latin typeface="Times New Roman" panose="02020603050405020304" pitchFamily="18" charset="0"/>
                <a:ea typeface="Calibri" panose="020F0502020204030204" pitchFamily="34" charset="0"/>
              </a:rPr>
              <a:t>The approach comprised profile-specific features and supervised learning techniques. SMOTE was used to preprocess and balance the data, and Google </a:t>
            </a:r>
            <a:r>
              <a:rPr lang="en-US" sz="1800" dirty="0" err="1">
                <a:solidFill>
                  <a:srgbClr val="222222"/>
                </a:solidFill>
                <a:effectLst/>
                <a:latin typeface="Times New Roman" panose="02020603050405020304" pitchFamily="18" charset="0"/>
                <a:ea typeface="Calibri" panose="020F0502020204030204" pitchFamily="34" charset="0"/>
              </a:rPr>
              <a:t>Colab's</a:t>
            </a:r>
            <a:r>
              <a:rPr lang="en-US" sz="1800" dirty="0">
                <a:solidFill>
                  <a:srgbClr val="222222"/>
                </a:solidFill>
                <a:effectLst/>
                <a:latin typeface="Times New Roman" panose="02020603050405020304" pitchFamily="18" charset="0"/>
                <a:ea typeface="Calibri" panose="020F0502020204030204" pitchFamily="34" charset="0"/>
              </a:rPr>
              <a:t> free GPU was used to train the models.</a:t>
            </a:r>
          </a:p>
          <a:p>
            <a:pPr marL="285750" indent="-285750" algn="just">
              <a:lnSpc>
                <a:spcPct val="150000"/>
              </a:lnSpc>
              <a:buFont typeface="Wingdings" panose="05000000000000000000" pitchFamily="2" charset="2"/>
              <a:buChar char="v"/>
            </a:pP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XG Boost fared better than other models in identifying </a:t>
            </a:r>
            <a:r>
              <a:rPr lang="en-US" sz="1800" kern="1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phoney</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profiles, attaining the highest recall and precision rates. </a:t>
            </a:r>
          </a:p>
          <a:p>
            <a:pPr marL="285750" indent="-285750" algn="just">
              <a:lnSpc>
                <a:spcPct val="150000"/>
              </a:lnSpc>
              <a:buFont typeface="Wingdings" panose="05000000000000000000" pitchFamily="2" charset="2"/>
              <a:buChar char="v"/>
            </a:pP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This demonstrates the superiority of XG Boost in detecting fake profiles and the usefulness of ensemble approaches in challenging detection tasks. </a:t>
            </a:r>
          </a:p>
          <a:p>
            <a:pPr marL="285750" indent="-285750" algn="just">
              <a:lnSpc>
                <a:spcPct val="150000"/>
              </a:lnSpc>
              <a:buFont typeface="Wingdings" panose="05000000000000000000" pitchFamily="2" charset="2"/>
              <a:buChar char="v"/>
            </a:pP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By successfully detecting and disabling </a:t>
            </a:r>
            <a:r>
              <a:rPr lang="en-US" sz="1800" kern="1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phoney</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personas, the study illustrates how machine learning may improve social media security and integrity and promote a safer online environment.</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489493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Freepik">
            <a:extLst>
              <a:ext uri="{FF2B5EF4-FFF2-40B4-BE49-F238E27FC236}">
                <a16:creationId xmlns:a16="http://schemas.microsoft.com/office/drawing/2014/main" id="{1F14E288-1AB4-47C7-5423-46E3033463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9BB1E8D-E3E1-56A1-D37E-E89FCD7CD4A1}"/>
              </a:ext>
            </a:extLst>
          </p:cNvPr>
          <p:cNvSpPr txBox="1"/>
          <p:nvPr/>
        </p:nvSpPr>
        <p:spPr>
          <a:xfrm>
            <a:off x="450574" y="491195"/>
            <a:ext cx="11370365" cy="707886"/>
          </a:xfrm>
          <a:prstGeom prst="rect">
            <a:avLst/>
          </a:prstGeom>
          <a:noFill/>
        </p:spPr>
        <p:txBody>
          <a:bodyPr wrap="square">
            <a:spAutoFit/>
          </a:bodyPr>
          <a:lstStyle/>
          <a:p>
            <a:pPr algn="ctr"/>
            <a:r>
              <a:rPr lang="en-US" sz="4000" b="1" dirty="0">
                <a:solidFill>
                  <a:srgbClr val="222222"/>
                </a:solidFill>
                <a:effectLst/>
                <a:latin typeface="Times New Roman" panose="02020603050405020304" pitchFamily="18" charset="0"/>
                <a:ea typeface="Calibri" panose="020F0502020204030204" pitchFamily="34" charset="0"/>
              </a:rPr>
              <a:t>REFRENCES</a:t>
            </a:r>
            <a:r>
              <a:rPr lang="en-US" sz="1800" b="1" dirty="0">
                <a:solidFill>
                  <a:srgbClr val="222222"/>
                </a:solidFill>
                <a:effectLst/>
                <a:latin typeface="Times New Roman" panose="02020603050405020304" pitchFamily="18" charset="0"/>
                <a:ea typeface="Calibri" panose="020F0502020204030204" pitchFamily="34" charset="0"/>
              </a:rPr>
              <a:t> </a:t>
            </a:r>
            <a:endParaRPr lang="en-IN" dirty="0"/>
          </a:p>
        </p:txBody>
      </p:sp>
      <p:sp>
        <p:nvSpPr>
          <p:cNvPr id="5" name="TextBox 4">
            <a:extLst>
              <a:ext uri="{FF2B5EF4-FFF2-40B4-BE49-F238E27FC236}">
                <a16:creationId xmlns:a16="http://schemas.microsoft.com/office/drawing/2014/main" id="{B9DB2251-3EEF-8133-9382-B2A82176D1F4}"/>
              </a:ext>
            </a:extLst>
          </p:cNvPr>
          <p:cNvSpPr txBox="1"/>
          <p:nvPr/>
        </p:nvSpPr>
        <p:spPr>
          <a:xfrm>
            <a:off x="371061" y="1490629"/>
            <a:ext cx="11688417" cy="4618380"/>
          </a:xfrm>
          <a:prstGeom prst="rect">
            <a:avLst/>
          </a:prstGeom>
          <a:noFill/>
        </p:spPr>
        <p:txBody>
          <a:bodyPr wrap="square">
            <a:spAutoFit/>
          </a:bodyPr>
          <a:lstStyle/>
          <a:p>
            <a:pPr marL="342900" lvl="0" indent="-342900" algn="just">
              <a:lnSpc>
                <a:spcPct val="150000"/>
              </a:lnSpc>
              <a:buFont typeface="+mj-lt"/>
              <a:buAutoNum type="arabicPeriod"/>
            </a:pP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Ahmad, I., Yousaf, M., Yousaf, S., &amp; Ahmad, M. O. (2020). Fake news detection using machine learning ensemble methods. Complexity, 2020(1), 8885861.</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it-IT"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Ali, I., Ayub, M. N. B., Shivakumara, P., &amp; Noor, N. F. B. M. (2022).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Fake news detection techniques on social media: A survey. Wireless Communications and Mobile Computing, 2022(1), 6072084.</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Aslam, N., Ullah Khan, I., Alotaibi, F. S., </a:t>
            </a:r>
            <a:r>
              <a:rPr lang="en-US" sz="1800" kern="1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Aldaej</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L. A., &amp; </a:t>
            </a:r>
            <a:r>
              <a:rPr lang="en-US" sz="1800" kern="1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Aldubaikil</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A. K. (2021). Fake detect: A deep learning ensemble model for fake news detection. complexity, 2021(1), 5557784.</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it-IT"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Balaji, T. K., Annavarapu, C. S. R., &amp; Bablani, A. (2021).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Machine learning algorithms for social media analysis: A survey. Computer Science Review, 40, 100395.</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1000"/>
              </a:spcAft>
              <a:buFont typeface="+mj-lt"/>
              <a:buAutoNum type="arabicPeriod"/>
            </a:pPr>
            <a:r>
              <a:rPr lang="it-IT"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Della Vedova, M. L., Tacchini, E., Moret, S., Ballarin, G., DiPierro, M., &amp; De Alfaro, L. (2018, May). </a:t>
            </a:r>
            <a:r>
              <a:rPr lang="en-US" sz="1800"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Automatic online fake news detection combining content and social signals. In 2018 22nd conference of open innovations association (FRUCT) (pp. 272-279). IEEE.</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52185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pt background Vectors &amp; Illustrations for Free Download | Freepik">
            <a:extLst>
              <a:ext uri="{FF2B5EF4-FFF2-40B4-BE49-F238E27FC236}">
                <a16:creationId xmlns:a16="http://schemas.microsoft.com/office/drawing/2014/main" id="{6D6D8E57-FD29-8263-D6D7-211EFB8C4D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C39E218-9E8E-633D-C56B-E56604904411}"/>
              </a:ext>
            </a:extLst>
          </p:cNvPr>
          <p:cNvSpPr txBox="1"/>
          <p:nvPr/>
        </p:nvSpPr>
        <p:spPr>
          <a:xfrm>
            <a:off x="344557" y="2915478"/>
            <a:ext cx="11595652" cy="101566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THANK YOU</a:t>
            </a:r>
            <a:endParaRPr lang="en-IN"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06341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1487</Words>
  <Application>Microsoft Office PowerPoint</Application>
  <PresentationFormat>Widescreen</PresentationFormat>
  <Paragraphs>55</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Times New Roman</vt:lpstr>
      <vt:lpstr>Wingdings</vt:lpstr>
      <vt:lpstr>Office Theme</vt:lpstr>
      <vt:lpstr> MACHINE LEARNING TECHNIQUE FOR SOCIAL MEDIA FAKE PROFILE DETECTION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17</cp:revision>
  <dcterms:created xsi:type="dcterms:W3CDTF">2024-07-27T07:29:33Z</dcterms:created>
  <dcterms:modified xsi:type="dcterms:W3CDTF">2024-07-27T10:48:34Z</dcterms:modified>
</cp:coreProperties>
</file>