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5" r:id="rId8"/>
    <p:sldId id="267" r:id="rId9"/>
    <p:sldId id="268" r:id="rId10"/>
    <p:sldId id="269" r:id="rId11"/>
    <p:sldId id="270" r:id="rId12"/>
    <p:sldId id="271" r:id="rId13"/>
    <p:sldId id="272" r:id="rId14"/>
    <p:sldId id="27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2096083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86232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3828473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1A5B52-674C-4F6E-BFBC-BE30568A0250}" type="datetimeFigureOut">
              <a:rPr lang="en-US" smtClean="0"/>
              <a:t>20-Feb-25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326842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1A5B52-674C-4F6E-BFBC-BE30568A0250}" type="datetimeFigureOut">
              <a:rPr lang="en-US" smtClean="0"/>
              <a:t>20-Feb-25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2867919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1A5B52-674C-4F6E-BFBC-BE30568A0250}" type="datetimeFigureOut">
              <a:rPr lang="en-US" smtClean="0"/>
              <a:t>20-Feb-25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254721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A5B52-674C-4F6E-BFBC-BE30568A0250}" type="datetimeFigureOut">
              <a:rPr lang="en-US" smtClean="0"/>
              <a:t>20-Feb-25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1414990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A5B52-674C-4F6E-BFBC-BE30568A0250}" type="datetimeFigureOut">
              <a:rPr lang="en-US" smtClean="0"/>
              <a:t>20-Feb-25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3325672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A1A5B52-674C-4F6E-BFBC-BE30568A0250}" type="datetimeFigureOut">
              <a:rPr lang="en-US" smtClean="0"/>
              <a:t>20-Feb-25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1377556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607715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47915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3013786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0184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20921661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42069499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A5B52-674C-4F6E-BFBC-BE30568A0250}" type="datetimeFigureOut">
              <a:rPr lang="en-US" smtClean="0"/>
              <a:t>20-Feb-25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08449C-8234-4162-8DE7-87FE094EF0BC}" type="slidenum">
              <a:rPr lang="en-US" smtClean="0"/>
              <a:t>‹#›</a:t>
            </a:fld>
            <a:endParaRPr lang="en-US"/>
          </a:p>
        </p:txBody>
      </p:sp>
    </p:spTree>
    <p:extLst>
      <p:ext uri="{BB962C8B-B14F-4D97-AF65-F5344CB8AC3E}">
        <p14:creationId xmlns:p14="http://schemas.microsoft.com/office/powerpoint/2010/main" val="546528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A1A5B52-674C-4F6E-BFBC-BE30568A0250}" type="datetimeFigureOut">
              <a:rPr lang="en-US" smtClean="0"/>
              <a:t>20-Feb-25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B08449C-8234-4162-8DE7-87FE094EF0BC}" type="slidenum">
              <a:rPr lang="en-US" smtClean="0"/>
              <a:t>‹#›</a:t>
            </a:fld>
            <a:endParaRPr lang="en-US"/>
          </a:p>
        </p:txBody>
      </p:sp>
    </p:spTree>
    <p:extLst>
      <p:ext uri="{BB962C8B-B14F-4D97-AF65-F5344CB8AC3E}">
        <p14:creationId xmlns:p14="http://schemas.microsoft.com/office/powerpoint/2010/main" val="24524242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C0041D2-A96E-4800-850F-3A7E323B0122}"/>
              </a:ext>
            </a:extLst>
          </p:cNvPr>
          <p:cNvSpPr/>
          <p:nvPr/>
        </p:nvSpPr>
        <p:spPr>
          <a:xfrm>
            <a:off x="993225" y="2033752"/>
            <a:ext cx="10518227" cy="1692899"/>
          </a:xfrm>
          <a:prstGeom prst="rect">
            <a:avLst/>
          </a:prstGeom>
        </p:spPr>
        <p:txBody>
          <a:bodyPr wrap="square">
            <a:spAutoFit/>
          </a:bodyPr>
          <a:lstStyle/>
          <a:p>
            <a:pPr algn="ctr">
              <a:lnSpc>
                <a:spcPct val="200000"/>
              </a:lnSpc>
            </a:pPr>
            <a:r>
              <a:rPr lang="en-US" sz="2800" b="1" kern="100" dirty="0">
                <a:latin typeface="Times New Roman" panose="02020603050405020304" pitchFamily="18" charset="0"/>
                <a:ea typeface="Calibri" panose="020F0502020204030204" pitchFamily="34" charset="0"/>
                <a:cs typeface="Mangal" panose="02040503050203030202" pitchFamily="18" charset="0"/>
              </a:rPr>
              <a:t>Enhancing Cybersecurity In Healthcare IoT Ecosystems And Cloud Computing Environments: A Comprehensive Framework</a:t>
            </a:r>
            <a:endParaRPr lang="en-US" sz="28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Rectangle 5">
            <a:extLst>
              <a:ext uri="{FF2B5EF4-FFF2-40B4-BE49-F238E27FC236}">
                <a16:creationId xmlns:a16="http://schemas.microsoft.com/office/drawing/2014/main" id="{73EE5010-909B-4E97-8692-886A4BF71C40}"/>
              </a:ext>
            </a:extLst>
          </p:cNvPr>
          <p:cNvSpPr/>
          <p:nvPr/>
        </p:nvSpPr>
        <p:spPr>
          <a:xfrm>
            <a:off x="156339" y="4960820"/>
            <a:ext cx="6096000" cy="1453026"/>
          </a:xfrm>
          <a:prstGeom prst="rect">
            <a:avLst/>
          </a:prstGeom>
        </p:spPr>
        <p:txBody>
          <a:bodyPr>
            <a:spAutoFit/>
          </a:bodyPr>
          <a:lstStyle/>
          <a:p>
            <a:pPr marL="228600" marR="0">
              <a:lnSpc>
                <a:spcPct val="150000"/>
              </a:lnSpc>
              <a:spcBef>
                <a:spcPts val="0"/>
              </a:spcBef>
              <a:spcAft>
                <a:spcPts val="800"/>
              </a:spcAft>
            </a:pPr>
            <a:r>
              <a:rPr lang="en-US" sz="1400" b="1" kern="0" dirty="0">
                <a:latin typeface="Times New Roman" panose="02020603050405020304" pitchFamily="18" charset="0"/>
                <a:ea typeface="Times New Roman" panose="02020603050405020304" pitchFamily="18" charset="0"/>
                <a:cs typeface="Mangal" panose="02040503050203030202" pitchFamily="18" charset="0"/>
              </a:rPr>
              <a:t>Darshan Madhani</a:t>
            </a:r>
            <a:br>
              <a:rPr lang="en-US" sz="1400" kern="0" dirty="0">
                <a:latin typeface="Times New Roman" panose="02020603050405020304" pitchFamily="18" charset="0"/>
                <a:ea typeface="Times New Roman" panose="02020603050405020304" pitchFamily="18" charset="0"/>
                <a:cs typeface="Mangal" panose="02040503050203030202" pitchFamily="18" charset="0"/>
              </a:rPr>
            </a:br>
            <a:r>
              <a:rPr lang="en-US" sz="1400" kern="0" dirty="0">
                <a:latin typeface="Times New Roman" panose="02020603050405020304" pitchFamily="18" charset="0"/>
                <a:ea typeface="Times New Roman" panose="02020603050405020304" pitchFamily="18" charset="0"/>
                <a:cs typeface="Mangal" panose="02040503050203030202" pitchFamily="18" charset="0"/>
              </a:rPr>
              <a:t>PhD Research Scholar, Department of Computer Science, </a:t>
            </a:r>
            <a:r>
              <a:rPr lang="en-US" sz="1400" kern="0" dirty="0" err="1">
                <a:latin typeface="Times New Roman" panose="02020603050405020304" pitchFamily="18" charset="0"/>
                <a:ea typeface="Times New Roman" panose="02020603050405020304" pitchFamily="18" charset="0"/>
                <a:cs typeface="Mangal" panose="02040503050203030202" pitchFamily="18" charset="0"/>
              </a:rPr>
              <a:t>Atmiya</a:t>
            </a:r>
            <a:r>
              <a:rPr lang="en-US" sz="1400" kern="0" dirty="0">
                <a:latin typeface="Times New Roman" panose="02020603050405020304" pitchFamily="18" charset="0"/>
                <a:ea typeface="Times New Roman" panose="02020603050405020304" pitchFamily="18" charset="0"/>
                <a:cs typeface="Mangal" panose="02040503050203030202" pitchFamily="18" charset="0"/>
              </a:rPr>
              <a:t> University</a:t>
            </a:r>
            <a:endParaRPr lang="en-US" sz="1200" kern="100" dirty="0">
              <a:latin typeface="Calibri" panose="020F0502020204030204" pitchFamily="34" charset="0"/>
              <a:ea typeface="Calibri" panose="020F0502020204030204" pitchFamily="34" charset="0"/>
              <a:cs typeface="Mangal" panose="02040503050203030202" pitchFamily="18" charset="0"/>
            </a:endParaRPr>
          </a:p>
          <a:p>
            <a:pPr marL="228600" marR="0">
              <a:lnSpc>
                <a:spcPct val="150000"/>
              </a:lnSpc>
              <a:spcBef>
                <a:spcPts val="0"/>
              </a:spcBef>
              <a:spcAft>
                <a:spcPts val="800"/>
              </a:spcAft>
            </a:pPr>
            <a:r>
              <a:rPr lang="en-US" sz="1400" b="1" kern="0" dirty="0">
                <a:latin typeface="Times New Roman" panose="02020603050405020304" pitchFamily="18" charset="0"/>
                <a:ea typeface="Times New Roman" panose="02020603050405020304" pitchFamily="18" charset="0"/>
                <a:cs typeface="Mangal" panose="02040503050203030202" pitchFamily="18" charset="0"/>
              </a:rPr>
              <a:t>Prakash Gujarati</a:t>
            </a:r>
            <a:br>
              <a:rPr lang="en-US" sz="1400" kern="0" dirty="0">
                <a:latin typeface="Times New Roman" panose="02020603050405020304" pitchFamily="18" charset="0"/>
                <a:ea typeface="Times New Roman" panose="02020603050405020304" pitchFamily="18" charset="0"/>
                <a:cs typeface="Mangal" panose="02040503050203030202" pitchFamily="18" charset="0"/>
              </a:rPr>
            </a:br>
            <a:r>
              <a:rPr lang="en-US" sz="1400" kern="0" dirty="0">
                <a:latin typeface="Times New Roman" panose="02020603050405020304" pitchFamily="18" charset="0"/>
                <a:ea typeface="Times New Roman" panose="02020603050405020304" pitchFamily="18" charset="0"/>
                <a:cs typeface="Mangal" panose="02040503050203030202" pitchFamily="18" charset="0"/>
              </a:rPr>
              <a:t>Research Supervisor, Department of Computer Science, </a:t>
            </a:r>
            <a:r>
              <a:rPr lang="en-US" sz="1400" kern="0" dirty="0" err="1">
                <a:latin typeface="Times New Roman" panose="02020603050405020304" pitchFamily="18" charset="0"/>
                <a:ea typeface="Times New Roman" panose="02020603050405020304" pitchFamily="18" charset="0"/>
                <a:cs typeface="Mangal" panose="02040503050203030202" pitchFamily="18" charset="0"/>
              </a:rPr>
              <a:t>Atmiya</a:t>
            </a:r>
            <a:r>
              <a:rPr lang="en-US" sz="1400" kern="0" dirty="0">
                <a:latin typeface="Times New Roman" panose="02020603050405020304" pitchFamily="18" charset="0"/>
                <a:ea typeface="Times New Roman" panose="02020603050405020304" pitchFamily="18" charset="0"/>
                <a:cs typeface="Mangal" panose="02040503050203030202" pitchFamily="18" charset="0"/>
              </a:rPr>
              <a:t> University</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88297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3044FA-1844-4B14-B2FC-4DB12A6CC3D5}"/>
              </a:ext>
            </a:extLst>
          </p:cNvPr>
          <p:cNvSpPr/>
          <p:nvPr/>
        </p:nvSpPr>
        <p:spPr>
          <a:xfrm>
            <a:off x="451945" y="564196"/>
            <a:ext cx="11288110" cy="707886"/>
          </a:xfrm>
          <a:prstGeom prst="rect">
            <a:avLst/>
          </a:prstGeom>
        </p:spPr>
        <p:txBody>
          <a:bodyPr wrap="square">
            <a:spAutoFit/>
          </a:bodyPr>
          <a:lstStyle/>
          <a:p>
            <a:pPr algn="ctr"/>
            <a:r>
              <a:rPr lang="en-US" sz="4000" b="1" kern="0" dirty="0">
                <a:latin typeface="Times New Roman" panose="02020603050405020304" pitchFamily="18" charset="0"/>
                <a:ea typeface="Times New Roman" panose="02020603050405020304" pitchFamily="18" charset="0"/>
              </a:rPr>
              <a:t>INTRODUCTION</a:t>
            </a:r>
            <a:endParaRPr lang="en-US" sz="4000" dirty="0"/>
          </a:p>
        </p:txBody>
      </p:sp>
      <p:sp>
        <p:nvSpPr>
          <p:cNvPr id="3" name="Rectangle 2">
            <a:extLst>
              <a:ext uri="{FF2B5EF4-FFF2-40B4-BE49-F238E27FC236}">
                <a16:creationId xmlns:a16="http://schemas.microsoft.com/office/drawing/2014/main" id="{48493B3F-4BB1-4543-A3C7-1D829BD8745F}"/>
              </a:ext>
            </a:extLst>
          </p:cNvPr>
          <p:cNvSpPr/>
          <p:nvPr/>
        </p:nvSpPr>
        <p:spPr>
          <a:xfrm>
            <a:off x="451945" y="1492800"/>
            <a:ext cx="11151476" cy="461305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The digital conversion of health care has changed patient care, operating process and information management. But that also causes serious cyber security issues. </a:t>
            </a: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IT management and protection is essential to ensure high quality patient care, performance and security of sensitive health data. Because the greater dependence is granted to digital systems, health care organizations are becoming more and more sensitive to carriers and security architecture, safe.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Acceleration of health care has inaugurated unprecedented levels of patient care, data management and operating efficiency.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Electronic health files (DSE), remote and other digital health technologies have optimized the provision of health care services and improving the results for patients.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violations, ransomware attacks and other cyber criminals may have catastrophic effects, violate patients' privacy, break the provision of tending and imposing fees. legitimate.</a:t>
            </a:r>
            <a:endParaRPr lang="en-US" kern="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4344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5E25E9-846E-4405-A537-761CF9F3E57B}"/>
              </a:ext>
            </a:extLst>
          </p:cNvPr>
          <p:cNvSpPr/>
          <p:nvPr/>
        </p:nvSpPr>
        <p:spPr>
          <a:xfrm>
            <a:off x="617482" y="485368"/>
            <a:ext cx="10957035" cy="707886"/>
          </a:xfrm>
          <a:prstGeom prst="rect">
            <a:avLst/>
          </a:prstGeom>
        </p:spPr>
        <p:txBody>
          <a:bodyPr wrap="square">
            <a:spAutoFit/>
          </a:bodyPr>
          <a:lstStyle/>
          <a:p>
            <a:pPr algn="ctr"/>
            <a:r>
              <a:rPr lang="en-US" sz="4000" b="1" dirty="0">
                <a:latin typeface="Times New Roman" panose="02020603050405020304" pitchFamily="18" charset="0"/>
                <a:ea typeface="Calibri" panose="020F0502020204030204" pitchFamily="34" charset="0"/>
              </a:rPr>
              <a:t>LITERATURE REVIEW</a:t>
            </a:r>
            <a:endParaRPr lang="en-US" sz="4000" dirty="0"/>
          </a:p>
        </p:txBody>
      </p:sp>
      <p:sp>
        <p:nvSpPr>
          <p:cNvPr id="3" name="Rectangle 2">
            <a:extLst>
              <a:ext uri="{FF2B5EF4-FFF2-40B4-BE49-F238E27FC236}">
                <a16:creationId xmlns:a16="http://schemas.microsoft.com/office/drawing/2014/main" id="{729DB23E-05E9-444A-9DF0-0E9A2D29FAAF}"/>
              </a:ext>
            </a:extLst>
          </p:cNvPr>
          <p:cNvSpPr/>
          <p:nvPr/>
        </p:nvSpPr>
        <p:spPr>
          <a:xfrm>
            <a:off x="317938" y="1344076"/>
            <a:ext cx="11256579"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b="1" dirty="0" err="1">
                <a:latin typeface="Times New Roman" panose="02020603050405020304" pitchFamily="18" charset="0"/>
                <a:ea typeface="Calibri" panose="020F0502020204030204" pitchFamily="34" charset="0"/>
                <a:cs typeface="Times New Roman" panose="02020603050405020304" pitchFamily="18" charset="0"/>
              </a:rPr>
              <a:t>Gadde</a:t>
            </a:r>
            <a:r>
              <a:rPr lang="en-US" b="1" dirty="0">
                <a:latin typeface="Times New Roman" panose="02020603050405020304" pitchFamily="18" charset="0"/>
                <a:ea typeface="Calibri" panose="020F0502020204030204" pitchFamily="34" charset="0"/>
                <a:cs typeface="Times New Roman" panose="02020603050405020304" pitchFamily="18" charset="0"/>
              </a:rPr>
              <a:t> and </a:t>
            </a:r>
            <a:r>
              <a:rPr lang="en-US" b="1" dirty="0" err="1">
                <a:latin typeface="Times New Roman" panose="02020603050405020304" pitchFamily="18" charset="0"/>
                <a:ea typeface="Calibri" panose="020F0502020204030204" pitchFamily="34" charset="0"/>
                <a:cs typeface="Times New Roman" panose="02020603050405020304" pitchFamily="18" charset="0"/>
              </a:rPr>
              <a:t>Kalli</a:t>
            </a:r>
            <a:r>
              <a:rPr lang="en-US" b="1" dirty="0">
                <a:latin typeface="Times New Roman" panose="02020603050405020304" pitchFamily="18" charset="0"/>
                <a:ea typeface="Calibri" panose="020F0502020204030204" pitchFamily="34" charset="0"/>
                <a:cs typeface="Times New Roman" panose="02020603050405020304" pitchFamily="18" charset="0"/>
              </a:rPr>
              <a:t> (2020 [4]) </a:t>
            </a:r>
            <a:r>
              <a:rPr lang="en-US" dirty="0">
                <a:latin typeface="Times New Roman" panose="02020603050405020304" pitchFamily="18" charset="0"/>
                <a:ea typeface="Calibri" panose="020F0502020204030204" pitchFamily="34" charset="0"/>
                <a:cs typeface="Times New Roman" panose="02020603050405020304" pitchFamily="18" charset="0"/>
              </a:rPr>
              <a:t>emphasizes the growing importance of cloud -based cyber security solutions in medical facilities. The authors emphasize the need for executives can be expanded and powerful to reduce the effectiveness of men. Their work emphasizes the role of cloud computing platforms in empowering health organizations to implement advanced safety measures, such as aggressive detection systems and bad encryption. </a:t>
            </a:r>
          </a:p>
          <a:p>
            <a:pPr marL="285750" indent="-285750" algn="just">
              <a:lnSpc>
                <a:spcPct val="15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Rehan's</a:t>
            </a:r>
            <a:r>
              <a:rPr lang="en-US" dirty="0">
                <a:latin typeface="Times New Roman" panose="02020603050405020304" pitchFamily="18" charset="0"/>
                <a:cs typeface="Times New Roman" panose="02020603050405020304" pitchFamily="18" charset="0"/>
              </a:rPr>
              <a:t> comparative analysis </a:t>
            </a:r>
            <a:r>
              <a:rPr lang="en-US" b="1" dirty="0">
                <a:latin typeface="Times New Roman" panose="02020603050405020304" pitchFamily="18" charset="0"/>
                <a:cs typeface="Times New Roman" panose="02020603050405020304" pitchFamily="18" charset="0"/>
              </a:rPr>
              <a:t>(2023 [11]) </a:t>
            </a:r>
            <a:r>
              <a:rPr lang="en-US" dirty="0">
                <a:latin typeface="Times New Roman" panose="02020603050405020304" pitchFamily="18" charset="0"/>
                <a:cs typeface="Times New Roman" panose="02020603050405020304" pitchFamily="18" charset="0"/>
              </a:rPr>
              <a:t>has verified the effectiveness of different cloud management managers based on clouds in the health care environment for the IT environment. This research assesses the performance of the main cloud service providers, including Amazon Web Services (AWS), Microsoft Azure and Google Cloud platforms, depending on the security features, compliance certification and ability Data protection power.</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Rasel (2024 [5]) </a:t>
            </a:r>
            <a:r>
              <a:rPr lang="en-US" dirty="0">
                <a:latin typeface="Times New Roman" panose="02020603050405020304" pitchFamily="18" charset="0"/>
                <a:cs typeface="Times New Roman" panose="02020603050405020304" pitchFamily="18" charset="0"/>
              </a:rPr>
              <a:t>provide valuable information about the main components and principles as the basis for effective cybersecurity frames based on. On the cloud. The authors argue for a multi -class approach to cybersecurity, including preventive measures, detectives and overcome, to minimize the diversity of men on the network that the care organizations Health faces.</a:t>
            </a:r>
          </a:p>
        </p:txBody>
      </p:sp>
    </p:spTree>
    <p:extLst>
      <p:ext uri="{BB962C8B-B14F-4D97-AF65-F5344CB8AC3E}">
        <p14:creationId xmlns:p14="http://schemas.microsoft.com/office/powerpoint/2010/main" val="3082522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27525E6-8FE3-4EDD-91BD-E6B3C0BE8FC9}"/>
              </a:ext>
            </a:extLst>
          </p:cNvPr>
          <p:cNvSpPr/>
          <p:nvPr/>
        </p:nvSpPr>
        <p:spPr>
          <a:xfrm>
            <a:off x="204952" y="306170"/>
            <a:ext cx="11430000" cy="1115947"/>
          </a:xfrm>
          <a:prstGeom prst="rect">
            <a:avLst/>
          </a:prstGeom>
        </p:spPr>
        <p:txBody>
          <a:bodyPr wrap="square">
            <a:spAutoFit/>
          </a:bodyPr>
          <a:lstStyle/>
          <a:p>
            <a:pPr algn="just">
              <a:lnSpc>
                <a:spcPct val="200000"/>
              </a:lnSpc>
              <a:tabLst>
                <a:tab pos="4311650" algn="l"/>
              </a:tabLst>
            </a:pPr>
            <a:r>
              <a:rPr lang="en-US" dirty="0">
                <a:latin typeface="Times New Roman" panose="02020603050405020304" pitchFamily="18" charset="0"/>
                <a:ea typeface="Times New Roman" panose="02020603050405020304" pitchFamily="18" charset="0"/>
              </a:rPr>
              <a:t>The following table summarizes the main results of document evaluation on cybersecurity in health care IT, highlighting their important studies and contributing to this field.	</a:t>
            </a:r>
          </a:p>
        </p:txBody>
      </p:sp>
      <p:graphicFrame>
        <p:nvGraphicFramePr>
          <p:cNvPr id="3" name="Table 2">
            <a:extLst>
              <a:ext uri="{FF2B5EF4-FFF2-40B4-BE49-F238E27FC236}">
                <a16:creationId xmlns:a16="http://schemas.microsoft.com/office/drawing/2014/main" id="{2E3B7173-3D19-45A8-A8EB-7F6E98B3A566}"/>
              </a:ext>
            </a:extLst>
          </p:cNvPr>
          <p:cNvGraphicFramePr>
            <a:graphicFrameLocks noGrp="1"/>
          </p:cNvGraphicFramePr>
          <p:nvPr>
            <p:extLst>
              <p:ext uri="{D42A27DB-BD31-4B8C-83A1-F6EECF244321}">
                <p14:modId xmlns:p14="http://schemas.microsoft.com/office/powerpoint/2010/main" val="1123569871"/>
              </p:ext>
            </p:extLst>
          </p:nvPr>
        </p:nvGraphicFramePr>
        <p:xfrm>
          <a:off x="1432035" y="1502802"/>
          <a:ext cx="8975834" cy="5049028"/>
        </p:xfrm>
        <a:graphic>
          <a:graphicData uri="http://schemas.openxmlformats.org/drawingml/2006/table">
            <a:tbl>
              <a:tblPr firstRow="1" firstCol="1" bandRow="1">
                <a:tableStyleId>{5C22544A-7EE6-4342-B048-85BDC9FD1C3A}</a:tableStyleId>
              </a:tblPr>
              <a:tblGrid>
                <a:gridCol w="2447954">
                  <a:extLst>
                    <a:ext uri="{9D8B030D-6E8A-4147-A177-3AD203B41FA5}">
                      <a16:colId xmlns:a16="http://schemas.microsoft.com/office/drawing/2014/main" val="3035501417"/>
                    </a:ext>
                  </a:extLst>
                </a:gridCol>
                <a:gridCol w="6527880">
                  <a:extLst>
                    <a:ext uri="{9D8B030D-6E8A-4147-A177-3AD203B41FA5}">
                      <a16:colId xmlns:a16="http://schemas.microsoft.com/office/drawing/2014/main" val="3740911981"/>
                    </a:ext>
                  </a:extLst>
                </a:gridCol>
              </a:tblGrid>
              <a:tr h="389241">
                <a:tc>
                  <a:txBody>
                    <a:bodyPr/>
                    <a:lstStyle/>
                    <a:p>
                      <a:pPr marL="22225"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Study</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22225" marR="0" algn="ctr">
                        <a:lnSpc>
                          <a:spcPct val="200000"/>
                        </a:lnSpc>
                        <a:spcBef>
                          <a:spcPts val="0"/>
                        </a:spcBef>
                        <a:spcAft>
                          <a:spcPts val="0"/>
                        </a:spcAft>
                      </a:pPr>
                      <a:r>
                        <a:rPr lang="en-US" sz="1400" kern="100">
                          <a:solidFill>
                            <a:schemeClr val="tx1">
                              <a:lumMod val="95000"/>
                              <a:lumOff val="5000"/>
                            </a:schemeClr>
                          </a:solidFill>
                          <a:effectLst/>
                          <a:latin typeface="Times New Roman" panose="02020603050405020304" pitchFamily="18" charset="0"/>
                          <a:cs typeface="Times New Roman" panose="02020603050405020304" pitchFamily="18" charset="0"/>
                        </a:rPr>
                        <a:t>Key Findings</a:t>
                      </a:r>
                      <a:endParaRPr lang="en-US" sz="1400" kern="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141757406"/>
                  </a:ext>
                </a:extLst>
              </a:tr>
              <a:tr h="448931">
                <a:tc>
                  <a:txBody>
                    <a:bodyPr/>
                    <a:lstStyle/>
                    <a:p>
                      <a:pPr marL="1270" marR="0" algn="ctr">
                        <a:lnSpc>
                          <a:spcPct val="200000"/>
                        </a:lnSpc>
                        <a:spcBef>
                          <a:spcPts val="0"/>
                        </a:spcBef>
                        <a:spcAft>
                          <a:spcPts val="0"/>
                        </a:spcAft>
                      </a:pPr>
                      <a:r>
                        <a:rPr lang="en-US" sz="1400" kern="100" dirty="0" err="1">
                          <a:solidFill>
                            <a:schemeClr val="tx1">
                              <a:lumMod val="95000"/>
                              <a:lumOff val="5000"/>
                            </a:schemeClr>
                          </a:solidFill>
                          <a:effectLst/>
                          <a:latin typeface="Times New Roman" panose="02020603050405020304" pitchFamily="18" charset="0"/>
                          <a:cs typeface="Times New Roman" panose="02020603050405020304" pitchFamily="18" charset="0"/>
                        </a:rPr>
                        <a:t>Mazumder</a:t>
                      </a: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 et al.,2019 [1]</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Research on cyber threats and regulatory compliance in healthcare IT.</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2319396171"/>
                  </a:ext>
                </a:extLst>
              </a:tr>
              <a:tr h="448931">
                <a:tc>
                  <a:txBody>
                    <a:bodyPr/>
                    <a:lstStyle/>
                    <a:p>
                      <a:pPr marL="1270" marR="0" algn="ctr">
                        <a:lnSpc>
                          <a:spcPct val="200000"/>
                        </a:lnSpc>
                        <a:spcBef>
                          <a:spcPts val="0"/>
                        </a:spcBef>
                        <a:spcAft>
                          <a:spcPts val="0"/>
                        </a:spcAft>
                      </a:pPr>
                      <a:r>
                        <a:rPr lang="en-US" sz="1400" kern="100" dirty="0" err="1">
                          <a:solidFill>
                            <a:schemeClr val="tx1">
                              <a:lumMod val="95000"/>
                              <a:lumOff val="5000"/>
                            </a:schemeClr>
                          </a:solidFill>
                          <a:effectLst/>
                          <a:latin typeface="Times New Roman" panose="02020603050405020304" pitchFamily="18" charset="0"/>
                          <a:cs typeface="Times New Roman" panose="02020603050405020304" pitchFamily="18" charset="0"/>
                        </a:rPr>
                        <a:t>Gadde</a:t>
                      </a: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 &amp; Kalli,2020 [2]</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Importance of scalable and robust cloud-based cybersecurity frameworks in healthcare.</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846331529"/>
                  </a:ext>
                </a:extLst>
              </a:tr>
              <a:tr h="748137">
                <a:tc>
                  <a:txBody>
                    <a:bodyPr/>
                    <a:lstStyle/>
                    <a:p>
                      <a:pPr marL="127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Rasel, 2024 [3]</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Multi-layered approach to cybersecurity using AI, blockchain, and cryptographic protocols.</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3141619330"/>
                  </a:ext>
                </a:extLst>
              </a:tr>
              <a:tr h="389241">
                <a:tc>
                  <a:txBody>
                    <a:bodyPr/>
                    <a:lstStyle/>
                    <a:p>
                      <a:pPr marL="1270" marR="0" algn="ctr">
                        <a:lnSpc>
                          <a:spcPct val="200000"/>
                        </a:lnSpc>
                        <a:spcBef>
                          <a:spcPts val="0"/>
                        </a:spcBef>
                        <a:spcAft>
                          <a:spcPts val="0"/>
                        </a:spcAft>
                      </a:pPr>
                      <a:r>
                        <a:rPr lang="en-US" sz="1400" kern="100">
                          <a:solidFill>
                            <a:schemeClr val="tx1">
                              <a:lumMod val="95000"/>
                              <a:lumOff val="5000"/>
                            </a:schemeClr>
                          </a:solidFill>
                          <a:effectLst/>
                          <a:latin typeface="Times New Roman" panose="02020603050405020304" pitchFamily="18" charset="0"/>
                          <a:cs typeface="Times New Roman" panose="02020603050405020304" pitchFamily="18" charset="0"/>
                        </a:rPr>
                        <a:t>Rehan, 2023 [11]</a:t>
                      </a:r>
                      <a:endParaRPr lang="en-US" sz="1400" kern="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Comparative analysis of cloud service providers in healthcare IT.</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1175623947"/>
                  </a:ext>
                </a:extLst>
              </a:tr>
              <a:tr h="748137">
                <a:tc>
                  <a:txBody>
                    <a:bodyPr/>
                    <a:lstStyle/>
                    <a:p>
                      <a:pPr marL="127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Habib et al.,2019 [1]</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Alignment of cloud security measures with regulations like HIPAA, GDPR, and HITECH.</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1706300517"/>
                  </a:ext>
                </a:extLst>
              </a:tr>
              <a:tr h="448931">
                <a:tc>
                  <a:txBody>
                    <a:bodyPr/>
                    <a:lstStyle/>
                    <a:p>
                      <a:pPr marL="127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Patel et al.,2020 [8]</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Novel encryption algorithm for healthcare IoT applications.</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253615007"/>
                  </a:ext>
                </a:extLst>
              </a:tr>
              <a:tr h="448931">
                <a:tc>
                  <a:txBody>
                    <a:bodyPr/>
                    <a:lstStyle/>
                    <a:p>
                      <a:pPr marL="127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Li and Wang, 2021[12]</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Integration of homomorphic encryption for secure data processing in IoT.</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2136998133"/>
                  </a:ext>
                </a:extLst>
              </a:tr>
              <a:tr h="448931">
                <a:tc>
                  <a:txBody>
                    <a:bodyPr/>
                    <a:lstStyle/>
                    <a:p>
                      <a:pPr marL="127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Garcia and Brown,2022 [13]</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Analysis of anomaly detection algorithms for healthcare IoT security.</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3408221395"/>
                  </a:ext>
                </a:extLst>
              </a:tr>
              <a:tr h="448931">
                <a:tc>
                  <a:txBody>
                    <a:bodyPr/>
                    <a:lstStyle/>
                    <a:p>
                      <a:pPr marL="127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Chen et al., 2023[13]</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tc>
                  <a:txBody>
                    <a:bodyPr/>
                    <a:lstStyle/>
                    <a:p>
                      <a:pPr marL="0" marR="0" algn="ctr">
                        <a:lnSpc>
                          <a:spcPct val="200000"/>
                        </a:lnSpc>
                        <a:spcBef>
                          <a:spcPts val="0"/>
                        </a:spcBef>
                        <a:spcAft>
                          <a:spcPts val="0"/>
                        </a:spcAft>
                      </a:pPr>
                      <a:r>
                        <a:rPr lang="en-US" sz="1400" kern="100" dirty="0">
                          <a:solidFill>
                            <a:schemeClr val="tx1">
                              <a:lumMod val="95000"/>
                              <a:lumOff val="5000"/>
                            </a:schemeClr>
                          </a:solidFill>
                          <a:effectLst/>
                          <a:latin typeface="Times New Roman" panose="02020603050405020304" pitchFamily="18" charset="0"/>
                          <a:cs typeface="Times New Roman" panose="02020603050405020304" pitchFamily="18" charset="0"/>
                        </a:rPr>
                        <a:t>Importance of incident response plans in cybersecurity.</a:t>
                      </a:r>
                      <a:endParaRPr lang="en-US" sz="1400"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652" marR="81747" marT="0" marB="0" anchor="ctr"/>
                </a:tc>
                <a:extLst>
                  <a:ext uri="{0D108BD9-81ED-4DB2-BD59-A6C34878D82A}">
                    <a16:rowId xmlns:a16="http://schemas.microsoft.com/office/drawing/2014/main" val="1146939359"/>
                  </a:ext>
                </a:extLst>
              </a:tr>
            </a:tbl>
          </a:graphicData>
        </a:graphic>
      </p:graphicFrame>
    </p:spTree>
    <p:extLst>
      <p:ext uri="{BB962C8B-B14F-4D97-AF65-F5344CB8AC3E}">
        <p14:creationId xmlns:p14="http://schemas.microsoft.com/office/powerpoint/2010/main" val="2609321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A4987C-6A68-431A-99C6-22DE03A17A8F}"/>
              </a:ext>
            </a:extLst>
          </p:cNvPr>
          <p:cNvSpPr/>
          <p:nvPr/>
        </p:nvSpPr>
        <p:spPr>
          <a:xfrm>
            <a:off x="372768" y="291474"/>
            <a:ext cx="11446464" cy="6275051"/>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Protecting Data: Encryption and Confidentiality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safety of patient information during storage and transmission is very important. Patel et al. (2020) presented a new sewing encryption algorithm for IoT health care applications. In addition to highlighting the effectiveness of the algorithm in calculation, their results emphasized the advantage of the integrity of the data it presented on the existing practices. Research helps protect secret information about health care.</a:t>
            </a:r>
          </a:p>
          <a:p>
            <a:pPr marL="285750" indent="-285750" algn="just">
              <a:lnSpc>
                <a:spcPct val="150000"/>
              </a:lnSpc>
              <a:buFont typeface="Wingdings" panose="05000000000000000000" pitchFamily="2" charset="2"/>
              <a:buChar char="Ø"/>
            </a:pPr>
            <a:r>
              <a:rPr lang="en-US" b="1" kern="0" dirty="0">
                <a:latin typeface="Times New Roman" panose="02020603050405020304" pitchFamily="18" charset="0"/>
                <a:cs typeface="Times New Roman" panose="02020603050405020304" pitchFamily="18" charset="0"/>
              </a:rPr>
              <a:t>Detecting</a:t>
            </a:r>
            <a:r>
              <a:rPr lang="en-US" b="1" dirty="0">
                <a:latin typeface="Times New Roman" panose="02020603050405020304" pitchFamily="18" charset="0"/>
                <a:cs typeface="Times New Roman" panose="02020603050405020304" pitchFamily="18" charset="0"/>
              </a:rPr>
              <a:t> Threats and Responding Swiftly</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Abnormal detection systems thanks to automatic learning serving as a basis for detecting abnormal models or trends in IoT health care networks. A detailed study of Garcia and Brown anomalies (2022) explained learning models in detecting real -time threats. Researching to establish lessons applied to enhance the safety of health care on the basis of advanced abnormal detection.</a:t>
            </a:r>
          </a:p>
          <a:p>
            <a:pPr marL="285750" indent="-285750" algn="just">
              <a:lnSpc>
                <a:spcPct val="150000"/>
              </a:lnSpc>
              <a:buFont typeface="Wingdings" panose="05000000000000000000" pitchFamily="2" charset="2"/>
              <a:buChar char="Ø"/>
            </a:pPr>
            <a:r>
              <a:rPr lang="en-US" b="1" kern="0" dirty="0">
                <a:latin typeface="Times New Roman" panose="02020603050405020304" pitchFamily="18" charset="0"/>
                <a:cs typeface="Times New Roman" panose="02020603050405020304" pitchFamily="18" charset="0"/>
              </a:rPr>
              <a:t>The Human Factor: User Awareness and Training</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effectiveness of safety measures depends on raising users' awareness and participation. Research by Kim and Rodriguez (2024) on how user awareness raising programs affect the compliance with security showed a strong positive influence. Their article emphasizes the need for security methods combined with consideration of human factors, preparing the foundation for safe culture in health care organizations.</a:t>
            </a:r>
          </a:p>
        </p:txBody>
      </p:sp>
    </p:spTree>
    <p:extLst>
      <p:ext uri="{BB962C8B-B14F-4D97-AF65-F5344CB8AC3E}">
        <p14:creationId xmlns:p14="http://schemas.microsoft.com/office/powerpoint/2010/main" val="3985077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C9C975-A394-4889-9492-9124454E46BE}"/>
              </a:ext>
            </a:extLst>
          </p:cNvPr>
          <p:cNvSpPr/>
          <p:nvPr/>
        </p:nvSpPr>
        <p:spPr>
          <a:xfrm>
            <a:off x="412531" y="904552"/>
            <a:ext cx="11366938" cy="707886"/>
          </a:xfrm>
          <a:prstGeom prst="rect">
            <a:avLst/>
          </a:prstGeom>
        </p:spPr>
        <p:txBody>
          <a:bodyPr wrap="square">
            <a:spAutoFit/>
          </a:bodyPr>
          <a:lstStyle/>
          <a:p>
            <a:pPr algn="ctr"/>
            <a:r>
              <a:rPr lang="en-US" sz="4000" b="1" kern="0" dirty="0">
                <a:latin typeface="Times New Roman" panose="02020603050405020304" pitchFamily="18" charset="0"/>
                <a:ea typeface="Times New Roman" panose="02020603050405020304" pitchFamily="18" charset="0"/>
              </a:rPr>
              <a:t>RESEARCH GAP</a:t>
            </a:r>
            <a:endParaRPr lang="en-US" sz="4000" dirty="0"/>
          </a:p>
        </p:txBody>
      </p:sp>
      <p:sp>
        <p:nvSpPr>
          <p:cNvPr id="3" name="Rectangle 2">
            <a:extLst>
              <a:ext uri="{FF2B5EF4-FFF2-40B4-BE49-F238E27FC236}">
                <a16:creationId xmlns:a16="http://schemas.microsoft.com/office/drawing/2014/main" id="{86CA2F2A-5017-4F83-99F4-09E97AAD2CF0}"/>
              </a:ext>
            </a:extLst>
          </p:cNvPr>
          <p:cNvSpPr/>
          <p:nvPr/>
        </p:nvSpPr>
        <p:spPr>
          <a:xfrm>
            <a:off x="412531" y="1755889"/>
            <a:ext cx="11366938" cy="4197559"/>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Although the current research has progressed significantly, the continuous development of emerging technologies has promising roads to develop next. </a:t>
            </a: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Gupta et al. (2025) Blockchain application has been studied for data exchange security. Their research proposes an interesting and decentralized registration system to improve the integrity and transparency of data, with new opportunities to secure IoT's data layer on health care.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Wang et al. (2026) proposal to research on artificial intelligence in prediction security, offering a strong research orientation for the future.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Their research shows that the use of automatic learning algorithms to detect predictions of threats capable of significantly improving the general security position for IoT of health care.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field of research has a potential security approach that suits the nature of the cyber operators.</a:t>
            </a:r>
          </a:p>
        </p:txBody>
      </p:sp>
    </p:spTree>
    <p:extLst>
      <p:ext uri="{BB962C8B-B14F-4D97-AF65-F5344CB8AC3E}">
        <p14:creationId xmlns:p14="http://schemas.microsoft.com/office/powerpoint/2010/main" val="266639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3D1FD3-BB9F-4DDF-BB0B-913CD881D968}"/>
              </a:ext>
            </a:extLst>
          </p:cNvPr>
          <p:cNvSpPr/>
          <p:nvPr/>
        </p:nvSpPr>
        <p:spPr>
          <a:xfrm>
            <a:off x="688427" y="173420"/>
            <a:ext cx="11161985" cy="916982"/>
          </a:xfrm>
          <a:prstGeom prst="rect">
            <a:avLst/>
          </a:prstGeom>
        </p:spPr>
        <p:txBody>
          <a:bodyPr wrap="square">
            <a:spAutoFit/>
          </a:bodyPr>
          <a:lstStyle/>
          <a:p>
            <a:pPr algn="ctr">
              <a:lnSpc>
                <a:spcPct val="150000"/>
              </a:lnSpc>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COMPARATIVE ANALYSIS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C8DB93C1-6DC2-46AD-AF50-0A45A3F0DE81}"/>
              </a:ext>
            </a:extLst>
          </p:cNvPr>
          <p:cNvSpPr/>
          <p:nvPr/>
        </p:nvSpPr>
        <p:spPr>
          <a:xfrm>
            <a:off x="515007" y="1090402"/>
            <a:ext cx="11161985" cy="2120068"/>
          </a:xfrm>
          <a:prstGeom prst="rect">
            <a:avLst/>
          </a:prstGeom>
        </p:spPr>
        <p:txBody>
          <a:bodyPr wrap="square">
            <a:spAutoFit/>
          </a:bodyPr>
          <a:lstStyle/>
          <a:p>
            <a:pPr algn="just">
              <a:lnSpc>
                <a:spcPct val="150000"/>
              </a:lnSpc>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Comparing different cyber security executives used by health care shows that cloud -based solutions provide many advantages compared to the old On -Site architecture. For example, cloud -based executives have improved the detection and response characteristics of threats in the form of automatic learning algorithms that can analyze and combat threats in time. real. In addition, cloud -based executives provide complete data encoding, versatile authentication and real -time supervision, ensuring that health care organizations comply with the requirements. </a:t>
            </a: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840F168-92D2-425D-87D5-434A77072A9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793124" y="3429000"/>
            <a:ext cx="5943600" cy="2501900"/>
          </a:xfrm>
          <a:prstGeom prst="rect">
            <a:avLst/>
          </a:prstGeom>
        </p:spPr>
      </p:pic>
      <p:sp>
        <p:nvSpPr>
          <p:cNvPr id="5" name="Rectangle 4">
            <a:extLst>
              <a:ext uri="{FF2B5EF4-FFF2-40B4-BE49-F238E27FC236}">
                <a16:creationId xmlns:a16="http://schemas.microsoft.com/office/drawing/2014/main" id="{9E6F58EC-C604-49C8-993B-748AC6344755}"/>
              </a:ext>
            </a:extLst>
          </p:cNvPr>
          <p:cNvSpPr/>
          <p:nvPr/>
        </p:nvSpPr>
        <p:spPr>
          <a:xfrm>
            <a:off x="2023240" y="5970314"/>
            <a:ext cx="8145517" cy="567271"/>
          </a:xfrm>
          <a:prstGeom prst="rect">
            <a:avLst/>
          </a:prstGeom>
        </p:spPr>
        <p:txBody>
          <a:bodyPr wrap="square">
            <a:spAutoFit/>
          </a:bodyPr>
          <a:lstStyle/>
          <a:p>
            <a:pPr algn="ctr">
              <a:lnSpc>
                <a:spcPct val="200000"/>
              </a:lnSpc>
            </a:pPr>
            <a:r>
              <a:rPr lang="en-US" b="1" kern="100" dirty="0">
                <a:latin typeface="Times New Roman" panose="02020603050405020304" pitchFamily="18" charset="0"/>
                <a:ea typeface="Calibri" panose="020F0502020204030204" pitchFamily="34" charset="0"/>
                <a:cs typeface="Mangal" panose="02040503050203030202" pitchFamily="18" charset="0"/>
              </a:rPr>
              <a:t>Figure 1 : "Comparative Analysis of Cybersecurity Frameworks in Healthcare."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22802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624200-C624-4292-94A5-16F473BBEE62}"/>
              </a:ext>
            </a:extLst>
          </p:cNvPr>
          <p:cNvSpPr/>
          <p:nvPr/>
        </p:nvSpPr>
        <p:spPr>
          <a:xfrm>
            <a:off x="3881291" y="76527"/>
            <a:ext cx="4429418" cy="707886"/>
          </a:xfrm>
          <a:prstGeom prst="rect">
            <a:avLst/>
          </a:prstGeom>
        </p:spPr>
        <p:txBody>
          <a:bodyPr wrap="none">
            <a:spAutoFit/>
          </a:bodyPr>
          <a:lstStyle/>
          <a:p>
            <a:r>
              <a:rPr lang="en-US" sz="4000" b="1" kern="0" dirty="0">
                <a:latin typeface="Times New Roman" panose="02020603050405020304" pitchFamily="18" charset="0"/>
                <a:ea typeface="Times New Roman" panose="02020603050405020304" pitchFamily="18" charset="0"/>
              </a:rPr>
              <a:t>METHODOLOGY</a:t>
            </a:r>
            <a:endParaRPr lang="en-US" sz="4000" dirty="0"/>
          </a:p>
        </p:txBody>
      </p:sp>
      <p:sp>
        <p:nvSpPr>
          <p:cNvPr id="5" name="Rectangle 4">
            <a:extLst>
              <a:ext uri="{FF2B5EF4-FFF2-40B4-BE49-F238E27FC236}">
                <a16:creationId xmlns:a16="http://schemas.microsoft.com/office/drawing/2014/main" id="{1DB1F4CD-3D8E-4DEC-B19B-14CF6748C02B}"/>
              </a:ext>
            </a:extLst>
          </p:cNvPr>
          <p:cNvSpPr/>
          <p:nvPr/>
        </p:nvSpPr>
        <p:spPr>
          <a:xfrm>
            <a:off x="6369269" y="980485"/>
            <a:ext cx="5260427" cy="4999254"/>
          </a:xfrm>
          <a:prstGeom prst="rect">
            <a:avLst/>
          </a:prstGeom>
        </p:spPr>
        <p:txBody>
          <a:bodyPr wrap="square">
            <a:spAutoFit/>
          </a:bodyPr>
          <a:lstStyle/>
          <a:p>
            <a:pPr marL="285750" indent="-285750" algn="just">
              <a:lnSpc>
                <a:spcPct val="200000"/>
              </a:lnSpc>
              <a:buFont typeface="Wingdings" panose="05000000000000000000" pitchFamily="2" charset="2"/>
              <a:buChar char="Ø"/>
            </a:pPr>
            <a:r>
              <a:rPr lang="en-US" b="1" kern="0" dirty="0">
                <a:latin typeface="Times New Roman" panose="02020603050405020304" pitchFamily="18" charset="0"/>
                <a:ea typeface="Times New Roman" panose="02020603050405020304" pitchFamily="18" charset="0"/>
                <a:cs typeface="Mangal" panose="02040503050203030202" pitchFamily="18" charset="0"/>
              </a:rPr>
              <a:t>Research Design</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algn="just">
              <a:lnSpc>
                <a:spcPct val="200000"/>
              </a:lnSpc>
            </a:pPr>
            <a:r>
              <a:rPr lang="en-US" kern="0" dirty="0">
                <a:latin typeface="Times New Roman" panose="02020603050405020304" pitchFamily="18" charset="0"/>
                <a:ea typeface="Times New Roman" panose="02020603050405020304" pitchFamily="18" charset="0"/>
                <a:cs typeface="Mangal" panose="02040503050203030202" pitchFamily="18" charset="0"/>
              </a:rPr>
              <a:t>Using the design of mixed methods, this research blends the qualitative cases of cybersecurity deployment based on cloud -based with quantitative analysis of IT performance data. Essential performance measures such as data violations, system errors and compliance audit results are the focus of quantitative research. A series of health care facilities have invested in cloud -based cyber security solutions. </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6" name="Picture 5">
            <a:extLst>
              <a:ext uri="{FF2B5EF4-FFF2-40B4-BE49-F238E27FC236}">
                <a16:creationId xmlns:a16="http://schemas.microsoft.com/office/drawing/2014/main" id="{F61E9E01-6701-4FA8-8206-CD130F8C489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4377" y="682187"/>
            <a:ext cx="5841623" cy="5493625"/>
          </a:xfrm>
          <a:prstGeom prst="rect">
            <a:avLst/>
          </a:prstGeom>
        </p:spPr>
      </p:pic>
      <p:sp>
        <p:nvSpPr>
          <p:cNvPr id="7" name="Rectangle 6">
            <a:extLst>
              <a:ext uri="{FF2B5EF4-FFF2-40B4-BE49-F238E27FC236}">
                <a16:creationId xmlns:a16="http://schemas.microsoft.com/office/drawing/2014/main" id="{8B20F653-73A4-49FF-9A27-DDD2F693B511}"/>
              </a:ext>
            </a:extLst>
          </p:cNvPr>
          <p:cNvSpPr/>
          <p:nvPr/>
        </p:nvSpPr>
        <p:spPr>
          <a:xfrm>
            <a:off x="993000" y="6287102"/>
            <a:ext cx="5103000" cy="369332"/>
          </a:xfrm>
          <a:prstGeom prst="rect">
            <a:avLst/>
          </a:prstGeom>
        </p:spPr>
        <p:txBody>
          <a:bodyPr wrap="none">
            <a:spAutoFit/>
          </a:bodyPr>
          <a:lstStyle/>
          <a:p>
            <a:r>
              <a:rPr lang="en-US" kern="100" dirty="0">
                <a:latin typeface="Times New Roman" panose="02020603050405020304" pitchFamily="18" charset="0"/>
                <a:ea typeface="Calibri" panose="020F0502020204030204" pitchFamily="34" charset="0"/>
                <a:cs typeface="Mangal" panose="02040503050203030202" pitchFamily="18" charset="0"/>
              </a:rPr>
              <a:t> </a:t>
            </a:r>
            <a:r>
              <a:rPr lang="en-US" b="1" kern="100" dirty="0">
                <a:latin typeface="Times New Roman" panose="02020603050405020304" pitchFamily="18" charset="0"/>
                <a:ea typeface="Calibri" panose="020F0502020204030204" pitchFamily="34" charset="0"/>
                <a:cs typeface="Mangal" panose="02040503050203030202" pitchFamily="18" charset="0"/>
              </a:rPr>
              <a:t>Figure 2 : "Healthcare IoT Security Framework”</a:t>
            </a:r>
            <a:endParaRPr lang="en-US" dirty="0"/>
          </a:p>
        </p:txBody>
      </p:sp>
    </p:spTree>
    <p:extLst>
      <p:ext uri="{BB962C8B-B14F-4D97-AF65-F5344CB8AC3E}">
        <p14:creationId xmlns:p14="http://schemas.microsoft.com/office/powerpoint/2010/main" val="2437642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E73F95-8BE1-4C8D-9DFA-00298CBE8E22}"/>
              </a:ext>
            </a:extLst>
          </p:cNvPr>
          <p:cNvSpPr/>
          <p:nvPr/>
        </p:nvSpPr>
        <p:spPr>
          <a:xfrm>
            <a:off x="365234" y="929373"/>
            <a:ext cx="11461531" cy="4999254"/>
          </a:xfrm>
          <a:prstGeom prst="rect">
            <a:avLst/>
          </a:prstGeom>
        </p:spPr>
        <p:txBody>
          <a:bodyPr wrap="square">
            <a:spAutoFit/>
          </a:bodyPr>
          <a:lstStyle/>
          <a:p>
            <a:pPr marL="285750" indent="-285750" algn="just">
              <a:lnSpc>
                <a:spcPct val="200000"/>
              </a:lnSpc>
              <a:buFont typeface="Wingdings" panose="05000000000000000000" pitchFamily="2" charset="2"/>
              <a:buChar char="Ø"/>
            </a:pPr>
            <a:r>
              <a:rPr lang="en-US" b="1" kern="0" dirty="0">
                <a:latin typeface="Times New Roman" panose="02020603050405020304" pitchFamily="18" charset="0"/>
                <a:ea typeface="Times New Roman" panose="02020603050405020304" pitchFamily="18" charset="0"/>
                <a:cs typeface="Mangal" panose="02040503050203030202" pitchFamily="18" charset="0"/>
              </a:rPr>
              <a:t>Data Collection Methods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200000"/>
              </a:lnSpc>
              <a:buFont typeface="Arial" panose="020B0604020202020204" pitchFamily="34" charset="0"/>
              <a:buChar char="•"/>
            </a:pPr>
            <a:r>
              <a:rPr lang="en-US" b="1" kern="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Quantitative data were obtained using electronic health records (EHR) systems, audit reports on compliance, and IT performance monitoring software. Data points like the volume of data breach incidents, system downtime, and compliance ratings were captured and compared. Qualitative data were obtained using semi-structured interviews with the IT managers and cybersecurity professionals in the chosen healthcare organizations.  </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200000"/>
              </a:lnSpc>
              <a:buFont typeface="Wingdings" panose="05000000000000000000" pitchFamily="2" charset="2"/>
              <a:buChar char="Ø"/>
            </a:pPr>
            <a:r>
              <a:rPr lang="en-US" b="1" kern="0" dirty="0">
                <a:latin typeface="Times New Roman" panose="02020603050405020304" pitchFamily="18" charset="0"/>
                <a:ea typeface="Times New Roman" panose="02020603050405020304" pitchFamily="18" charset="0"/>
                <a:cs typeface="Mangal" panose="02040503050203030202" pitchFamily="18" charset="0"/>
              </a:rPr>
              <a:t>Analysis Techniques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20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The quantitative data were statistically analyzed by means of paired t-tests and regression analysis to determine the important changes in the performance metrics prior to and post implementing cloud-based solutions. Descriptive statistics were applied on the data and the results were charted using bar charts and line graphs.</a:t>
            </a:r>
            <a:endParaRPr lang="en-US" sz="1600" kern="1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50225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7F0C2E-D36E-4709-A45A-27615D55571F}"/>
              </a:ext>
            </a:extLst>
          </p:cNvPr>
          <p:cNvSpPr/>
          <p:nvPr/>
        </p:nvSpPr>
        <p:spPr>
          <a:xfrm>
            <a:off x="4646693" y="154698"/>
            <a:ext cx="2520241" cy="916982"/>
          </a:xfrm>
          <a:prstGeom prst="rect">
            <a:avLst/>
          </a:prstGeom>
        </p:spPr>
        <p:txBody>
          <a:bodyPr wrap="none">
            <a:spAutoFit/>
          </a:bodyPr>
          <a:lstStyle/>
          <a:p>
            <a:pPr algn="ctr">
              <a:lnSpc>
                <a:spcPct val="150000"/>
              </a:lnSpc>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RESULTS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44171AF9-E77D-42E7-ABEE-2AD04FC06808}"/>
              </a:ext>
            </a:extLst>
          </p:cNvPr>
          <p:cNvSpPr/>
          <p:nvPr/>
        </p:nvSpPr>
        <p:spPr>
          <a:xfrm>
            <a:off x="475593" y="1071680"/>
            <a:ext cx="11240814" cy="5444054"/>
          </a:xfrm>
          <a:prstGeom prst="rect">
            <a:avLst/>
          </a:prstGeom>
        </p:spPr>
        <p:txBody>
          <a:bodyPr wrap="square">
            <a:spAutoFit/>
          </a:bodyPr>
          <a:lstStyle/>
          <a:p>
            <a:pPr marL="285750" marR="0" lvl="0" indent="-285750" algn="just">
              <a:lnSpc>
                <a:spcPct val="150000"/>
              </a:lnSpc>
              <a:spcBef>
                <a:spcPts val="0"/>
              </a:spcBef>
              <a:spcAft>
                <a:spcPts val="0"/>
              </a:spcAft>
              <a:buFont typeface="Wingdings" panose="05000000000000000000" pitchFamily="2" charset="2"/>
              <a:buChar char="Ø"/>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Quantitative Analysis</a:t>
            </a:r>
            <a:r>
              <a:rPr lang="en-US" b="1"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Quantitative analysis has shown a significant decline in data violations and the system stopping time after implementing cloud -based cyber security models. The compliance score also increased by an average of 25%, showing better compliance with the prescribed standards.</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kern="0" dirty="0">
                <a:latin typeface="Times New Roman" panose="02020603050405020304" pitchFamily="18" charset="0"/>
                <a:cs typeface="Times New Roman" panose="02020603050405020304" pitchFamily="18" charset="0"/>
              </a:rPr>
              <a:t>Qualitative Insights: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The qualitative information from interviews with IT managers and cyber security experts emphasized some important success factors for cloud -based cyber security platforms. Interview participants emphasize the role of training programs and employees' awareness to ensure a solid cyber security position.</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Key Themes from Qualitative Data</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Robust Threat Detection</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The interviewers emphasized the need to detect sophisticated threats in cloud -based safety architectures. </a:t>
            </a: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Transparency integration:</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The integration of cloud -based transparency solutions in the IT infrastructure of current health care is recorded as a central factor in successfully applying the successful applications. </a:t>
            </a: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Employee training and awareness:</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Values ​​of employees' training initiatives and awareness have been emphasized as an essential element to maintain a strong cyber security position. </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075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15FD78-8D24-4EDD-8B7C-C65D4DDF301C}"/>
              </a:ext>
            </a:extLst>
          </p:cNvPr>
          <p:cNvSpPr/>
          <p:nvPr/>
        </p:nvSpPr>
        <p:spPr>
          <a:xfrm>
            <a:off x="3724126" y="361404"/>
            <a:ext cx="3892412" cy="916982"/>
          </a:xfrm>
          <a:prstGeom prst="rect">
            <a:avLst/>
          </a:prstGeom>
        </p:spPr>
        <p:txBody>
          <a:bodyPr wrap="none">
            <a:spAutoFit/>
          </a:bodyPr>
          <a:lstStyle/>
          <a:p>
            <a:pPr marL="228600" marR="0" algn="just">
              <a:lnSpc>
                <a:spcPct val="150000"/>
              </a:lnSpc>
              <a:spcBef>
                <a:spcPts val="0"/>
              </a:spcBef>
              <a:spcAft>
                <a:spcPts val="0"/>
              </a:spcAft>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CONCLUSION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16DFD579-0613-484F-A1B7-D8BB59A65B57}"/>
              </a:ext>
            </a:extLst>
          </p:cNvPr>
          <p:cNvSpPr/>
          <p:nvPr/>
        </p:nvSpPr>
        <p:spPr>
          <a:xfrm>
            <a:off x="204951" y="1278386"/>
            <a:ext cx="11540359" cy="5028556"/>
          </a:xfrm>
          <a:prstGeom prst="rect">
            <a:avLst/>
          </a:prstGeom>
        </p:spPr>
        <p:txBody>
          <a:bodyPr wrap="square">
            <a:spAutoFit/>
          </a:bodyPr>
          <a:lstStyle/>
          <a:p>
            <a:pPr marL="514350" marR="0" indent="-285750" algn="just">
              <a:lnSpc>
                <a:spcPct val="150000"/>
              </a:lnSpc>
              <a:spcBef>
                <a:spcPts val="0"/>
              </a:spcBef>
              <a:spcAft>
                <a:spcPts val="0"/>
              </a:spcAft>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In short, the protection of sensitive medical information in IoT health care networks and cloud computing environment requires a global strategy to target holes and resolve risks. </a:t>
            </a:r>
          </a:p>
          <a:p>
            <a:pPr marL="514350" marR="0" indent="-285750" algn="just">
              <a:lnSpc>
                <a:spcPct val="150000"/>
              </a:lnSpc>
              <a:spcBef>
                <a:spcPts val="0"/>
              </a:spcBef>
              <a:spcAft>
                <a:spcPts val="0"/>
              </a:spcAft>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The executives are provided in this work to provide management to enhance cybersecurity in these essential health environments to protect the privacy and integrity of </a:t>
            </a:r>
            <a:r>
              <a:rPr lang="en-US" kern="100" dirty="0">
                <a:latin typeface="Times New Roman" panose="02020603050405020304" pitchFamily="18" charset="0"/>
                <a:cs typeface="Times New Roman" panose="02020603050405020304" pitchFamily="18" charset="0"/>
              </a:rPr>
              <a:t>patient information. </a:t>
            </a:r>
          </a:p>
          <a:p>
            <a:pPr marL="514350" marR="0" indent="-285750" algn="just">
              <a:lnSpc>
                <a:spcPct val="150000"/>
              </a:lnSpc>
              <a:spcBef>
                <a:spcPts val="0"/>
              </a:spcBef>
              <a:spcAft>
                <a:spcPts val="0"/>
              </a:spcAft>
              <a:buFont typeface="Arial" panose="020B0604020202020204" pitchFamily="34" charset="0"/>
              <a:buChar char="•"/>
            </a:pPr>
            <a:r>
              <a:rPr lang="en-US" kern="100" dirty="0">
                <a:latin typeface="Times New Roman" panose="02020603050405020304" pitchFamily="18" charset="0"/>
                <a:cs typeface="Times New Roman" panose="02020603050405020304" pitchFamily="18" charset="0"/>
              </a:rPr>
              <a:t>Research proves that cloud security executives -based executives are mandatory to stimulate the effectiveness and security of health systems. </a:t>
            </a:r>
          </a:p>
          <a:p>
            <a:pPr marL="514350" marR="0" indent="-285750" algn="just">
              <a:lnSpc>
                <a:spcPct val="150000"/>
              </a:lnSpc>
              <a:spcBef>
                <a:spcPts val="0"/>
              </a:spcBef>
              <a:spcAft>
                <a:spcPts val="0"/>
              </a:spcAft>
              <a:buFont typeface="Arial" panose="020B0604020202020204" pitchFamily="34" charset="0"/>
              <a:buChar char="•"/>
            </a:pPr>
            <a:r>
              <a:rPr lang="en-US" kern="100" dirty="0">
                <a:latin typeface="Times New Roman" panose="02020603050405020304" pitchFamily="18" charset="0"/>
                <a:cs typeface="Times New Roman" panose="02020603050405020304" pitchFamily="18" charset="0"/>
              </a:rPr>
              <a:t>The significant decline in data violations and the system arrest time, involving better compliance notes, reflecting the effectiveness of these frames to keep the patient data secret and facilitate for uninterrupted activities of health. </a:t>
            </a:r>
          </a:p>
          <a:p>
            <a:pPr marL="514350" marR="0" indent="-285750" algn="just">
              <a:lnSpc>
                <a:spcPct val="150000"/>
              </a:lnSpc>
              <a:spcBef>
                <a:spcPts val="0"/>
              </a:spcBef>
              <a:spcAft>
                <a:spcPts val="0"/>
              </a:spcAft>
              <a:buFont typeface="Arial" panose="020B0604020202020204" pitchFamily="34" charset="0"/>
              <a:buChar char="•"/>
            </a:pPr>
            <a:r>
              <a:rPr lang="en-US" kern="100" dirty="0">
                <a:latin typeface="Times New Roman" panose="02020603050405020304" pitchFamily="18" charset="0"/>
                <a:cs typeface="Times New Roman" panose="02020603050405020304" pitchFamily="18" charset="0"/>
              </a:rPr>
              <a:t>The challenge of data movement, incompatible challenges of the system and challenges in staff training are certain limits for cloud computing. However, the advantages of cloud computing beyond these obstacles. </a:t>
            </a:r>
          </a:p>
          <a:p>
            <a:pPr marL="514350" marR="0" indent="-285750" algn="just">
              <a:lnSpc>
                <a:spcPct val="150000"/>
              </a:lnSpc>
              <a:spcBef>
                <a:spcPts val="0"/>
              </a:spcBef>
              <a:spcAft>
                <a:spcPts val="0"/>
              </a:spcAft>
              <a:buFont typeface="Arial" panose="020B0604020202020204" pitchFamily="34" charset="0"/>
              <a:buChar char="•"/>
            </a:pPr>
            <a:r>
              <a:rPr lang="en-US" kern="100" dirty="0">
                <a:latin typeface="Times New Roman" panose="02020603050405020304" pitchFamily="18" charset="0"/>
                <a:cs typeface="Times New Roman" panose="02020603050405020304" pitchFamily="18" charset="0"/>
              </a:rPr>
              <a:t>Future studies will exist in the study of vehicles to overcome these obstacles and promote the effectiveness of cloud -based cybersecurity models in the field of health care.</a:t>
            </a:r>
          </a:p>
        </p:txBody>
      </p:sp>
    </p:spTree>
    <p:extLst>
      <p:ext uri="{BB962C8B-B14F-4D97-AF65-F5344CB8AC3E}">
        <p14:creationId xmlns:p14="http://schemas.microsoft.com/office/powerpoint/2010/main" val="3488308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3B6C4E-6755-44F0-A76C-43236DC7BEE1}"/>
              </a:ext>
            </a:extLst>
          </p:cNvPr>
          <p:cNvSpPr/>
          <p:nvPr/>
        </p:nvSpPr>
        <p:spPr>
          <a:xfrm>
            <a:off x="662152" y="181448"/>
            <a:ext cx="11018656" cy="936731"/>
          </a:xfrm>
          <a:prstGeom prst="rect">
            <a:avLst/>
          </a:prstGeom>
        </p:spPr>
        <p:txBody>
          <a:bodyPr wrap="square">
            <a:spAutoFit/>
          </a:bodyPr>
          <a:lstStyle/>
          <a:p>
            <a:pPr marL="228600" marR="0" algn="just">
              <a:lnSpc>
                <a:spcPct val="200000"/>
              </a:lnSpc>
              <a:spcBef>
                <a:spcPts val="0"/>
              </a:spcBef>
              <a:spcAft>
                <a:spcPts val="0"/>
              </a:spcAft>
            </a:pPr>
            <a:r>
              <a:rPr lang="en-US" sz="3200" b="1" kern="100" dirty="0">
                <a:latin typeface="Times New Roman" panose="02020603050405020304" pitchFamily="18" charset="0"/>
                <a:ea typeface="Calibri" panose="020F0502020204030204" pitchFamily="34" charset="0"/>
                <a:cs typeface="Mangal" panose="02040503050203030202" pitchFamily="18" charset="0"/>
              </a:rPr>
              <a:t>FUTURE DIRECTIONS: EMERGING TECHNOLOGIES</a:t>
            </a:r>
            <a:endParaRPr lang="en-US" sz="3200" kern="1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3" name="Picture 2">
            <a:extLst>
              <a:ext uri="{FF2B5EF4-FFF2-40B4-BE49-F238E27FC236}">
                <a16:creationId xmlns:a16="http://schemas.microsoft.com/office/drawing/2014/main" id="{7378B157-2966-45C1-983A-94DFC33E6F69}"/>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685568" y="3478055"/>
            <a:ext cx="6106160" cy="3143250"/>
          </a:xfrm>
          <a:prstGeom prst="rect">
            <a:avLst/>
          </a:prstGeom>
        </p:spPr>
      </p:pic>
      <p:sp>
        <p:nvSpPr>
          <p:cNvPr id="4" name="Rectangle 3">
            <a:extLst>
              <a:ext uri="{FF2B5EF4-FFF2-40B4-BE49-F238E27FC236}">
                <a16:creationId xmlns:a16="http://schemas.microsoft.com/office/drawing/2014/main" id="{8B9DF8E3-9867-41B5-BF8E-C50AF90B62BE}"/>
              </a:ext>
            </a:extLst>
          </p:cNvPr>
          <p:cNvSpPr/>
          <p:nvPr/>
        </p:nvSpPr>
        <p:spPr>
          <a:xfrm>
            <a:off x="520262" y="1238179"/>
            <a:ext cx="11160545" cy="211987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rPr>
              <a:t>Although the current research has made significant progress, continuous development in emerging technologies with promising prospects for new progress. For example, Blockchain technology provides a large book platform and stimulates support to improve the integrity and transparency of data.</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rPr>
              <a:t>Blockchain technology with IoT health care systems can improve data layer, minimize data violations and maintain the security of sensitive data. Artificial intelligence (AI) also promises a lot of predictable security. </a:t>
            </a:r>
            <a:endParaRPr lang="en-US" dirty="0"/>
          </a:p>
        </p:txBody>
      </p:sp>
    </p:spTree>
    <p:extLst>
      <p:ext uri="{BB962C8B-B14F-4D97-AF65-F5344CB8AC3E}">
        <p14:creationId xmlns:p14="http://schemas.microsoft.com/office/powerpoint/2010/main" val="126120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4B9675-6ECF-4650-A413-B1D0410CBACB}"/>
              </a:ext>
            </a:extLst>
          </p:cNvPr>
          <p:cNvSpPr/>
          <p:nvPr/>
        </p:nvSpPr>
        <p:spPr>
          <a:xfrm>
            <a:off x="475594" y="817438"/>
            <a:ext cx="11240812" cy="707886"/>
          </a:xfrm>
          <a:prstGeom prst="rect">
            <a:avLst/>
          </a:prstGeom>
        </p:spPr>
        <p:txBody>
          <a:bodyPr wrap="square">
            <a:spAutoFit/>
          </a:bodyPr>
          <a:lstStyle/>
          <a:p>
            <a:pPr algn="ctr"/>
            <a:r>
              <a:rPr lang="en-US" sz="4000" b="1" dirty="0">
                <a:latin typeface="Times New Roman" panose="02020603050405020304" pitchFamily="18" charset="0"/>
                <a:ea typeface="Calibri" panose="020F0502020204030204" pitchFamily="34" charset="0"/>
              </a:rPr>
              <a:t>BIBLIOGRAPHY</a:t>
            </a:r>
            <a:endParaRPr lang="en-US" sz="4000" dirty="0"/>
          </a:p>
        </p:txBody>
      </p:sp>
      <p:sp>
        <p:nvSpPr>
          <p:cNvPr id="3" name="Rectangle 2">
            <a:extLst>
              <a:ext uri="{FF2B5EF4-FFF2-40B4-BE49-F238E27FC236}">
                <a16:creationId xmlns:a16="http://schemas.microsoft.com/office/drawing/2014/main" id="{BF5FFC71-9B19-4EB7-924C-4A20FB1F530F}"/>
              </a:ext>
            </a:extLst>
          </p:cNvPr>
          <p:cNvSpPr/>
          <p:nvPr/>
        </p:nvSpPr>
        <p:spPr>
          <a:xfrm>
            <a:off x="472967" y="1603158"/>
            <a:ext cx="11098923" cy="4197559"/>
          </a:xfrm>
          <a:prstGeom prst="rect">
            <a:avLst/>
          </a:prstGeom>
        </p:spPr>
        <p:txBody>
          <a:bodyPr wrap="square">
            <a:spAutoFit/>
          </a:bodyPr>
          <a:lstStyle/>
          <a:p>
            <a:pPr marL="342900" indent="-342900" algn="just">
              <a:lnSpc>
                <a:spcPct val="150000"/>
              </a:lnSpc>
              <a:buFont typeface="+mj-lt"/>
              <a:buAutoNum type="arabicPeriod"/>
            </a:pPr>
            <a:r>
              <a:rPr lang="en-US" dirty="0" err="1">
                <a:latin typeface="Times New Roman" panose="02020603050405020304" pitchFamily="18" charset="0"/>
                <a:ea typeface="Times New Roman" panose="02020603050405020304" pitchFamily="18" charset="0"/>
              </a:rPr>
              <a:t>Mazumder</a:t>
            </a:r>
            <a:r>
              <a:rPr lang="en-US" dirty="0">
                <a:latin typeface="Times New Roman" panose="02020603050405020304" pitchFamily="18" charset="0"/>
                <a:ea typeface="Times New Roman" panose="02020603050405020304" pitchFamily="18" charset="0"/>
              </a:rPr>
              <a:t>, G. C., Ibrahim, A. S. M., Shams, S. N., &amp; </a:t>
            </a:r>
            <a:r>
              <a:rPr lang="en-US" dirty="0" err="1">
                <a:latin typeface="Times New Roman" panose="02020603050405020304" pitchFamily="18" charset="0"/>
                <a:ea typeface="Times New Roman" panose="02020603050405020304" pitchFamily="18" charset="0"/>
              </a:rPr>
              <a:t>Huque</a:t>
            </a:r>
            <a:r>
              <a:rPr lang="en-US" dirty="0">
                <a:latin typeface="Times New Roman" panose="02020603050405020304" pitchFamily="18" charset="0"/>
                <a:ea typeface="Times New Roman" panose="02020603050405020304" pitchFamily="18" charset="0"/>
              </a:rPr>
              <a:t>, S. (2019). Assessment of wind power potential at the Chittagong coastline in Bangladesh. </a:t>
            </a:r>
            <a:r>
              <a:rPr lang="en-US" i="1" dirty="0">
                <a:latin typeface="Times New Roman" panose="02020603050405020304" pitchFamily="18" charset="0"/>
                <a:ea typeface="Times New Roman" panose="02020603050405020304" pitchFamily="18" charset="0"/>
              </a:rPr>
              <a:t>The Dhaka University Journal of Science, 67</a:t>
            </a:r>
            <a:r>
              <a:rPr lang="en-US" dirty="0">
                <a:latin typeface="Times New Roman" panose="02020603050405020304" pitchFamily="18" charset="0"/>
                <a:ea typeface="Times New Roman" panose="02020603050405020304" pitchFamily="18" charset="0"/>
              </a:rPr>
              <a:t>(1), 27-32.</a:t>
            </a:r>
          </a:p>
          <a:p>
            <a:pPr marL="342900" indent="-342900" algn="just">
              <a:lnSpc>
                <a:spcPct val="150000"/>
              </a:lnSpc>
              <a:buFont typeface="+mj-lt"/>
              <a:buAutoNum type="arabicPeriod"/>
            </a:pPr>
            <a:r>
              <a:rPr lang="en-US" dirty="0" err="1">
                <a:latin typeface="Times New Roman" panose="02020603050405020304" pitchFamily="18" charset="0"/>
                <a:ea typeface="Times New Roman" panose="02020603050405020304" pitchFamily="18" charset="0"/>
              </a:rPr>
              <a:t>Gadde</a:t>
            </a:r>
            <a:r>
              <a:rPr lang="en-US" dirty="0">
                <a:latin typeface="Times New Roman" panose="02020603050405020304" pitchFamily="18" charset="0"/>
                <a:ea typeface="Times New Roman" panose="02020603050405020304" pitchFamily="18" charset="0"/>
              </a:rPr>
              <a:t>, S. S., &amp; </a:t>
            </a:r>
            <a:r>
              <a:rPr lang="en-US" dirty="0" err="1">
                <a:latin typeface="Times New Roman" panose="02020603050405020304" pitchFamily="18" charset="0"/>
                <a:ea typeface="Times New Roman" panose="02020603050405020304" pitchFamily="18" charset="0"/>
              </a:rPr>
              <a:t>Kalli</a:t>
            </a:r>
            <a:r>
              <a:rPr lang="en-US" dirty="0">
                <a:latin typeface="Times New Roman" panose="02020603050405020304" pitchFamily="18" charset="0"/>
                <a:ea typeface="Times New Roman" panose="02020603050405020304" pitchFamily="18" charset="0"/>
              </a:rPr>
              <a:t>, V. D. R. (2020). Descriptive analysis of machine learning and its application in healthcare. </a:t>
            </a:r>
            <a:r>
              <a:rPr lang="en-US" i="1" dirty="0">
                <a:latin typeface="Times New Roman" panose="02020603050405020304" pitchFamily="18" charset="0"/>
                <a:ea typeface="Times New Roman" panose="02020603050405020304" pitchFamily="18" charset="0"/>
              </a:rPr>
              <a:t>International Journal of Computer Science Trends and Technology, 8</a:t>
            </a:r>
            <a:r>
              <a:rPr lang="en-US" dirty="0">
                <a:latin typeface="Times New Roman" panose="02020603050405020304" pitchFamily="18" charset="0"/>
                <a:ea typeface="Times New Roman" panose="02020603050405020304" pitchFamily="18" charset="0"/>
              </a:rPr>
              <a:t>(2), 189-196.</a:t>
            </a:r>
          </a:p>
          <a:p>
            <a:pPr marL="342900" indent="-342900" algn="just">
              <a:lnSpc>
                <a:spcPct val="150000"/>
              </a:lnSpc>
              <a:buFont typeface="+mj-lt"/>
              <a:buAutoNum type="arabicPeriod"/>
            </a:pPr>
            <a:r>
              <a:rPr lang="en-US" dirty="0">
                <a:latin typeface="Times New Roman" panose="02020603050405020304" pitchFamily="18" charset="0"/>
                <a:ea typeface="Times New Roman" panose="02020603050405020304" pitchFamily="18" charset="0"/>
              </a:rPr>
              <a:t>Rasel, M. (2024). Synergizing cyber threat intelligence sharing and risk assessment for enhanced government cybersecurity: A holistic approach. </a:t>
            </a:r>
            <a:r>
              <a:rPr lang="en-US" i="1" dirty="0">
                <a:latin typeface="Times New Roman" panose="02020603050405020304" pitchFamily="18" charset="0"/>
                <a:ea typeface="Times New Roman" panose="02020603050405020304" pitchFamily="18" charset="0"/>
              </a:rPr>
              <a:t>Journal of Environmental Sciences and Technology, 3</a:t>
            </a:r>
            <a:r>
              <a:rPr lang="en-US" dirty="0">
                <a:latin typeface="Times New Roman" panose="02020603050405020304" pitchFamily="18" charset="0"/>
                <a:ea typeface="Times New Roman" panose="02020603050405020304" pitchFamily="18" charset="0"/>
              </a:rPr>
              <a:t>(1), 649-673.</a:t>
            </a:r>
          </a:p>
          <a:p>
            <a:pPr marL="342900" indent="-342900" algn="just">
              <a:lnSpc>
                <a:spcPct val="150000"/>
              </a:lnSpc>
              <a:buFont typeface="+mj-lt"/>
              <a:buAutoNum type="arabicPeriod"/>
            </a:pPr>
            <a:r>
              <a:rPr lang="en-US" dirty="0" err="1">
                <a:latin typeface="Times New Roman" panose="02020603050405020304" pitchFamily="18" charset="0"/>
                <a:ea typeface="Times New Roman" panose="02020603050405020304" pitchFamily="18" charset="0"/>
              </a:rPr>
              <a:t>Gadde</a:t>
            </a:r>
            <a:r>
              <a:rPr lang="en-US" dirty="0">
                <a:latin typeface="Times New Roman" panose="02020603050405020304" pitchFamily="18" charset="0"/>
                <a:ea typeface="Times New Roman" panose="02020603050405020304" pitchFamily="18" charset="0"/>
              </a:rPr>
              <a:t>, S. S., &amp; </a:t>
            </a:r>
            <a:r>
              <a:rPr lang="en-US" dirty="0" err="1">
                <a:latin typeface="Times New Roman" panose="02020603050405020304" pitchFamily="18" charset="0"/>
                <a:ea typeface="Times New Roman" panose="02020603050405020304" pitchFamily="18" charset="0"/>
              </a:rPr>
              <a:t>Kalli</a:t>
            </a:r>
            <a:r>
              <a:rPr lang="en-US" dirty="0">
                <a:latin typeface="Times New Roman" panose="02020603050405020304" pitchFamily="18" charset="0"/>
                <a:ea typeface="Times New Roman" panose="02020603050405020304" pitchFamily="18" charset="0"/>
              </a:rPr>
              <a:t>, V. D. R. (2020). Technology engineering for medical devices—a lean manufacturing plant viewpoint. </a:t>
            </a:r>
            <a:r>
              <a:rPr lang="en-US" i="1" dirty="0">
                <a:latin typeface="Times New Roman" panose="02020603050405020304" pitchFamily="18" charset="0"/>
                <a:ea typeface="Times New Roman" panose="02020603050405020304" pitchFamily="18" charset="0"/>
              </a:rPr>
              <a:t>Technology, 9</a:t>
            </a:r>
            <a:r>
              <a:rPr lang="en-US" dirty="0">
                <a:latin typeface="Times New Roman" panose="02020603050405020304" pitchFamily="18" charset="0"/>
                <a:ea typeface="Times New Roman" panose="02020603050405020304" pitchFamily="18" charset="0"/>
              </a:rPr>
              <a:t>(4).</a:t>
            </a:r>
          </a:p>
          <a:p>
            <a:pPr marL="342900" indent="-342900" algn="just">
              <a:lnSpc>
                <a:spcPct val="150000"/>
              </a:lnSpc>
              <a:buFont typeface="+mj-lt"/>
              <a:buAutoNum type="arabicPeriod"/>
            </a:pPr>
            <a:r>
              <a:rPr lang="en-US" dirty="0">
                <a:latin typeface="Times New Roman" panose="02020603050405020304" pitchFamily="18" charset="0"/>
                <a:ea typeface="Times New Roman" panose="02020603050405020304" pitchFamily="18" charset="0"/>
              </a:rPr>
              <a:t>Rasel, M. (2024). Ethical data-driven innovation: Integrating cybersecurity analytics and business intelligence for responsible governance. </a:t>
            </a:r>
            <a:r>
              <a:rPr lang="en-US" i="1" dirty="0">
                <a:latin typeface="Times New Roman" panose="02020603050405020304" pitchFamily="18" charset="0"/>
                <a:ea typeface="Times New Roman" panose="02020603050405020304" pitchFamily="18" charset="0"/>
              </a:rPr>
              <a:t>Journal of Environmental Sciences and Technology, 3</a:t>
            </a:r>
            <a:r>
              <a:rPr lang="en-US" dirty="0">
                <a:latin typeface="Times New Roman" panose="02020603050405020304" pitchFamily="18" charset="0"/>
                <a:ea typeface="Times New Roman" panose="02020603050405020304" pitchFamily="18" charset="0"/>
              </a:rPr>
              <a:t>(1), 674-699.</a:t>
            </a:r>
          </a:p>
        </p:txBody>
      </p:sp>
    </p:spTree>
    <p:extLst>
      <p:ext uri="{BB962C8B-B14F-4D97-AF65-F5344CB8AC3E}">
        <p14:creationId xmlns:p14="http://schemas.microsoft.com/office/powerpoint/2010/main" val="6582444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2F23165-62E2-4133-BC96-917F842550B7}"/>
              </a:ext>
            </a:extLst>
          </p:cNvPr>
          <p:cNvSpPr/>
          <p:nvPr/>
        </p:nvSpPr>
        <p:spPr>
          <a:xfrm>
            <a:off x="4090700" y="2092536"/>
            <a:ext cx="3475631" cy="1785104"/>
          </a:xfrm>
          <a:prstGeom prst="rect">
            <a:avLst/>
          </a:prstGeom>
        </p:spPr>
        <p:txBody>
          <a:bodyPr wrap="none">
            <a:spAutoFit/>
          </a:bodyPr>
          <a:lstStyle/>
          <a:p>
            <a:pPr algn="just">
              <a:lnSpc>
                <a:spcPct val="150000"/>
              </a:lnSpc>
            </a:pPr>
            <a:r>
              <a:rPr lang="en-US" sz="8000" b="1" kern="100" dirty="0">
                <a:latin typeface="Edwardian Script ITC" panose="030303020407070D0804" pitchFamily="66" charset="0"/>
                <a:ea typeface="Calibri" panose="020F0502020204030204" pitchFamily="34" charset="0"/>
                <a:cs typeface="Mangal" panose="02040503050203030202" pitchFamily="18" charset="0"/>
              </a:rPr>
              <a:t>Thank you </a:t>
            </a:r>
            <a:endParaRPr lang="en-US" sz="8000" b="1" kern="100" dirty="0">
              <a:effectLst/>
              <a:latin typeface="Edwardian Script ITC" panose="030303020407070D0804"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1992806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31</TotalTime>
  <Words>1900</Words>
  <Application>Microsoft Office PowerPoint</Application>
  <PresentationFormat>Widescreen</PresentationFormat>
  <Paragraphs>81</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Calibri</vt:lpstr>
      <vt:lpstr>Edwardian Script ITC</vt:lpstr>
      <vt:lpstr>Mangal</vt:lpstr>
      <vt:lpstr>Symbol</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44</cp:revision>
  <dcterms:created xsi:type="dcterms:W3CDTF">2025-02-20T10:47:42Z</dcterms:created>
  <dcterms:modified xsi:type="dcterms:W3CDTF">2025-02-20T11:21:49Z</dcterms:modified>
</cp:coreProperties>
</file>