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99" r:id="rId2"/>
    <p:sldId id="295" r:id="rId3"/>
    <p:sldId id="323" r:id="rId4"/>
    <p:sldId id="300" r:id="rId5"/>
    <p:sldId id="302" r:id="rId6"/>
    <p:sldId id="301" r:id="rId7"/>
    <p:sldId id="304" r:id="rId8"/>
    <p:sldId id="303" r:id="rId9"/>
    <p:sldId id="260" r:id="rId10"/>
    <p:sldId id="273" r:id="rId11"/>
    <p:sldId id="281" r:id="rId12"/>
    <p:sldId id="283" r:id="rId13"/>
    <p:sldId id="322" r:id="rId14"/>
    <p:sldId id="31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0"/>
    <p:restoredTop sz="93728" autoAdjust="0"/>
  </p:normalViewPr>
  <p:slideViewPr>
    <p:cSldViewPr>
      <p:cViewPr>
        <p:scale>
          <a:sx n="64" d="100"/>
          <a:sy n="64" d="100"/>
        </p:scale>
        <p:origin x="-1566" y="-19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829960-CF7D-4F90-9D37-0AB6EE93FB0A}" type="datetimeFigureOut">
              <a:rPr lang="en-US" smtClean="0"/>
              <a:pPr/>
              <a:t>9/30/2024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AD3CF6-C3DB-4F29-B585-1634FE3095A1}"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B77C59F-159E-4789-A80D-D260703A623E}" type="datetimeFigureOut">
              <a:rPr lang="en-US" smtClean="0"/>
              <a:pPr/>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1EFD9A-671D-46C6-9113-85E5DE80533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B77C59F-159E-4789-A80D-D260703A623E}" type="datetimeFigureOut">
              <a:rPr lang="en-US" smtClean="0"/>
              <a:pPr/>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1EFD9A-671D-46C6-9113-85E5DE80533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77C59F-159E-4789-A80D-D260703A623E}" type="datetimeFigureOut">
              <a:rPr lang="en-US" smtClean="0"/>
              <a:pPr/>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1EFD9A-671D-46C6-9113-85E5DE80533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77C59F-159E-4789-A80D-D260703A623E}" type="datetimeFigureOut">
              <a:rPr lang="en-US" smtClean="0"/>
              <a:pPr/>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1EFD9A-671D-46C6-9113-85E5DE80533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B77C59F-159E-4789-A80D-D260703A623E}" type="datetimeFigureOut">
              <a:rPr lang="en-US" smtClean="0"/>
              <a:pPr/>
              <a:t>9/30/2024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71EFD9A-671D-46C6-9113-85E5DE80533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B77C59F-159E-4789-A80D-D260703A623E}" type="datetimeFigureOut">
              <a:rPr lang="en-US" smtClean="0"/>
              <a:pPr/>
              <a:t>9/30/2024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71EFD9A-671D-46C6-9113-85E5DE80533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77C59F-159E-4789-A80D-D260703A623E}" type="datetimeFigureOut">
              <a:rPr lang="en-US" smtClean="0"/>
              <a:pPr/>
              <a:t>9/30/2024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71EFD9A-671D-46C6-9113-85E5DE80533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B77C59F-159E-4789-A80D-D260703A623E}" type="datetimeFigureOut">
              <a:rPr lang="en-US" smtClean="0"/>
              <a:pPr/>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1EFD9A-671D-46C6-9113-85E5DE80533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B77C59F-159E-4789-A80D-D260703A623E}" type="datetimeFigureOut">
              <a:rPr lang="en-US" smtClean="0"/>
              <a:pPr/>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1EFD9A-671D-46C6-9113-85E5DE80533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B77C59F-159E-4789-A80D-D260703A623E}" type="datetimeFigureOut">
              <a:rPr lang="en-US" smtClean="0"/>
              <a:pPr/>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1EFD9A-671D-46C6-9113-85E5DE80533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B77C59F-159E-4789-A80D-D260703A623E}" type="datetimeFigureOut">
              <a:rPr lang="en-US" smtClean="0"/>
              <a:pPr/>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1EFD9A-671D-46C6-9113-85E5DE80533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77C59F-159E-4789-A80D-D260703A623E}" type="datetimeFigureOut">
              <a:rPr lang="en-US" smtClean="0"/>
              <a:pPr/>
              <a:t>9/30/2024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1EFD9A-671D-46C6-9113-85E5DE80533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00298" y="285728"/>
            <a:ext cx="4143404" cy="1077218"/>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3200" b="1" dirty="0" smtClean="0">
                <a:solidFill>
                  <a:srgbClr val="7030A0"/>
                </a:solidFill>
                <a:latin typeface="Stencil" pitchFamily="82" charset="0"/>
              </a:rPr>
              <a:t>Presentation </a:t>
            </a:r>
          </a:p>
          <a:p>
            <a:pPr algn="ctr"/>
            <a:r>
              <a:rPr lang="en-US" sz="3200" b="1" dirty="0" smtClean="0">
                <a:solidFill>
                  <a:srgbClr val="7030A0"/>
                </a:solidFill>
                <a:latin typeface="Monotype Corsiva" pitchFamily="66" charset="0"/>
              </a:rPr>
              <a:t>on</a:t>
            </a:r>
            <a:endParaRPr lang="en-US" sz="3200" b="1" dirty="0">
              <a:solidFill>
                <a:srgbClr val="7030A0"/>
              </a:solidFill>
              <a:latin typeface="Monotype Corsiva" pitchFamily="66" charset="0"/>
            </a:endParaRPr>
          </a:p>
        </p:txBody>
      </p:sp>
      <p:sp>
        <p:nvSpPr>
          <p:cNvPr id="29697" name="Rectangle 1"/>
          <p:cNvSpPr>
            <a:spLocks noChangeArrowheads="1"/>
          </p:cNvSpPr>
          <p:nvPr/>
        </p:nvSpPr>
        <p:spPr bwMode="auto">
          <a:xfrm>
            <a:off x="214282" y="2071678"/>
            <a:ext cx="8643998" cy="1384995"/>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Bahnschrift" pitchFamily="34" charset="0"/>
                <a:ea typeface="Calibri" pitchFamily="34" charset="0"/>
                <a:cs typeface="Times New Roman" pitchFamily="18" charset="0"/>
              </a:rPr>
              <a:t>Relationship between Socio-personal Profile and Entrepreneurial Behaviour of Vegetable Growers of Lower </a:t>
            </a:r>
            <a:r>
              <a:rPr kumimoji="0" lang="en-US" sz="2800" b="1" i="0" u="none" strike="noStrike" cap="none" normalizeH="0" baseline="0" dirty="0" err="1" smtClean="0">
                <a:ln>
                  <a:noFill/>
                </a:ln>
                <a:solidFill>
                  <a:schemeClr val="tx1"/>
                </a:solidFill>
                <a:effectLst/>
                <a:latin typeface="Bahnschrift" pitchFamily="34" charset="0"/>
                <a:ea typeface="Calibri" pitchFamily="34" charset="0"/>
                <a:cs typeface="Times New Roman" pitchFamily="18" charset="0"/>
              </a:rPr>
              <a:t>Subansiri</a:t>
            </a:r>
            <a:r>
              <a:rPr kumimoji="0" lang="en-US" sz="2800" b="1" i="0" u="none" strike="noStrike" cap="none" normalizeH="0" baseline="0" dirty="0" smtClean="0">
                <a:ln>
                  <a:noFill/>
                </a:ln>
                <a:solidFill>
                  <a:schemeClr val="tx1"/>
                </a:solidFill>
                <a:effectLst/>
                <a:latin typeface="Bahnschrift" pitchFamily="34" charset="0"/>
                <a:ea typeface="Calibri" pitchFamily="34" charset="0"/>
                <a:cs typeface="Times New Roman" pitchFamily="18" charset="0"/>
              </a:rPr>
              <a:t> District, Arunachal Pradesh</a:t>
            </a:r>
            <a:endParaRPr kumimoji="0" lang="en-US" sz="2800" b="1" i="0" u="none" strike="noStrike" cap="none" normalizeH="0" baseline="0" dirty="0" smtClean="0">
              <a:ln>
                <a:noFill/>
              </a:ln>
              <a:solidFill>
                <a:schemeClr val="tx1"/>
              </a:solidFill>
              <a:effectLst/>
              <a:latin typeface="Bahnschrift" pitchFamily="34" charset="0"/>
              <a:cs typeface="Arial" pitchFamily="34" charset="0"/>
            </a:endParaRPr>
          </a:p>
        </p:txBody>
      </p:sp>
      <p:sp>
        <p:nvSpPr>
          <p:cNvPr id="6" name="TextBox 5"/>
          <p:cNvSpPr txBox="1"/>
          <p:nvPr/>
        </p:nvSpPr>
        <p:spPr>
          <a:xfrm>
            <a:off x="1428728" y="4071942"/>
            <a:ext cx="6429420" cy="2554545"/>
          </a:xfrm>
          <a:prstGeom prst="rect">
            <a:avLst/>
          </a:prstGeom>
          <a:solidFill>
            <a:srgbClr val="92D050"/>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n-US" sz="3200" b="1" dirty="0" smtClean="0">
                <a:solidFill>
                  <a:srgbClr val="FF0000"/>
                </a:solidFill>
                <a:latin typeface="Monotype Corsiva" pitchFamily="66" charset="0"/>
                <a:ea typeface="Calibri" pitchFamily="34" charset="0"/>
                <a:cs typeface="Times New Roman" pitchFamily="18" charset="0"/>
              </a:rPr>
              <a:t>Presented By,</a:t>
            </a:r>
          </a:p>
          <a:p>
            <a:pPr algn="ctr"/>
            <a:r>
              <a:rPr lang="en-US" sz="3200" b="1" dirty="0" smtClean="0">
                <a:solidFill>
                  <a:schemeClr val="tx1"/>
                </a:solidFill>
                <a:latin typeface="High Tower Text" pitchFamily="18" charset="0"/>
                <a:ea typeface="Calibri" pitchFamily="34" charset="0"/>
                <a:cs typeface="Times New Roman" pitchFamily="18" charset="0"/>
              </a:rPr>
              <a:t>Hage Manty</a:t>
            </a:r>
          </a:p>
          <a:p>
            <a:pPr algn="ctr"/>
            <a:r>
              <a:rPr lang="en-US" sz="2400" b="1" dirty="0" smtClean="0">
                <a:solidFill>
                  <a:schemeClr val="tx1"/>
                </a:solidFill>
                <a:latin typeface="Monotype Corsiva" pitchFamily="66" charset="0"/>
                <a:cs typeface="Times New Roman" pitchFamily="18" charset="0"/>
              </a:rPr>
              <a:t>PhD  Research  Scholar </a:t>
            </a:r>
          </a:p>
          <a:p>
            <a:pPr algn="ctr"/>
            <a:r>
              <a:rPr lang="en-US" sz="2400" b="1" dirty="0" smtClean="0">
                <a:solidFill>
                  <a:schemeClr val="tx1"/>
                </a:solidFill>
                <a:latin typeface="Monotype Corsiva" pitchFamily="66" charset="0"/>
                <a:cs typeface="Times New Roman" pitchFamily="18" charset="0"/>
              </a:rPr>
              <a:t>(Agricultural Extension  Education)</a:t>
            </a:r>
          </a:p>
          <a:p>
            <a:pPr algn="ctr"/>
            <a:r>
              <a:rPr lang="en-US" sz="2400" b="1" dirty="0" smtClean="0">
                <a:solidFill>
                  <a:schemeClr val="tx1"/>
                </a:solidFill>
                <a:latin typeface="Monotype Corsiva" pitchFamily="66" charset="0"/>
                <a:cs typeface="Times New Roman" pitchFamily="18" charset="0"/>
              </a:rPr>
              <a:t>Department of Agriculture</a:t>
            </a:r>
          </a:p>
          <a:p>
            <a:pPr algn="ctr"/>
            <a:r>
              <a:rPr lang="en-US" sz="2400" b="1" dirty="0" smtClean="0">
                <a:solidFill>
                  <a:schemeClr val="tx1"/>
                </a:solidFill>
                <a:latin typeface="Monotype Corsiva" pitchFamily="66" charset="0"/>
                <a:cs typeface="Times New Roman" pitchFamily="18" charset="0"/>
              </a:rPr>
              <a:t>Himalayan University, </a:t>
            </a:r>
            <a:r>
              <a:rPr lang="en-US" sz="2400" b="1" dirty="0" err="1" smtClean="0">
                <a:solidFill>
                  <a:schemeClr val="tx1"/>
                </a:solidFill>
                <a:latin typeface="Monotype Corsiva" pitchFamily="66" charset="0"/>
                <a:cs typeface="Times New Roman" pitchFamily="18" charset="0"/>
              </a:rPr>
              <a:t>Jollang</a:t>
            </a:r>
            <a:r>
              <a:rPr lang="en-US" sz="2400" b="1" dirty="0" smtClean="0">
                <a:solidFill>
                  <a:schemeClr val="tx1"/>
                </a:solidFill>
                <a:latin typeface="Monotype Corsiva" pitchFamily="66" charset="0"/>
                <a:cs typeface="Times New Roman" pitchFamily="18" charset="0"/>
              </a:rPr>
              <a:t> (A.P)</a:t>
            </a:r>
            <a:endParaRPr lang="en-US" sz="2400" b="1" dirty="0">
              <a:solidFill>
                <a:srgbClr val="FFFF00"/>
              </a:solidFill>
              <a:latin typeface="Monotype Corsiva"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00298" y="214290"/>
            <a:ext cx="3994427" cy="584775"/>
          </a:xfrm>
          <a:prstGeom prst="rect">
            <a:avLst/>
          </a:prstGeom>
        </p:spPr>
        <p:style>
          <a:lnRef idx="1">
            <a:schemeClr val="accent1"/>
          </a:lnRef>
          <a:fillRef idx="3">
            <a:schemeClr val="accent1"/>
          </a:fillRef>
          <a:effectRef idx="2">
            <a:schemeClr val="accent1"/>
          </a:effectRef>
          <a:fontRef idx="minor">
            <a:schemeClr val="lt1"/>
          </a:fontRef>
        </p:style>
        <p:txBody>
          <a:bodyPr wrap="none">
            <a:spAutoFit/>
          </a:bodyPr>
          <a:lstStyle/>
          <a:p>
            <a:r>
              <a:rPr lang="en-US" sz="3200" b="1" dirty="0" smtClean="0">
                <a:solidFill>
                  <a:srgbClr val="FFFF00"/>
                </a:solidFill>
                <a:latin typeface="Arial Black" pitchFamily="34" charset="0"/>
                <a:cs typeface="Times New Roman" pitchFamily="18" charset="0"/>
              </a:rPr>
              <a:t>INTRODUCTION</a:t>
            </a:r>
            <a:r>
              <a:rPr lang="en-US" sz="3200" dirty="0" smtClean="0">
                <a:solidFill>
                  <a:srgbClr val="FFFF00"/>
                </a:solidFill>
                <a:latin typeface="Arial Black" pitchFamily="34" charset="0"/>
                <a:cs typeface="Times New Roman" pitchFamily="18" charset="0"/>
              </a:rPr>
              <a:t>:</a:t>
            </a:r>
            <a:r>
              <a:rPr lang="en-US" sz="2400" dirty="0" smtClean="0">
                <a:solidFill>
                  <a:srgbClr val="FFFF00"/>
                </a:solidFill>
                <a:latin typeface="Arial Black" pitchFamily="34" charset="0"/>
                <a:cs typeface="Times New Roman" pitchFamily="18" charset="0"/>
              </a:rPr>
              <a:t> </a:t>
            </a:r>
            <a:endParaRPr lang="en-US" sz="2400" dirty="0">
              <a:solidFill>
                <a:srgbClr val="FFFF00"/>
              </a:solidFill>
              <a:latin typeface="Arial Black" pitchFamily="34" charset="0"/>
              <a:cs typeface="Times New Roman" pitchFamily="18" charset="0"/>
            </a:endParaRPr>
          </a:p>
        </p:txBody>
      </p:sp>
      <p:sp>
        <p:nvSpPr>
          <p:cNvPr id="28676" name="Rectangle 4"/>
          <p:cNvSpPr>
            <a:spLocks noChangeArrowheads="1"/>
          </p:cNvSpPr>
          <p:nvPr/>
        </p:nvSpPr>
        <p:spPr bwMode="auto">
          <a:xfrm>
            <a:off x="357158" y="1357298"/>
            <a:ext cx="8286808"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lang="en-US" sz="2000" dirty="0" smtClean="0">
                <a:latin typeface="Arial" pitchFamily="34" charset="0"/>
                <a:ea typeface="Calibri" pitchFamily="34" charset="0"/>
                <a:cs typeface="Arial" pitchFamily="34" charset="0"/>
              </a:rPr>
              <a:t> </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Vegetables are essential for a healthy diet.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Source of income for small and marginal farmers.</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India: wide variety of vegetables grown under diverse agro-climatic  </a:t>
            </a:r>
          </a:p>
          <a:p>
            <a:pPr marL="0" marR="0" lvl="0" indent="0" algn="l" defTabSz="914400" rtl="0" eaLnBrk="0" fontAlgn="base" latinLnBrk="0" hangingPunct="0">
              <a:lnSpc>
                <a:spcPct val="150000"/>
              </a:lnSpc>
              <a:spcBef>
                <a:spcPct val="0"/>
              </a:spcBef>
              <a:spcAft>
                <a:spcPct val="0"/>
              </a:spcAft>
              <a:buClrTx/>
              <a:buSzTx/>
              <a:buFontTx/>
              <a:buNone/>
              <a:tabLst/>
            </a:pPr>
            <a:r>
              <a:rPr lang="en-US" sz="2000" dirty="0" smtClean="0">
                <a:latin typeface="Times New Roman" pitchFamily="18" charset="0"/>
                <a:ea typeface="Calibri" pitchFamily="34" charset="0"/>
                <a:cs typeface="Times New Roman" pitchFamily="18" charset="0"/>
              </a:rPr>
              <a:t>     </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conditions.</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Arunachal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Pradesh:Vital</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role in socio-economic development.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Provides year-round income for small and marginal farmers.</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- 94% of population rural (Source: Dept. of Agriculture, Arunachal Pradesh).</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Scope for entrepreneurship development.</a:t>
            </a:r>
          </a:p>
          <a:p>
            <a:pPr marL="0" marR="0" lvl="0" indent="0" algn="l" defTabSz="914400" rtl="0" eaLnBrk="0" fontAlgn="base" latinLnBrk="0" hangingPunct="0">
              <a:lnSpc>
                <a:spcPct val="100000"/>
              </a:lnSpc>
              <a:spcBef>
                <a:spcPct val="0"/>
              </a:spcBef>
              <a:spcAft>
                <a:spcPct val="0"/>
              </a:spcAft>
              <a:buClrTx/>
              <a:buSzTx/>
              <a:buFontTx/>
              <a:buNone/>
              <a:tabLst/>
            </a:pPr>
            <a:endParaRPr lang="en-US" sz="1400" dirty="0" smtClean="0">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ChangeArrowheads="1"/>
          </p:cNvSpPr>
          <p:nvPr/>
        </p:nvSpPr>
        <p:spPr bwMode="auto">
          <a:xfrm>
            <a:off x="500034" y="785794"/>
            <a:ext cx="8358246"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Entrepreneurship</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Entrepreneurship Defined:</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Mobilizes resources to meet market demands (Timmons, 1989).</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Creating value by combining unique resources (Stevenson, 1985).</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sz="2400" dirty="0" smtClean="0">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**Entrepreneurial Behaviour:</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Influenced by personal and social factors.</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Doing things in innovative ways.</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Key factor in economic growth and development.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rrow: Pentagon 3">
            <a:extLst>
              <a:ext uri="{FF2B5EF4-FFF2-40B4-BE49-F238E27FC236}">
                <a16:creationId xmlns="" xmlns:a16="http://schemas.microsoft.com/office/drawing/2014/main" id="{C88AE7FA-25D2-456B-88E1-155D17FB78D2}"/>
              </a:ext>
            </a:extLst>
          </p:cNvPr>
          <p:cNvSpPr/>
          <p:nvPr/>
        </p:nvSpPr>
        <p:spPr>
          <a:xfrm>
            <a:off x="285720" y="928670"/>
            <a:ext cx="4150155" cy="585520"/>
          </a:xfrm>
          <a:prstGeom prst="homePlate">
            <a:avLst/>
          </a:prstGeom>
        </p:spPr>
        <p:style>
          <a:lnRef idx="0">
            <a:schemeClr val="accent2"/>
          </a:lnRef>
          <a:fillRef idx="3">
            <a:schemeClr val="accent2"/>
          </a:fillRef>
          <a:effectRef idx="3">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rial Black" pitchFamily="34" charset="0"/>
                <a:cs typeface="Arial" panose="020B0604020202020204" pitchFamily="34" charset="0"/>
              </a:rPr>
              <a:t>Objectives</a:t>
            </a:r>
            <a:endParaRPr kumimoji="0" lang="ta-IN" sz="3600" b="1" i="0" u="none" strike="noStrike" kern="1200" cap="none" spc="0" normalizeH="0" baseline="0" noProof="0" dirty="0">
              <a:ln>
                <a:noFill/>
              </a:ln>
              <a:solidFill>
                <a:prstClr val="white"/>
              </a:solidFill>
              <a:effectLst/>
              <a:uLnTx/>
              <a:uFillTx/>
              <a:latin typeface="Arial Black" pitchFamily="34" charset="0"/>
              <a:cs typeface="Latha" panose="020B0604020202020204" pitchFamily="34" charset="0"/>
            </a:endParaRPr>
          </a:p>
        </p:txBody>
      </p:sp>
      <p:sp>
        <p:nvSpPr>
          <p:cNvPr id="12" name="Rectangle 11"/>
          <p:cNvSpPr/>
          <p:nvPr/>
        </p:nvSpPr>
        <p:spPr>
          <a:xfrm>
            <a:off x="428596" y="2285992"/>
            <a:ext cx="8501122" cy="830997"/>
          </a:xfrm>
          <a:prstGeom prst="rect">
            <a:avLst/>
          </a:prstGeom>
        </p:spPr>
        <p:txBody>
          <a:bodyPr wrap="square">
            <a:spAutoFit/>
          </a:bodyPr>
          <a:lstStyle/>
          <a:p>
            <a:pPr lvl="0">
              <a:buFont typeface="Wingdings" pitchFamily="2" charset="2"/>
              <a:buChar char="v"/>
            </a:pPr>
            <a:r>
              <a:rPr lang="en-US" sz="2400" b="1" dirty="0" smtClean="0">
                <a:latin typeface="Times New Roman" pitchFamily="18" charset="0"/>
                <a:ea typeface="Calibri" pitchFamily="34" charset="0"/>
                <a:cs typeface="Times New Roman" pitchFamily="18" charset="0"/>
              </a:rPr>
              <a:t> </a:t>
            </a:r>
            <a:r>
              <a:rPr lang="en-US" sz="2400" dirty="0" smtClean="0">
                <a:latin typeface="Times New Roman" pitchFamily="18" charset="0"/>
                <a:ea typeface="Calibri" pitchFamily="34" charset="0"/>
                <a:cs typeface="Times New Roman" pitchFamily="18" charset="0"/>
              </a:rPr>
              <a:t>To study the relationship between socio - personal profile of   </a:t>
            </a:r>
          </a:p>
          <a:p>
            <a:pPr lvl="0"/>
            <a:r>
              <a:rPr lang="en-US" sz="2400" dirty="0" smtClean="0">
                <a:latin typeface="Times New Roman" pitchFamily="18" charset="0"/>
                <a:ea typeface="Calibri" pitchFamily="34" charset="0"/>
                <a:cs typeface="Times New Roman" pitchFamily="18" charset="0"/>
              </a:rPr>
              <a:t>     vegetable growers with their entrepreneurial behaviour</a:t>
            </a:r>
            <a:r>
              <a:rPr lang="en-US" sz="2400" b="1" dirty="0" smtClean="0">
                <a:latin typeface="Times New Roman" pitchFamily="18" charset="0"/>
                <a:ea typeface="Calibri" pitchFamily="34" charset="0"/>
                <a:cs typeface="Times New Roman" pitchFamily="18" charset="0"/>
              </a:rPr>
              <a:t>.</a:t>
            </a:r>
            <a:endParaRPr lang="en-US" sz="2400" b="1" dirty="0">
              <a:latin typeface="Times New Roman" pitchFamily="18" charset="0"/>
              <a:ea typeface="Calibri"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1"/>
          <p:cNvSpPr>
            <a:spLocks noChangeArrowheads="1"/>
          </p:cNvSpPr>
          <p:nvPr/>
        </p:nvSpPr>
        <p:spPr bwMode="auto">
          <a:xfrm>
            <a:off x="428596" y="2214554"/>
            <a:ext cx="8501122"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In the present investigation </a:t>
            </a:r>
            <a:r>
              <a:rPr kumimoji="0" lang="en-US" sz="20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Ex-post facto</a:t>
            </a:r>
            <a:r>
              <a:rPr kumimoji="0" lang="en-US" sz="20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research design was employed since the phenomenon had already occurred and the design was considered appropriate. </a:t>
            </a:r>
          </a:p>
          <a:p>
            <a:pPr marL="0" marR="0" lvl="0" indent="457200" algn="just" defTabSz="914400" rtl="0" eaLnBrk="1" fontAlgn="base" latinLnBrk="0" hangingPunct="1">
              <a:lnSpc>
                <a:spcPct val="100000"/>
              </a:lnSpc>
              <a:spcBef>
                <a:spcPct val="0"/>
              </a:spcBef>
              <a:spcAft>
                <a:spcPct val="0"/>
              </a:spcAft>
              <a:buClrTx/>
              <a:buSzTx/>
              <a:buFontTx/>
              <a:buNone/>
              <a:tabLst/>
            </a:pPr>
            <a:endParaRPr lang="en-US" sz="2000" dirty="0" smtClean="0">
              <a:latin typeface="Times New Roman" pitchFamily="18" charset="0"/>
              <a:ea typeface="Calibri" pitchFamily="34" charset="0"/>
              <a:cs typeface="Times New Roman" pitchFamily="18" charset="0"/>
            </a:endParaRPr>
          </a:p>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Ex-post-facto research is the most systematic empirical enquiry in which the researcher does not have any control over independent variables as their manifestation has already occurred or as they are inherent and not manipulatable. Thus, inferences about relation among variables were made without direct intervention from concomitant variation of independent and dependent variables (</a:t>
            </a:r>
            <a:r>
              <a:rPr kumimoji="0" lang="en-US"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Kerlinger</a:t>
            </a: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1973).</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a:off x="214282" y="1285860"/>
            <a:ext cx="5076646" cy="646331"/>
          </a:xfrm>
          <a:prstGeom prst="rect">
            <a:avLst/>
          </a:prstGeom>
        </p:spPr>
        <p:txBody>
          <a:bodyPr wrap="none">
            <a:spAutoFit/>
          </a:bodyPr>
          <a:lstStyle/>
          <a:p>
            <a:r>
              <a:rPr lang="en-US" sz="3600" b="1" dirty="0" smtClean="0">
                <a:solidFill>
                  <a:srgbClr val="C00000"/>
                </a:solidFill>
              </a:rPr>
              <a:t> RESEARCH DESIGN/TYPE </a:t>
            </a:r>
            <a:endParaRPr lang="en-US" sz="3600" b="1" dirty="0"/>
          </a:p>
        </p:txBody>
      </p:sp>
      <p:sp>
        <p:nvSpPr>
          <p:cNvPr id="6" name="Rectangle 1"/>
          <p:cNvSpPr>
            <a:spLocks noChangeArrowheads="1"/>
          </p:cNvSpPr>
          <p:nvPr/>
        </p:nvSpPr>
        <p:spPr bwMode="auto">
          <a:xfrm>
            <a:off x="2143108" y="214290"/>
            <a:ext cx="4714908" cy="646331"/>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FFFF00"/>
                </a:solidFill>
                <a:effectLst/>
                <a:latin typeface="Arial Black" pitchFamily="34" charset="0"/>
                <a:ea typeface="Times New Roman" pitchFamily="18" charset="0"/>
                <a:cs typeface="Times New Roman" pitchFamily="18" charset="0"/>
              </a:rPr>
              <a:t>  </a:t>
            </a:r>
            <a:r>
              <a:rPr kumimoji="0" lang="en-US" sz="3600" b="1" i="0" u="none" strike="noStrike" cap="none" normalizeH="0" baseline="0" dirty="0">
                <a:ln>
                  <a:noFill/>
                </a:ln>
                <a:solidFill>
                  <a:srgbClr val="FFFF00"/>
                </a:solidFill>
                <a:effectLst/>
                <a:latin typeface="Arial Black" pitchFamily="34" charset="0"/>
                <a:ea typeface="Times New Roman" pitchFamily="18" charset="0"/>
                <a:cs typeface="Times New Roman" pitchFamily="18" charset="0"/>
              </a:rPr>
              <a:t>METHODOLOGY</a:t>
            </a:r>
            <a:endParaRPr kumimoji="0" lang="en-US" sz="3600" b="0" i="0" u="none" strike="noStrike" cap="none" normalizeH="0" baseline="0" dirty="0">
              <a:ln>
                <a:noFill/>
              </a:ln>
              <a:solidFill>
                <a:srgbClr val="FFFF00"/>
              </a:solidFill>
              <a:effectLst/>
              <a:latin typeface="Arial Black" pitchFamily="34" charset="0"/>
              <a:cs typeface="Times New Roman" pitchFamily="18" charset="0"/>
            </a:endParaRPr>
          </a:p>
        </p:txBody>
      </p:sp>
      <p:sp>
        <p:nvSpPr>
          <p:cNvPr id="7" name="Right Arrow 6"/>
          <p:cNvSpPr/>
          <p:nvPr/>
        </p:nvSpPr>
        <p:spPr>
          <a:xfrm>
            <a:off x="214282" y="2285992"/>
            <a:ext cx="500066" cy="285752"/>
          </a:xfrm>
          <a:prstGeom prst="rightArrow">
            <a:avLst/>
          </a:prstGeom>
          <a:solidFill>
            <a:srgbClr val="00B05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ight Arrow 7"/>
          <p:cNvSpPr/>
          <p:nvPr/>
        </p:nvSpPr>
        <p:spPr>
          <a:xfrm>
            <a:off x="214282" y="3500438"/>
            <a:ext cx="500066" cy="285752"/>
          </a:xfrm>
          <a:prstGeom prst="rightArrow">
            <a:avLst/>
          </a:prstGeom>
          <a:solidFill>
            <a:srgbClr val="00B05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0"/>
            <a:ext cx="4857784" cy="1200329"/>
          </a:xfrm>
          <a:prstGeom prst="rect">
            <a:avLst/>
          </a:prstGeom>
        </p:spPr>
        <p:txBody>
          <a:bodyPr wrap="square">
            <a:spAutoFit/>
          </a:bodyPr>
          <a:lstStyle/>
          <a:p>
            <a:pPr marL="342900" indent="-342900">
              <a:lnSpc>
                <a:spcPct val="200000"/>
              </a:lnSpc>
              <a:spcBef>
                <a:spcPct val="50000"/>
              </a:spcBef>
            </a:pPr>
            <a:r>
              <a:rPr lang="en-US" sz="3600" b="1" dirty="0" smtClean="0">
                <a:solidFill>
                  <a:srgbClr val="C00000"/>
                </a:solidFill>
              </a:rPr>
              <a:t>LOCALE OF THE STUDY </a:t>
            </a:r>
          </a:p>
        </p:txBody>
      </p:sp>
      <p:pic>
        <p:nvPicPr>
          <p:cNvPr id="5" name="Picture 4" descr="C:\Users\User\Desktop\PhD Journey\THESIS WRITING(PhD)\Maps\ee.png"/>
          <p:cNvPicPr/>
          <p:nvPr/>
        </p:nvPicPr>
        <p:blipFill>
          <a:blip r:embed="rId2" cstate="print"/>
          <a:srcRect/>
          <a:stretch>
            <a:fillRect/>
          </a:stretch>
        </p:blipFill>
        <p:spPr bwMode="auto">
          <a:xfrm>
            <a:off x="285720" y="1071546"/>
            <a:ext cx="8572560" cy="5572164"/>
          </a:xfrm>
          <a:prstGeom prst="rect">
            <a:avLst/>
          </a:prstGeom>
          <a:noFill/>
          <a:ln w="9525">
            <a:noFill/>
            <a:miter lim="800000"/>
            <a:headEnd/>
            <a:tailEnd/>
          </a:ln>
        </p:spPr>
      </p:pic>
      <p:sp>
        <p:nvSpPr>
          <p:cNvPr id="40961" name="Text Box 20"/>
          <p:cNvSpPr txBox="1">
            <a:spLocks noChangeArrowheads="1"/>
          </p:cNvSpPr>
          <p:nvPr/>
        </p:nvSpPr>
        <p:spPr bwMode="auto">
          <a:xfrm>
            <a:off x="1357290" y="5857892"/>
            <a:ext cx="4143404" cy="71435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smtClean="0">
                <a:ln>
                  <a:noFill/>
                </a:ln>
                <a:solidFill>
                  <a:schemeClr val="tx1"/>
                </a:solidFill>
                <a:effectLst/>
                <a:latin typeface="Times New Roman" pitchFamily="18" charset="0"/>
                <a:cs typeface="Arial" pitchFamily="34" charset="0"/>
              </a:rPr>
              <a:t>Fig 1: Map of Selected District</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40962" name="AutoShape 21"/>
          <p:cNvCxnSpPr>
            <a:cxnSpLocks noChangeShapeType="1"/>
          </p:cNvCxnSpPr>
          <p:nvPr/>
        </p:nvCxnSpPr>
        <p:spPr bwMode="auto">
          <a:xfrm rot="5400000">
            <a:off x="3338508" y="5233996"/>
            <a:ext cx="1181100" cy="0"/>
          </a:xfrm>
          <a:prstGeom prst="straightConnector1">
            <a:avLst/>
          </a:prstGeom>
          <a:noFill/>
          <a:ln w="38100">
            <a:solidFill>
              <a:srgbClr val="FF0000"/>
            </a:solidFill>
            <a:round/>
            <a:headEnd/>
            <a:tailEnd type="triangle" w="med" len="med"/>
          </a:ln>
          <a:effectLst/>
        </p:spPr>
      </p:cxn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Users\User\AppData\Local\Microsoft\Windows\INetCache\Content.Word\Arunachal-Pradesh-Lower-Subansiri-1024x576.jpg"/>
          <p:cNvPicPr>
            <a:picLocks noGrp="1"/>
          </p:cNvPicPr>
          <p:nvPr>
            <p:ph idx="1"/>
          </p:nvPr>
        </p:nvPicPr>
        <p:blipFill>
          <a:blip r:embed="rId2" cstate="print"/>
          <a:srcRect/>
          <a:stretch>
            <a:fillRect/>
          </a:stretch>
        </p:blipFill>
        <p:spPr bwMode="auto">
          <a:xfrm>
            <a:off x="500034" y="357166"/>
            <a:ext cx="8046156" cy="5483245"/>
          </a:xfrm>
          <a:prstGeom prst="rect">
            <a:avLst/>
          </a:prstGeom>
          <a:noFill/>
          <a:ln w="9525">
            <a:noFill/>
            <a:miter lim="800000"/>
            <a:headEnd/>
            <a:tailEnd/>
          </a:ln>
        </p:spPr>
      </p:pic>
      <p:cxnSp>
        <p:nvCxnSpPr>
          <p:cNvPr id="1026" name="AutoShape 22"/>
          <p:cNvCxnSpPr>
            <a:cxnSpLocks noChangeShapeType="1"/>
          </p:cNvCxnSpPr>
          <p:nvPr/>
        </p:nvCxnSpPr>
        <p:spPr bwMode="auto">
          <a:xfrm rot="5400000">
            <a:off x="2786844" y="4928404"/>
            <a:ext cx="2000264" cy="1588"/>
          </a:xfrm>
          <a:prstGeom prst="straightConnector1">
            <a:avLst/>
          </a:prstGeom>
          <a:noFill/>
          <a:ln w="38100">
            <a:solidFill>
              <a:srgbClr val="FF0000"/>
            </a:solidFill>
            <a:round/>
            <a:headEnd/>
            <a:tailEnd type="triangle" w="med" len="med"/>
          </a:ln>
          <a:effectLst/>
        </p:spPr>
      </p:cxnSp>
      <p:sp>
        <p:nvSpPr>
          <p:cNvPr id="1027" name="Text Box 23"/>
          <p:cNvSpPr txBox="1">
            <a:spLocks noChangeArrowheads="1"/>
          </p:cNvSpPr>
          <p:nvPr/>
        </p:nvSpPr>
        <p:spPr bwMode="auto">
          <a:xfrm>
            <a:off x="2285984" y="6000768"/>
            <a:ext cx="5286412" cy="64291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smtClean="0">
                <a:ln>
                  <a:noFill/>
                </a:ln>
                <a:solidFill>
                  <a:schemeClr val="tx1"/>
                </a:solidFill>
                <a:effectLst/>
                <a:latin typeface="Times New Roman" pitchFamily="18" charset="0"/>
                <a:cs typeface="Arial" pitchFamily="34" charset="0"/>
              </a:rPr>
              <a:t>Fig 2: Map of Selected Circle (CD Block) / </a:t>
            </a:r>
            <a:r>
              <a:rPr kumimoji="0" lang="en-US" b="1" i="0" u="none" strike="noStrike" cap="none" normalizeH="0" baseline="0" dirty="0" err="1" smtClean="0">
                <a:ln>
                  <a:noFill/>
                </a:ln>
                <a:solidFill>
                  <a:schemeClr val="tx1"/>
                </a:solidFill>
                <a:effectLst/>
                <a:latin typeface="Times New Roman" pitchFamily="18" charset="0"/>
                <a:cs typeface="Arial" pitchFamily="34" charset="0"/>
              </a:rPr>
              <a:t>Tehsil</a:t>
            </a:r>
            <a:endParaRPr kumimoji="0" lang="en-US" b="1" i="0" u="none" strike="noStrike" cap="none" normalizeH="0" baseline="0" dirty="0" smtClean="0">
              <a:ln>
                <a:noFill/>
              </a:ln>
              <a:solidFill>
                <a:schemeClr val="tx1"/>
              </a:solidFill>
              <a:effectLst/>
              <a:latin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5720" y="214290"/>
            <a:ext cx="7858180" cy="584775"/>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lvl="0" indent="457200" fontAlgn="base">
              <a:spcBef>
                <a:spcPct val="0"/>
              </a:spcBef>
              <a:spcAft>
                <a:spcPct val="0"/>
              </a:spcAft>
            </a:pPr>
            <a:r>
              <a:rPr lang="en-US" sz="3200" b="1" dirty="0" smtClean="0">
                <a:latin typeface="+mj-lt"/>
                <a:ea typeface="Calibri" pitchFamily="34" charset="0"/>
                <a:cs typeface="Times New Roman" pitchFamily="18" charset="0"/>
              </a:rPr>
              <a:t> Selection of Study Area and Respondents</a:t>
            </a:r>
            <a:endParaRPr lang="en-US" sz="3200" b="1" dirty="0">
              <a:latin typeface="+mj-lt"/>
              <a:cs typeface="Times New Roman" pitchFamily="18" charset="0"/>
            </a:endParaRPr>
          </a:p>
        </p:txBody>
      </p:sp>
      <p:sp>
        <p:nvSpPr>
          <p:cNvPr id="5" name="Rectangle 4"/>
          <p:cNvSpPr/>
          <p:nvPr/>
        </p:nvSpPr>
        <p:spPr>
          <a:xfrm>
            <a:off x="1571604" y="1000108"/>
            <a:ext cx="5840060" cy="461665"/>
          </a:xfrm>
          <a:prstGeom prst="rect">
            <a:avLst/>
          </a:prstGeom>
        </p:spPr>
        <p:txBody>
          <a:bodyPr wrap="none">
            <a:spAutoFit/>
          </a:bodyPr>
          <a:lstStyle/>
          <a:p>
            <a:r>
              <a:rPr lang="en-US" sz="2400" dirty="0">
                <a:latin typeface="Times New Roman" pitchFamily="18" charset="0"/>
                <a:ea typeface="Times New Roman" pitchFamily="18" charset="0"/>
                <a:cs typeface="Times New Roman" pitchFamily="18" charset="0"/>
              </a:rPr>
              <a:t>Lower Subansiri </a:t>
            </a:r>
            <a:r>
              <a:rPr lang="en-US" sz="2400" dirty="0" smtClean="0">
                <a:latin typeface="Times New Roman" pitchFamily="18" charset="0"/>
                <a:ea typeface="Times New Roman" pitchFamily="18" charset="0"/>
                <a:cs typeface="Times New Roman" pitchFamily="18" charset="0"/>
              </a:rPr>
              <a:t>District (Arunachal Pradesh)</a:t>
            </a:r>
            <a:endParaRPr lang="en-US" sz="2400" dirty="0"/>
          </a:p>
        </p:txBody>
      </p:sp>
      <p:sp>
        <p:nvSpPr>
          <p:cNvPr id="6" name="Down Arrow 5"/>
          <p:cNvSpPr/>
          <p:nvPr/>
        </p:nvSpPr>
        <p:spPr>
          <a:xfrm>
            <a:off x="3857620" y="1571612"/>
            <a:ext cx="214314" cy="285752"/>
          </a:xfrm>
          <a:prstGeom prst="downArrow">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2" name="Table 11"/>
          <p:cNvGraphicFramePr>
            <a:graphicFrameLocks noGrp="1"/>
          </p:cNvGraphicFramePr>
          <p:nvPr/>
        </p:nvGraphicFramePr>
        <p:xfrm>
          <a:off x="428596" y="1928802"/>
          <a:ext cx="8215369" cy="3868097"/>
        </p:xfrm>
        <a:graphic>
          <a:graphicData uri="http://schemas.openxmlformats.org/drawingml/2006/table">
            <a:tbl>
              <a:tblPr/>
              <a:tblGrid>
                <a:gridCol w="840450"/>
                <a:gridCol w="2056956"/>
                <a:gridCol w="2056956"/>
                <a:gridCol w="3261007"/>
              </a:tblGrid>
              <a:tr h="814382">
                <a:tc>
                  <a:txBody>
                    <a:bodyPr/>
                    <a:lstStyle/>
                    <a:p>
                      <a:pPr algn="just">
                        <a:lnSpc>
                          <a:spcPct val="100000"/>
                        </a:lnSpc>
                        <a:spcAft>
                          <a:spcPts val="0"/>
                        </a:spcAft>
                      </a:pPr>
                      <a:r>
                        <a:rPr lang="en-IN" sz="1800" b="1" dirty="0">
                          <a:latin typeface="Times New Roman"/>
                          <a:ea typeface="Calibri"/>
                          <a:cs typeface="Times New Roman"/>
                        </a:rPr>
                        <a:t>Sl. No.</a:t>
                      </a:r>
                      <a:endParaRPr lang="en-US"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IN" sz="1800" b="1" dirty="0" smtClean="0">
                          <a:latin typeface="Times New Roman"/>
                          <a:ea typeface="Calibri"/>
                          <a:cs typeface="Times New Roman"/>
                        </a:rPr>
                        <a:t>Selected </a:t>
                      </a:r>
                      <a:r>
                        <a:rPr lang="en-IN" sz="1800" b="1" dirty="0">
                          <a:latin typeface="Times New Roman"/>
                          <a:ea typeface="Calibri"/>
                          <a:cs typeface="Times New Roman"/>
                        </a:rPr>
                        <a:t>Village</a:t>
                      </a:r>
                      <a:endParaRPr lang="en-US"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dirty="0" smtClean="0">
                          <a:latin typeface="Times New Roman" pitchFamily="18" charset="0"/>
                          <a:ea typeface="Calibri"/>
                          <a:cs typeface="Times New Roman" pitchFamily="18" charset="0"/>
                        </a:rPr>
                        <a:t>No. of Respondent</a:t>
                      </a:r>
                    </a:p>
                    <a:p>
                      <a:pPr algn="ctr">
                        <a:lnSpc>
                          <a:spcPct val="100000"/>
                        </a:lnSpc>
                        <a:spcAft>
                          <a:spcPts val="0"/>
                        </a:spcAft>
                      </a:pPr>
                      <a:endParaRPr lang="en-US"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IN" sz="1800" b="1" dirty="0" smtClean="0">
                          <a:latin typeface="Times New Roman" pitchFamily="18" charset="0"/>
                          <a:ea typeface="Calibri"/>
                          <a:cs typeface="Times New Roman" pitchFamily="18" charset="0"/>
                        </a:rPr>
                        <a:t>Selected </a:t>
                      </a:r>
                      <a:r>
                        <a:rPr lang="en-IN" sz="1800" b="1" dirty="0">
                          <a:latin typeface="Times New Roman" pitchFamily="18" charset="0"/>
                          <a:ea typeface="Calibri"/>
                          <a:cs typeface="Times New Roman" pitchFamily="18" charset="0"/>
                        </a:rPr>
                        <a:t>Circle(CD Block)</a:t>
                      </a:r>
                      <a:endParaRPr lang="en-US" sz="1800" b="1"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0515">
                <a:tc>
                  <a:txBody>
                    <a:bodyPr/>
                    <a:lstStyle/>
                    <a:p>
                      <a:pPr algn="ctr">
                        <a:lnSpc>
                          <a:spcPct val="100000"/>
                        </a:lnSpc>
                        <a:spcAft>
                          <a:spcPts val="0"/>
                        </a:spcAft>
                      </a:pPr>
                      <a:r>
                        <a:rPr lang="en-IN" sz="2000" dirty="0">
                          <a:latin typeface="Times New Roman" pitchFamily="18" charset="0"/>
                          <a:ea typeface="Calibri"/>
                          <a:cs typeface="Times New Roman" pitchFamily="18" charset="0"/>
                        </a:rPr>
                        <a:t>1.</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IN" sz="2000" dirty="0" err="1" smtClean="0">
                          <a:latin typeface="Times New Roman" pitchFamily="18" charset="0"/>
                          <a:ea typeface="Calibri"/>
                          <a:cs typeface="Times New Roman" pitchFamily="18" charset="0"/>
                        </a:rPr>
                        <a:t>Hari</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dirty="0" smtClean="0">
                          <a:latin typeface="Times New Roman" pitchFamily="18" charset="0"/>
                          <a:ea typeface="Calibri"/>
                          <a:cs typeface="Times New Roman" pitchFamily="18" charset="0"/>
                        </a:rPr>
                        <a:t>20</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0">
                  <a:txBody>
                    <a:bodyPr/>
                    <a:lstStyle/>
                    <a:p>
                      <a:pPr algn="ctr">
                        <a:lnSpc>
                          <a:spcPct val="100000"/>
                        </a:lnSpc>
                        <a:spcAft>
                          <a:spcPts val="0"/>
                        </a:spcAft>
                      </a:pPr>
                      <a:endParaRPr lang="en-IN" sz="2000" dirty="0">
                        <a:latin typeface="Times New Roman" pitchFamily="18" charset="0"/>
                        <a:ea typeface="Calibri"/>
                        <a:cs typeface="Times New Roman" pitchFamily="18" charset="0"/>
                      </a:endParaRPr>
                    </a:p>
                    <a:p>
                      <a:pPr algn="ctr">
                        <a:lnSpc>
                          <a:spcPct val="100000"/>
                        </a:lnSpc>
                        <a:spcAft>
                          <a:spcPts val="0"/>
                        </a:spcAft>
                      </a:pPr>
                      <a:endParaRPr lang="en-IN" sz="2000" dirty="0" smtClean="0">
                        <a:latin typeface="Times New Roman" pitchFamily="18" charset="0"/>
                        <a:ea typeface="Calibri"/>
                        <a:cs typeface="Times New Roman" pitchFamily="18" charset="0"/>
                      </a:endParaRPr>
                    </a:p>
                    <a:p>
                      <a:pPr algn="ctr">
                        <a:lnSpc>
                          <a:spcPct val="100000"/>
                        </a:lnSpc>
                        <a:spcAft>
                          <a:spcPts val="0"/>
                        </a:spcAft>
                      </a:pPr>
                      <a:endParaRPr lang="en-IN" sz="2000" dirty="0" smtClean="0">
                        <a:latin typeface="Times New Roman" pitchFamily="18" charset="0"/>
                        <a:ea typeface="Calibri"/>
                        <a:cs typeface="Times New Roman" pitchFamily="18" charset="0"/>
                      </a:endParaRPr>
                    </a:p>
                    <a:p>
                      <a:pPr algn="ctr">
                        <a:lnSpc>
                          <a:spcPct val="100000"/>
                        </a:lnSpc>
                        <a:spcAft>
                          <a:spcPts val="0"/>
                        </a:spcAft>
                      </a:pPr>
                      <a:endParaRPr lang="en-IN" sz="2000" dirty="0" smtClean="0">
                        <a:latin typeface="Times New Roman" pitchFamily="18" charset="0"/>
                        <a:ea typeface="Calibri"/>
                        <a:cs typeface="Times New Roman" pitchFamily="18" charset="0"/>
                      </a:endParaRPr>
                    </a:p>
                    <a:p>
                      <a:pPr algn="ctr">
                        <a:lnSpc>
                          <a:spcPct val="100000"/>
                        </a:lnSpc>
                        <a:spcAft>
                          <a:spcPts val="0"/>
                        </a:spcAft>
                      </a:pPr>
                      <a:r>
                        <a:rPr lang="en-IN" sz="2000" dirty="0" smtClean="0">
                          <a:latin typeface="Times New Roman" pitchFamily="18" charset="0"/>
                          <a:ea typeface="Calibri"/>
                          <a:cs typeface="Times New Roman" pitchFamily="18" charset="0"/>
                        </a:rPr>
                        <a:t>ZIRO</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0985">
                <a:tc>
                  <a:txBody>
                    <a:bodyPr/>
                    <a:lstStyle/>
                    <a:p>
                      <a:pPr algn="ctr">
                        <a:lnSpc>
                          <a:spcPct val="100000"/>
                        </a:lnSpc>
                        <a:spcAft>
                          <a:spcPts val="0"/>
                        </a:spcAft>
                      </a:pPr>
                      <a:r>
                        <a:rPr lang="en-IN" sz="2000" dirty="0">
                          <a:latin typeface="Times New Roman" pitchFamily="18" charset="0"/>
                          <a:ea typeface="Calibri"/>
                          <a:cs typeface="Times New Roman" pitchFamily="18" charset="0"/>
                        </a:rPr>
                        <a:t>2.</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IN" sz="2000" dirty="0" err="1" smtClean="0">
                          <a:latin typeface="Times New Roman" pitchFamily="18" charset="0"/>
                          <a:ea typeface="Calibri"/>
                          <a:cs typeface="Times New Roman" pitchFamily="18" charset="0"/>
                        </a:rPr>
                        <a:t>Kalung</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dirty="0" smtClean="0">
                          <a:latin typeface="Times New Roman" pitchFamily="18" charset="0"/>
                          <a:ea typeface="Calibri"/>
                          <a:cs typeface="Times New Roman" pitchFamily="18" charset="0"/>
                        </a:rPr>
                        <a:t>20</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264795">
                <a:tc>
                  <a:txBody>
                    <a:bodyPr/>
                    <a:lstStyle/>
                    <a:p>
                      <a:pPr algn="ctr">
                        <a:lnSpc>
                          <a:spcPct val="100000"/>
                        </a:lnSpc>
                        <a:spcAft>
                          <a:spcPts val="0"/>
                        </a:spcAft>
                      </a:pPr>
                      <a:r>
                        <a:rPr lang="en-IN" sz="2000">
                          <a:latin typeface="Times New Roman" pitchFamily="18" charset="0"/>
                          <a:ea typeface="Calibri"/>
                          <a:cs typeface="Times New Roman" pitchFamily="18" charset="0"/>
                        </a:rPr>
                        <a:t>3.</a:t>
                      </a:r>
                      <a:endParaRPr lang="en-US" sz="200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IN" sz="2000" dirty="0" err="1" smtClean="0">
                          <a:latin typeface="Times New Roman" pitchFamily="18" charset="0"/>
                          <a:ea typeface="Calibri"/>
                          <a:cs typeface="Times New Roman" pitchFamily="18" charset="0"/>
                        </a:rPr>
                        <a:t>Tajang</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dirty="0" smtClean="0">
                          <a:latin typeface="Times New Roman" pitchFamily="18" charset="0"/>
                          <a:ea typeface="Calibri"/>
                          <a:cs typeface="Times New Roman" pitchFamily="18" charset="0"/>
                        </a:rPr>
                        <a:t>20</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267970">
                <a:tc>
                  <a:txBody>
                    <a:bodyPr/>
                    <a:lstStyle/>
                    <a:p>
                      <a:pPr algn="ctr">
                        <a:lnSpc>
                          <a:spcPct val="100000"/>
                        </a:lnSpc>
                        <a:spcAft>
                          <a:spcPts val="0"/>
                        </a:spcAft>
                      </a:pPr>
                      <a:r>
                        <a:rPr lang="en-IN" sz="2000">
                          <a:latin typeface="Times New Roman" pitchFamily="18" charset="0"/>
                          <a:ea typeface="Calibri"/>
                          <a:cs typeface="Times New Roman" pitchFamily="18" charset="0"/>
                        </a:rPr>
                        <a:t>4.</a:t>
                      </a:r>
                      <a:endParaRPr lang="en-US" sz="200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IN" sz="2000" dirty="0" err="1" smtClean="0">
                          <a:latin typeface="Times New Roman" pitchFamily="18" charset="0"/>
                          <a:ea typeface="Calibri"/>
                          <a:cs typeface="Times New Roman" pitchFamily="18" charset="0"/>
                        </a:rPr>
                        <a:t>Reru</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dirty="0" smtClean="0">
                          <a:latin typeface="Times New Roman" pitchFamily="18" charset="0"/>
                          <a:ea typeface="Calibri"/>
                          <a:cs typeface="Times New Roman" pitchFamily="18" charset="0"/>
                        </a:rPr>
                        <a:t>20</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254000">
                <a:tc>
                  <a:txBody>
                    <a:bodyPr/>
                    <a:lstStyle/>
                    <a:p>
                      <a:pPr algn="ctr">
                        <a:lnSpc>
                          <a:spcPct val="100000"/>
                        </a:lnSpc>
                        <a:spcAft>
                          <a:spcPts val="0"/>
                        </a:spcAft>
                      </a:pPr>
                      <a:r>
                        <a:rPr lang="en-IN" sz="2000">
                          <a:latin typeface="Times New Roman" pitchFamily="18" charset="0"/>
                          <a:ea typeface="Calibri"/>
                          <a:cs typeface="Times New Roman" pitchFamily="18" charset="0"/>
                        </a:rPr>
                        <a:t>5.</a:t>
                      </a:r>
                      <a:endParaRPr lang="en-US" sz="200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IN" sz="2000" dirty="0" err="1" smtClean="0">
                          <a:latin typeface="Times New Roman" pitchFamily="18" charset="0"/>
                          <a:ea typeface="Calibri"/>
                          <a:cs typeface="Times New Roman" pitchFamily="18" charset="0"/>
                        </a:rPr>
                        <a:t>Lempia</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dirty="0" smtClean="0">
                          <a:latin typeface="Times New Roman" pitchFamily="18" charset="0"/>
                          <a:ea typeface="Calibri"/>
                          <a:cs typeface="Times New Roman" pitchFamily="18" charset="0"/>
                        </a:rPr>
                        <a:t>20</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258445">
                <a:tc>
                  <a:txBody>
                    <a:bodyPr/>
                    <a:lstStyle/>
                    <a:p>
                      <a:pPr algn="ctr">
                        <a:lnSpc>
                          <a:spcPct val="100000"/>
                        </a:lnSpc>
                        <a:spcAft>
                          <a:spcPts val="0"/>
                        </a:spcAft>
                      </a:pPr>
                      <a:r>
                        <a:rPr lang="en-IN" sz="2000">
                          <a:latin typeface="Times New Roman" pitchFamily="18" charset="0"/>
                          <a:ea typeface="Calibri"/>
                          <a:cs typeface="Times New Roman" pitchFamily="18" charset="0"/>
                        </a:rPr>
                        <a:t>6.</a:t>
                      </a:r>
                      <a:endParaRPr lang="en-US" sz="200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IN" sz="2000" dirty="0" err="1" smtClean="0">
                          <a:latin typeface="Times New Roman" pitchFamily="18" charset="0"/>
                          <a:ea typeface="Calibri"/>
                          <a:cs typeface="Times New Roman" pitchFamily="18" charset="0"/>
                        </a:rPr>
                        <a:t>Bamin</a:t>
                      </a:r>
                      <a:r>
                        <a:rPr lang="en-IN" sz="2000" dirty="0" smtClean="0">
                          <a:latin typeface="Times New Roman" pitchFamily="18" charset="0"/>
                          <a:ea typeface="Calibri"/>
                          <a:cs typeface="Times New Roman" pitchFamily="18" charset="0"/>
                        </a:rPr>
                        <a:t> </a:t>
                      </a:r>
                      <a:r>
                        <a:rPr lang="en-IN" sz="2000" dirty="0" err="1" smtClean="0">
                          <a:latin typeface="Times New Roman" pitchFamily="18" charset="0"/>
                          <a:ea typeface="Calibri"/>
                          <a:cs typeface="Times New Roman" pitchFamily="18" charset="0"/>
                        </a:rPr>
                        <a:t>Michi</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dirty="0" smtClean="0">
                          <a:latin typeface="Times New Roman" pitchFamily="18" charset="0"/>
                          <a:ea typeface="Calibri"/>
                          <a:cs typeface="Times New Roman" pitchFamily="18" charset="0"/>
                        </a:rPr>
                        <a:t>20</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262255">
                <a:tc>
                  <a:txBody>
                    <a:bodyPr/>
                    <a:lstStyle/>
                    <a:p>
                      <a:pPr algn="ctr">
                        <a:lnSpc>
                          <a:spcPct val="100000"/>
                        </a:lnSpc>
                        <a:spcAft>
                          <a:spcPts val="0"/>
                        </a:spcAft>
                      </a:pPr>
                      <a:r>
                        <a:rPr lang="en-IN" sz="2000">
                          <a:latin typeface="Times New Roman" pitchFamily="18" charset="0"/>
                          <a:ea typeface="Calibri"/>
                          <a:cs typeface="Times New Roman" pitchFamily="18" charset="0"/>
                        </a:rPr>
                        <a:t>7.</a:t>
                      </a:r>
                      <a:endParaRPr lang="en-US" sz="200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IN" sz="2000" dirty="0" smtClean="0">
                          <a:latin typeface="Times New Roman" pitchFamily="18" charset="0"/>
                          <a:ea typeface="Calibri"/>
                          <a:cs typeface="Times New Roman" pitchFamily="18" charset="0"/>
                        </a:rPr>
                        <a:t>Hong</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dirty="0" smtClean="0">
                          <a:latin typeface="Times New Roman" pitchFamily="18" charset="0"/>
                          <a:ea typeface="Calibri"/>
                          <a:cs typeface="Times New Roman" pitchFamily="18" charset="0"/>
                        </a:rPr>
                        <a:t>20</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265430">
                <a:tc>
                  <a:txBody>
                    <a:bodyPr/>
                    <a:lstStyle/>
                    <a:p>
                      <a:pPr algn="ctr">
                        <a:lnSpc>
                          <a:spcPct val="100000"/>
                        </a:lnSpc>
                        <a:spcAft>
                          <a:spcPts val="0"/>
                        </a:spcAft>
                      </a:pPr>
                      <a:r>
                        <a:rPr lang="en-IN" sz="2000">
                          <a:latin typeface="Times New Roman" pitchFamily="18" charset="0"/>
                          <a:ea typeface="Calibri"/>
                          <a:cs typeface="Times New Roman" pitchFamily="18" charset="0"/>
                        </a:rPr>
                        <a:t>8.</a:t>
                      </a:r>
                      <a:endParaRPr lang="en-US" sz="200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IN" sz="2000" dirty="0" err="1" smtClean="0">
                          <a:latin typeface="Times New Roman" pitchFamily="18" charset="0"/>
                          <a:ea typeface="Calibri"/>
                          <a:cs typeface="Times New Roman" pitchFamily="18" charset="0"/>
                        </a:rPr>
                        <a:t>Gano</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dirty="0" smtClean="0">
                          <a:latin typeface="Times New Roman" pitchFamily="18" charset="0"/>
                          <a:ea typeface="Calibri"/>
                          <a:cs typeface="Times New Roman" pitchFamily="18" charset="0"/>
                        </a:rPr>
                        <a:t>20</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260985">
                <a:tc>
                  <a:txBody>
                    <a:bodyPr/>
                    <a:lstStyle/>
                    <a:p>
                      <a:pPr algn="ctr">
                        <a:lnSpc>
                          <a:spcPct val="100000"/>
                        </a:lnSpc>
                        <a:spcAft>
                          <a:spcPts val="0"/>
                        </a:spcAft>
                      </a:pPr>
                      <a:r>
                        <a:rPr lang="en-IN" sz="2000">
                          <a:latin typeface="Times New Roman" pitchFamily="18" charset="0"/>
                          <a:ea typeface="Calibri"/>
                          <a:cs typeface="Times New Roman" pitchFamily="18" charset="0"/>
                        </a:rPr>
                        <a:t>9.</a:t>
                      </a:r>
                      <a:endParaRPr lang="en-US" sz="200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IN" sz="2000" dirty="0" err="1" smtClean="0">
                          <a:latin typeface="Times New Roman" pitchFamily="18" charset="0"/>
                          <a:ea typeface="Calibri"/>
                          <a:cs typeface="Times New Roman" pitchFamily="18" charset="0"/>
                        </a:rPr>
                        <a:t>Siiro</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dirty="0" smtClean="0">
                          <a:latin typeface="Times New Roman" pitchFamily="18" charset="0"/>
                          <a:ea typeface="Calibri"/>
                          <a:cs typeface="Times New Roman" pitchFamily="18" charset="0"/>
                        </a:rPr>
                        <a:t>20</a:t>
                      </a:r>
                      <a:endParaRPr lang="en-US" sz="2000"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260985">
                <a:tc>
                  <a:txBody>
                    <a:bodyPr/>
                    <a:lstStyle/>
                    <a:p>
                      <a:pPr algn="ctr">
                        <a:lnSpc>
                          <a:spcPct val="100000"/>
                        </a:lnSpc>
                        <a:spcAft>
                          <a:spcPts val="0"/>
                        </a:spcAft>
                      </a:pPr>
                      <a:r>
                        <a:rPr lang="en-US" sz="2000" b="1" dirty="0" smtClean="0">
                          <a:latin typeface="Times New Roman" pitchFamily="18" charset="0"/>
                          <a:ea typeface="Calibri"/>
                          <a:cs typeface="Times New Roman" pitchFamily="18" charset="0"/>
                        </a:rPr>
                        <a:t>Total</a:t>
                      </a:r>
                      <a:endParaRPr lang="en-US" sz="2000" b="1"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dirty="0" smtClean="0">
                          <a:latin typeface="Times New Roman" pitchFamily="18" charset="0"/>
                          <a:ea typeface="Calibri"/>
                          <a:cs typeface="Times New Roman" pitchFamily="18" charset="0"/>
                        </a:rPr>
                        <a:t>9</a:t>
                      </a:r>
                      <a:endParaRPr lang="en-US" sz="2000" b="1"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dirty="0" smtClean="0">
                          <a:latin typeface="Times New Roman" pitchFamily="18" charset="0"/>
                          <a:ea typeface="Calibri"/>
                          <a:cs typeface="Times New Roman" pitchFamily="18" charset="0"/>
                        </a:rPr>
                        <a:t>180</a:t>
                      </a:r>
                      <a:endParaRPr lang="en-US" sz="2000" b="1" dirty="0">
                        <a:latin typeface="Times New Roman" pitchFamily="18" charset="0"/>
                        <a:ea typeface="Calibri"/>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50000"/>
                        </a:lnSpc>
                        <a:spcAft>
                          <a:spcPts val="0"/>
                        </a:spcAft>
                      </a:pPr>
                      <a:endParaRPr lang="en-US"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4033"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4" name="Rectangle 13"/>
          <p:cNvSpPr/>
          <p:nvPr/>
        </p:nvSpPr>
        <p:spPr>
          <a:xfrm>
            <a:off x="1857356" y="1643050"/>
            <a:ext cx="184731" cy="400110"/>
          </a:xfrm>
          <a:prstGeom prst="rect">
            <a:avLst/>
          </a:prstGeom>
        </p:spPr>
        <p:txBody>
          <a:bodyPr wrap="none">
            <a:spAutoFit/>
          </a:bodyPr>
          <a:lstStyle/>
          <a:p>
            <a:endParaRPr lang="en-US" sz="2000" b="1" dirty="0"/>
          </a:p>
        </p:txBody>
      </p:sp>
      <p:sp>
        <p:nvSpPr>
          <p:cNvPr id="8" name="TextBox 7"/>
          <p:cNvSpPr txBox="1"/>
          <p:nvPr/>
        </p:nvSpPr>
        <p:spPr>
          <a:xfrm>
            <a:off x="357158" y="6000768"/>
            <a:ext cx="8551380" cy="707886"/>
          </a:xfrm>
          <a:prstGeom prst="rect">
            <a:avLst/>
          </a:prstGeom>
          <a:noFill/>
        </p:spPr>
        <p:txBody>
          <a:bodyPr wrap="none" rtlCol="0">
            <a:spAutoFit/>
          </a:bodyPr>
          <a:lstStyle/>
          <a:p>
            <a:r>
              <a:rPr lang="en-US" sz="2000" b="1" dirty="0" smtClean="0">
                <a:solidFill>
                  <a:srgbClr val="C00000"/>
                </a:solidFill>
                <a:latin typeface="Times New Roman" pitchFamily="18" charset="0"/>
                <a:cs typeface="Times New Roman" pitchFamily="18" charset="0"/>
              </a:rPr>
              <a:t>DATA COLLECTION :- </a:t>
            </a:r>
            <a:r>
              <a:rPr lang="en-US" sz="2000" dirty="0" smtClean="0">
                <a:latin typeface="Times New Roman" pitchFamily="18" charset="0"/>
                <a:cs typeface="Times New Roman" pitchFamily="18" charset="0"/>
              </a:rPr>
              <a:t>Personal interview </a:t>
            </a:r>
            <a:r>
              <a:rPr lang="en-US" sz="2000" dirty="0" smtClean="0">
                <a:latin typeface="Times New Roman" pitchFamily="18" charset="0"/>
                <a:cs typeface="Times New Roman" pitchFamily="18" charset="0"/>
              </a:rPr>
              <a:t>method using structured pre-tested </a:t>
            </a:r>
          </a:p>
          <a:p>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questionnaire</a:t>
            </a:r>
            <a:endParaRPr lang="en-US"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1"/>
          <p:cNvSpPr>
            <a:spLocks noChangeArrowheads="1"/>
          </p:cNvSpPr>
          <p:nvPr/>
        </p:nvSpPr>
        <p:spPr bwMode="auto">
          <a:xfrm>
            <a:off x="142844" y="642919"/>
            <a:ext cx="278608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endParaRPr kumimoji="0" lang="en-US"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4"/>
          <p:cNvSpPr/>
          <p:nvPr/>
        </p:nvSpPr>
        <p:spPr>
          <a:xfrm>
            <a:off x="5143504" y="928670"/>
            <a:ext cx="3571900" cy="3016210"/>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lvl="0" eaLnBrk="0" fontAlgn="base" hangingPunct="0">
              <a:spcBef>
                <a:spcPct val="0"/>
              </a:spcBef>
              <a:spcAft>
                <a:spcPct val="0"/>
              </a:spcAft>
            </a:pPr>
            <a:r>
              <a:rPr kumimoji="0" lang="en-US" sz="2000" b="1"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II. Entrepreneurial </a:t>
            </a:r>
            <a:r>
              <a:rPr kumimoji="0" lang="en-U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Behaviour  </a:t>
            </a:r>
          </a:p>
          <a:p>
            <a:pPr lvl="0" eaLnBrk="0" fontAlgn="base" hangingPunct="0">
              <a:spcBef>
                <a:spcPct val="0"/>
              </a:spcBef>
              <a:spcAft>
                <a:spcPct val="0"/>
              </a:spcAft>
            </a:pPr>
            <a:r>
              <a:rPr lang="en-US" sz="2000" b="1" dirty="0" smtClean="0">
                <a:latin typeface="Times New Roman" pitchFamily="18" charset="0"/>
                <a:ea typeface="Times New Roman" pitchFamily="18" charset="0"/>
                <a:cs typeface="Times New Roman" pitchFamily="18" charset="0"/>
              </a:rPr>
              <a:t>      </a:t>
            </a:r>
            <a:r>
              <a:rPr kumimoji="0" lang="en-U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n-US" sz="2000" b="1"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Dependent Variables)</a:t>
            </a:r>
            <a:endParaRPr kumimoji="0" lang="en-US" sz="2000" b="0" i="0" u="none" strike="noStrike" cap="none" normalizeH="0" baseline="0" dirty="0">
              <a:ln>
                <a:noFill/>
              </a:ln>
              <a:solidFill>
                <a:schemeClr val="tx1"/>
              </a:solidFill>
              <a:effectLst/>
              <a:latin typeface="Times New Roman" pitchFamily="18" charset="0"/>
              <a:cs typeface="Times New Roman" pitchFamily="18" charset="0"/>
            </a:endParaRPr>
          </a:p>
          <a:p>
            <a:pPr marL="457200" lvl="0" indent="-457200" eaLnBrk="0" fontAlgn="base" hangingPunct="0">
              <a:lnSpc>
                <a:spcPct val="150000"/>
              </a:lnSpc>
              <a:spcBef>
                <a:spcPct val="0"/>
              </a:spcBef>
              <a:spcAft>
                <a:spcPct val="0"/>
              </a:spcAft>
              <a:buAutoNum type="arabicPeriod"/>
            </a:pPr>
            <a:r>
              <a:rPr kumimoji="0" lang="en-US" sz="20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Innovativeness</a:t>
            </a:r>
            <a:endParaRPr lang="en-US" sz="2000" dirty="0">
              <a:latin typeface="Times New Roman" pitchFamily="18" charset="0"/>
              <a:ea typeface="Calibri" pitchFamily="34" charset="0"/>
              <a:cs typeface="Times New Roman" pitchFamily="18" charset="0"/>
            </a:endParaRPr>
          </a:p>
          <a:p>
            <a:pPr marL="457200" indent="-457200" eaLnBrk="0" fontAlgn="base" hangingPunct="0">
              <a:lnSpc>
                <a:spcPct val="150000"/>
              </a:lnSpc>
              <a:spcBef>
                <a:spcPct val="0"/>
              </a:spcBef>
              <a:spcAft>
                <a:spcPct val="0"/>
              </a:spcAft>
              <a:buFontTx/>
              <a:buAutoNum type="arabicPeriod"/>
            </a:pPr>
            <a:r>
              <a:rPr lang="en-US" sz="2000" dirty="0">
                <a:latin typeface="Times New Roman" pitchFamily="18" charset="0"/>
                <a:ea typeface="Calibri" pitchFamily="34" charset="0"/>
                <a:cs typeface="Times New Roman" pitchFamily="18" charset="0"/>
              </a:rPr>
              <a:t>Decision making ability </a:t>
            </a:r>
          </a:p>
          <a:p>
            <a:pPr marL="457200" indent="-457200" eaLnBrk="0" fontAlgn="base" hangingPunct="0">
              <a:lnSpc>
                <a:spcPct val="150000"/>
              </a:lnSpc>
              <a:spcBef>
                <a:spcPct val="0"/>
              </a:spcBef>
              <a:spcAft>
                <a:spcPct val="0"/>
              </a:spcAft>
              <a:buFontTx/>
              <a:buAutoNum type="arabicPeriod"/>
            </a:pPr>
            <a:r>
              <a:rPr lang="en-US" sz="2000" dirty="0">
                <a:latin typeface="Times New Roman" pitchFamily="18" charset="0"/>
                <a:ea typeface="Calibri" pitchFamily="34" charset="0"/>
                <a:cs typeface="Times New Roman" pitchFamily="18" charset="0"/>
              </a:rPr>
              <a:t>Economic </a:t>
            </a:r>
            <a:r>
              <a:rPr kumimoji="0" lang="en-US" sz="20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Motivation</a:t>
            </a:r>
            <a:endParaRPr lang="en-US" sz="2000" dirty="0">
              <a:latin typeface="Times New Roman" pitchFamily="18" charset="0"/>
              <a:ea typeface="Calibri" pitchFamily="34" charset="0"/>
              <a:cs typeface="Times New Roman" pitchFamily="18" charset="0"/>
            </a:endParaRPr>
          </a:p>
          <a:p>
            <a:pPr marL="457200" indent="-457200" eaLnBrk="0" fontAlgn="base" hangingPunct="0">
              <a:lnSpc>
                <a:spcPct val="150000"/>
              </a:lnSpc>
              <a:spcBef>
                <a:spcPct val="0"/>
              </a:spcBef>
              <a:spcAft>
                <a:spcPct val="0"/>
              </a:spcAft>
              <a:buFontTx/>
              <a:buAutoNum type="arabicPeriod"/>
            </a:pPr>
            <a:r>
              <a:rPr lang="en-US" sz="2000" dirty="0">
                <a:latin typeface="Times New Roman" pitchFamily="18" charset="0"/>
                <a:ea typeface="Calibri" pitchFamily="34" charset="0"/>
                <a:cs typeface="Times New Roman" pitchFamily="18" charset="0"/>
              </a:rPr>
              <a:t>Risk orientation</a:t>
            </a:r>
          </a:p>
          <a:p>
            <a:pPr marL="457200" indent="-457200" eaLnBrk="0" fontAlgn="base" hangingPunct="0">
              <a:lnSpc>
                <a:spcPct val="150000"/>
              </a:lnSpc>
              <a:spcBef>
                <a:spcPct val="0"/>
              </a:spcBef>
              <a:spcAft>
                <a:spcPct val="0"/>
              </a:spcAft>
              <a:buFontTx/>
              <a:buAutoNum type="arabicPeriod"/>
            </a:pPr>
            <a:r>
              <a:rPr lang="en-US" sz="2000" dirty="0">
                <a:latin typeface="Times New Roman" pitchFamily="18" charset="0"/>
                <a:ea typeface="Calibri" pitchFamily="34" charset="0"/>
                <a:cs typeface="Times New Roman" pitchFamily="18" charset="0"/>
              </a:rPr>
              <a:t>Management orientation</a:t>
            </a:r>
            <a:endParaRPr lang="en-US" sz="2000" dirty="0"/>
          </a:p>
        </p:txBody>
      </p:sp>
      <p:sp>
        <p:nvSpPr>
          <p:cNvPr id="7" name="Rectangle 6"/>
          <p:cNvSpPr/>
          <p:nvPr/>
        </p:nvSpPr>
        <p:spPr>
          <a:xfrm>
            <a:off x="214282" y="142852"/>
            <a:ext cx="3714094" cy="400110"/>
          </a:xfrm>
          <a:prstGeom prst="rect">
            <a:avLst/>
          </a:prstGeom>
        </p:spPr>
        <p:style>
          <a:lnRef idx="0">
            <a:schemeClr val="accent4"/>
          </a:lnRef>
          <a:fillRef idx="3">
            <a:schemeClr val="accent4"/>
          </a:fillRef>
          <a:effectRef idx="3">
            <a:schemeClr val="accent4"/>
          </a:effectRef>
          <a:fontRef idx="minor">
            <a:schemeClr val="lt1"/>
          </a:fontRef>
        </p:style>
        <p:txBody>
          <a:bodyPr wrap="none">
            <a:spAutoFit/>
          </a:bodyPr>
          <a:lstStyle/>
          <a:p>
            <a:r>
              <a:rPr lang="en-US" sz="2000" b="1" dirty="0" smtClean="0">
                <a:solidFill>
                  <a:srgbClr val="C00000"/>
                </a:solidFill>
                <a:latin typeface="Times New Roman" pitchFamily="18" charset="0"/>
                <a:ea typeface="Times New Roman" pitchFamily="18" charset="0"/>
                <a:cs typeface="Times New Roman" pitchFamily="18" charset="0"/>
              </a:rPr>
              <a:t> </a:t>
            </a:r>
            <a:r>
              <a:rPr lang="en-US" sz="2000" b="1" dirty="0" smtClean="0">
                <a:solidFill>
                  <a:srgbClr val="FFFF00"/>
                </a:solidFill>
                <a:latin typeface="Times New Roman" pitchFamily="18" charset="0"/>
                <a:ea typeface="Times New Roman" pitchFamily="18" charset="0"/>
                <a:cs typeface="Times New Roman" pitchFamily="18" charset="0"/>
              </a:rPr>
              <a:t>VARIABLES OF THE STUDY </a:t>
            </a:r>
            <a:endParaRPr lang="en-US" sz="2000" dirty="0">
              <a:solidFill>
                <a:srgbClr val="FFFF00"/>
              </a:solidFill>
              <a:latin typeface="Times New Roman" pitchFamily="18" charset="0"/>
              <a:cs typeface="Times New Roman" pitchFamily="18" charset="0"/>
            </a:endParaRPr>
          </a:p>
        </p:txBody>
      </p:sp>
      <p:sp>
        <p:nvSpPr>
          <p:cNvPr id="6" name="Rectangle 5"/>
          <p:cNvSpPr/>
          <p:nvPr/>
        </p:nvSpPr>
        <p:spPr>
          <a:xfrm>
            <a:off x="642910" y="857232"/>
            <a:ext cx="3857652" cy="5324535"/>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marL="400050" lvl="0" indent="-400050" eaLnBrk="0" fontAlgn="base" hangingPunct="0">
              <a:spcBef>
                <a:spcPct val="0"/>
              </a:spcBef>
              <a:spcAft>
                <a:spcPct val="0"/>
              </a:spcAft>
              <a:buAutoNum type="romanUcPeriod"/>
            </a:pPr>
            <a:r>
              <a:rPr lang="en-US" sz="2000" b="1" dirty="0" smtClean="0">
                <a:latin typeface="Times New Roman" pitchFamily="18" charset="0"/>
                <a:ea typeface="Times New Roman" pitchFamily="18" charset="0"/>
                <a:cs typeface="Times New Roman" pitchFamily="18" charset="0"/>
              </a:rPr>
              <a:t>Socio- personal profile     </a:t>
            </a:r>
          </a:p>
          <a:p>
            <a:pPr marL="400050" lvl="0" indent="-400050" eaLnBrk="0" fontAlgn="base" hangingPunct="0">
              <a:spcBef>
                <a:spcPct val="0"/>
              </a:spcBef>
              <a:spcAft>
                <a:spcPct val="0"/>
              </a:spcAft>
            </a:pPr>
            <a:r>
              <a:rPr lang="en-US" sz="2000" b="1" dirty="0" smtClean="0">
                <a:latin typeface="Times New Roman" pitchFamily="18" charset="0"/>
                <a:ea typeface="Times New Roman" pitchFamily="18" charset="0"/>
                <a:cs typeface="Times New Roman" pitchFamily="18" charset="0"/>
              </a:rPr>
              <a:t>      (Independent Variables)</a:t>
            </a:r>
            <a:endParaRPr lang="en-US" sz="2000" dirty="0" smtClean="0">
              <a:latin typeface="Times New Roman" pitchFamily="18" charset="0"/>
              <a:ea typeface="Times New Roman" pitchFamily="18" charset="0"/>
              <a:cs typeface="Times New Roman" pitchFamily="18" charset="0"/>
            </a:endParaRPr>
          </a:p>
          <a:p>
            <a:pPr lvl="0" eaLnBrk="0" fontAlgn="base" hangingPunct="0">
              <a:lnSpc>
                <a:spcPct val="150000"/>
              </a:lnSpc>
              <a:spcBef>
                <a:spcPct val="0"/>
              </a:spcBef>
              <a:spcAft>
                <a:spcPct val="0"/>
              </a:spcAft>
            </a:pPr>
            <a:r>
              <a:rPr lang="en-US" dirty="0" smtClean="0">
                <a:latin typeface="Times New Roman" pitchFamily="18" charset="0"/>
                <a:ea typeface="Times New Roman" pitchFamily="18" charset="0"/>
                <a:cs typeface="Times New Roman" pitchFamily="18" charset="0"/>
              </a:rPr>
              <a:t> 1</a:t>
            </a:r>
            <a:r>
              <a:rPr lang="en-US" sz="2000" dirty="0" smtClean="0">
                <a:latin typeface="Times New Roman" pitchFamily="18" charset="0"/>
                <a:ea typeface="Times New Roman" pitchFamily="18" charset="0"/>
                <a:cs typeface="Times New Roman" pitchFamily="18" charset="0"/>
              </a:rPr>
              <a:t>.  Age</a:t>
            </a:r>
          </a:p>
          <a:p>
            <a:pPr lvl="0" eaLnBrk="0" fontAlgn="base" hangingPunct="0">
              <a:lnSpc>
                <a:spcPct val="150000"/>
              </a:lnSpc>
              <a:spcBef>
                <a:spcPct val="0"/>
              </a:spcBef>
              <a:spcAft>
                <a:spcPct val="0"/>
              </a:spcAft>
            </a:pPr>
            <a:r>
              <a:rPr lang="en-US" sz="2000" dirty="0" smtClean="0">
                <a:latin typeface="Times New Roman" pitchFamily="18" charset="0"/>
                <a:ea typeface="Times New Roman" pitchFamily="18" charset="0"/>
                <a:cs typeface="Times New Roman" pitchFamily="18" charset="0"/>
              </a:rPr>
              <a:t>2. Education</a:t>
            </a:r>
          </a:p>
          <a:p>
            <a:pPr lvl="0" eaLnBrk="0" fontAlgn="base" hangingPunct="0">
              <a:lnSpc>
                <a:spcPct val="150000"/>
              </a:lnSpc>
              <a:spcBef>
                <a:spcPct val="0"/>
              </a:spcBef>
              <a:spcAft>
                <a:spcPct val="0"/>
              </a:spcAft>
            </a:pPr>
            <a:r>
              <a:rPr lang="en-US" sz="2000" dirty="0" smtClean="0">
                <a:latin typeface="Times New Roman" pitchFamily="18" charset="0"/>
                <a:cs typeface="Times New Roman" pitchFamily="18" charset="0"/>
              </a:rPr>
              <a:t>3. Occupation</a:t>
            </a:r>
            <a:endParaRPr lang="en-US" sz="2000" dirty="0" smtClean="0">
              <a:latin typeface="Times New Roman" pitchFamily="18" charset="0"/>
              <a:ea typeface="Times New Roman" pitchFamily="18" charset="0"/>
              <a:cs typeface="Times New Roman" pitchFamily="18" charset="0"/>
            </a:endParaRPr>
          </a:p>
          <a:p>
            <a:pPr eaLnBrk="0" fontAlgn="base" hangingPunct="0">
              <a:lnSpc>
                <a:spcPct val="150000"/>
              </a:lnSpc>
              <a:spcBef>
                <a:spcPct val="0"/>
              </a:spcBef>
              <a:spcAft>
                <a:spcPct val="0"/>
              </a:spcAft>
            </a:pPr>
            <a:r>
              <a:rPr lang="en-US" sz="2000" dirty="0" smtClean="0">
                <a:latin typeface="Times New Roman" pitchFamily="18" charset="0"/>
                <a:cs typeface="Times New Roman" pitchFamily="18" charset="0"/>
              </a:rPr>
              <a:t>4. Land holding</a:t>
            </a:r>
          </a:p>
          <a:p>
            <a:pPr eaLnBrk="0" fontAlgn="base" hangingPunct="0">
              <a:lnSpc>
                <a:spcPct val="150000"/>
              </a:lnSpc>
              <a:spcBef>
                <a:spcPct val="0"/>
              </a:spcBef>
              <a:spcAft>
                <a:spcPct val="0"/>
              </a:spcAft>
            </a:pPr>
            <a:r>
              <a:rPr lang="en-US" sz="2000" dirty="0" smtClean="0">
                <a:latin typeface="Times New Roman" pitchFamily="18" charset="0"/>
                <a:cs typeface="Times New Roman" pitchFamily="18" charset="0"/>
              </a:rPr>
              <a:t>5. Annual income</a:t>
            </a:r>
          </a:p>
          <a:p>
            <a:pPr lvl="0" eaLnBrk="0" fontAlgn="base" hangingPunct="0">
              <a:lnSpc>
                <a:spcPct val="150000"/>
              </a:lnSpc>
              <a:spcBef>
                <a:spcPct val="0"/>
              </a:spcBef>
              <a:spcAft>
                <a:spcPct val="0"/>
              </a:spcAft>
            </a:pPr>
            <a:r>
              <a:rPr lang="en-US" sz="2000" dirty="0" smtClean="0">
                <a:latin typeface="Times New Roman" pitchFamily="18" charset="0"/>
                <a:ea typeface="Times New Roman" pitchFamily="18" charset="0"/>
                <a:cs typeface="Times New Roman" pitchFamily="18" charset="0"/>
              </a:rPr>
              <a:t>6. Training Received</a:t>
            </a:r>
          </a:p>
          <a:p>
            <a:pPr eaLnBrk="0" fontAlgn="base" hangingPunct="0">
              <a:lnSpc>
                <a:spcPct val="150000"/>
              </a:lnSpc>
              <a:spcBef>
                <a:spcPct val="0"/>
              </a:spcBef>
              <a:spcAft>
                <a:spcPct val="0"/>
              </a:spcAft>
            </a:pPr>
            <a:r>
              <a:rPr lang="en-US" sz="2000" dirty="0" smtClean="0">
                <a:latin typeface="Times New Roman" pitchFamily="18" charset="0"/>
                <a:cs typeface="Times New Roman" pitchFamily="18" charset="0"/>
              </a:rPr>
              <a:t>7. Mass Media Participation</a:t>
            </a:r>
          </a:p>
          <a:p>
            <a:pPr eaLnBrk="0" fontAlgn="base" hangingPunct="0">
              <a:lnSpc>
                <a:spcPct val="150000"/>
              </a:lnSpc>
              <a:spcBef>
                <a:spcPct val="0"/>
              </a:spcBef>
              <a:spcAft>
                <a:spcPct val="0"/>
              </a:spcAft>
            </a:pPr>
            <a:r>
              <a:rPr lang="en-US" sz="2000" dirty="0" smtClean="0">
                <a:latin typeface="Times New Roman" pitchFamily="18" charset="0"/>
                <a:cs typeface="Times New Roman" pitchFamily="18" charset="0"/>
              </a:rPr>
              <a:t>8. Extension Contact</a:t>
            </a:r>
          </a:p>
          <a:p>
            <a:pPr eaLnBrk="0" fontAlgn="base" hangingPunct="0">
              <a:lnSpc>
                <a:spcPct val="150000"/>
              </a:lnSpc>
              <a:spcBef>
                <a:spcPct val="0"/>
              </a:spcBef>
              <a:spcAft>
                <a:spcPct val="0"/>
              </a:spcAft>
            </a:pPr>
            <a:r>
              <a:rPr lang="en-US" sz="2000" dirty="0" smtClean="0">
                <a:latin typeface="Times New Roman" pitchFamily="18" charset="0"/>
                <a:cs typeface="Times New Roman" pitchFamily="18" charset="0"/>
              </a:rPr>
              <a:t>9. Extension participation</a:t>
            </a:r>
          </a:p>
          <a:p>
            <a:pPr eaLnBrk="0" fontAlgn="base" hangingPunct="0">
              <a:lnSpc>
                <a:spcPct val="150000"/>
              </a:lnSpc>
              <a:spcBef>
                <a:spcPct val="0"/>
              </a:spcBef>
              <a:spcAft>
                <a:spcPct val="0"/>
              </a:spcAft>
            </a:pPr>
            <a:r>
              <a:rPr lang="en-US" sz="2000" dirty="0" smtClean="0">
                <a:latin typeface="Times New Roman" pitchFamily="18" charset="0"/>
                <a:cs typeface="Times New Roman" pitchFamily="18" charset="0"/>
              </a:rPr>
              <a:t>10. Scientific orientation</a:t>
            </a:r>
            <a:endParaRPr lang="en-US"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14282" y="1500174"/>
            <a:ext cx="8715436" cy="2313438"/>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50784" rIns="3174" bIns="0" numCol="1" anchor="ctr" anchorCtr="0" compatLnSpc="1">
            <a:prstTxWarp prst="textNoShape">
              <a:avLst/>
            </a:prstTxWarp>
            <a:spAutoFit/>
          </a:bodyPr>
          <a:lstStyle/>
          <a:p>
            <a:pPr lvl="0" indent="457200" algn="just" eaLnBrk="0" fontAlgn="base" hangingPunct="0">
              <a:lnSpc>
                <a:spcPct val="150000"/>
              </a:lnSpc>
              <a:spcBef>
                <a:spcPct val="0"/>
              </a:spcBef>
              <a:spcAft>
                <a:spcPct val="0"/>
              </a:spcAft>
            </a:pPr>
            <a:r>
              <a:rPr lang="en-US" b="1" dirty="0" smtClean="0">
                <a:solidFill>
                  <a:schemeClr val="tx1"/>
                </a:solidFill>
                <a:latin typeface="Times New Roman" pitchFamily="18" charset="0"/>
                <a:ea typeface="Times New Roman" pitchFamily="18" charset="0"/>
                <a:cs typeface="Times New Roman" pitchFamily="18" charset="0"/>
              </a:rPr>
              <a:t>Correlation</a:t>
            </a:r>
            <a:r>
              <a:rPr lang="en-US" b="1" dirty="0">
                <a:solidFill>
                  <a:schemeClr val="tx1"/>
                </a:solidFill>
                <a:latin typeface="Times New Roman" pitchFamily="18" charset="0"/>
                <a:ea typeface="Times New Roman" pitchFamily="18" charset="0"/>
                <a:cs typeface="Times New Roman" pitchFamily="18" charset="0"/>
              </a:rPr>
              <a:t>: </a:t>
            </a:r>
            <a:r>
              <a:rPr lang="en-US" dirty="0">
                <a:solidFill>
                  <a:schemeClr val="tx1"/>
                </a:solidFill>
                <a:latin typeface="Times New Roman" pitchFamily="18" charset="0"/>
                <a:ea typeface="Calibri" pitchFamily="34" charset="0"/>
                <a:cs typeface="Times New Roman" pitchFamily="18" charset="0"/>
              </a:rPr>
              <a:t>Karl Pearson’s simple correlation test was used to calculate ‘r’ value facilitated to know the strength and nature of the relationship between dependent and independent variables.</a:t>
            </a:r>
            <a:endParaRPr lang="en-US" b="1" dirty="0">
              <a:solidFill>
                <a:schemeClr val="tx1"/>
              </a:solidFill>
              <a:latin typeface="Times New Roman" pitchFamily="18" charset="0"/>
              <a:ea typeface="Times New Roman" pitchFamily="18" charset="0"/>
              <a:cs typeface="Times New Roman" pitchFamily="18" charset="0"/>
            </a:endParaRPr>
          </a:p>
          <a:p>
            <a:pPr lvl="0" indent="457200" algn="just" eaLnBrk="0" fontAlgn="base" hangingPunct="0">
              <a:lnSpc>
                <a:spcPct val="150000"/>
              </a:lnSpc>
              <a:spcBef>
                <a:spcPct val="0"/>
              </a:spcBef>
              <a:spcAft>
                <a:spcPct val="0"/>
              </a:spcAft>
            </a:pPr>
            <a:endParaRPr lang="en-US" sz="2000" dirty="0">
              <a:latin typeface="Times New Roman" pitchFamily="18" charset="0"/>
              <a:cs typeface="Times New Roman"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pPr>
            <a:endParaRPr kumimoji="0" lang="en-US" b="1" i="0" u="none" strike="noStrike" cap="none" normalizeH="0" baseline="0" dirty="0">
              <a:ln>
                <a:noFill/>
              </a:ln>
              <a:solidFill>
                <a:schemeClr val="tx1"/>
              </a:solidFill>
              <a:effectLst/>
              <a:latin typeface="Bookman Old Style" pitchFamily="18" charset="0"/>
              <a:ea typeface="Times New Roman" pitchFamily="18" charset="0"/>
              <a:cs typeface="Times New Roman"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pPr>
            <a:endParaRPr kumimoji="0" lang="en-US" b="0" i="0" u="none" strike="noStrike" cap="none" normalizeH="0" baseline="0" dirty="0">
              <a:ln>
                <a:noFill/>
              </a:ln>
              <a:solidFill>
                <a:schemeClr val="tx1"/>
              </a:solidFill>
              <a:effectLst/>
              <a:latin typeface="Arial" pitchFamily="34" charset="0"/>
              <a:cs typeface="Arial" pitchFamily="34" charset="0"/>
            </a:endParaRPr>
          </a:p>
        </p:txBody>
      </p:sp>
      <p:sp>
        <p:nvSpPr>
          <p:cNvPr id="12" name="Rectangle 11"/>
          <p:cNvSpPr/>
          <p:nvPr/>
        </p:nvSpPr>
        <p:spPr>
          <a:xfrm>
            <a:off x="285720" y="428604"/>
            <a:ext cx="4283480" cy="461665"/>
          </a:xfrm>
          <a:prstGeom prst="rect">
            <a:avLst/>
          </a:prstGeom>
        </p:spPr>
        <p:style>
          <a:lnRef idx="1">
            <a:schemeClr val="dk1"/>
          </a:lnRef>
          <a:fillRef idx="3">
            <a:schemeClr val="dk1"/>
          </a:fillRef>
          <a:effectRef idx="2">
            <a:schemeClr val="dk1"/>
          </a:effectRef>
          <a:fontRef idx="minor">
            <a:schemeClr val="lt1"/>
          </a:fontRef>
        </p:style>
        <p:txBody>
          <a:bodyPr wrap="none">
            <a:spAutoFit/>
          </a:bodyPr>
          <a:lstStyle/>
          <a:p>
            <a:r>
              <a:rPr lang="en-US" sz="2000" b="1" dirty="0" smtClean="0">
                <a:solidFill>
                  <a:srgbClr val="C00000"/>
                </a:solidFill>
                <a:latin typeface="Times New Roman" pitchFamily="18" charset="0"/>
                <a:ea typeface="Calibri" pitchFamily="34" charset="0"/>
                <a:cs typeface="Times New Roman" pitchFamily="18" charset="0"/>
              </a:rPr>
              <a:t> </a:t>
            </a:r>
            <a:r>
              <a:rPr lang="en-US" sz="2400" b="1" dirty="0" smtClean="0">
                <a:solidFill>
                  <a:srgbClr val="FFFF00"/>
                </a:solidFill>
                <a:latin typeface="Times New Roman" pitchFamily="18" charset="0"/>
                <a:ea typeface="Calibri" pitchFamily="34" charset="0"/>
                <a:cs typeface="Times New Roman" pitchFamily="18" charset="0"/>
              </a:rPr>
              <a:t>STATISTICAL TOOLS </a:t>
            </a:r>
            <a:r>
              <a:rPr lang="en-US" sz="2400" b="1" dirty="0" smtClean="0">
                <a:solidFill>
                  <a:srgbClr val="FFFF00"/>
                </a:solidFill>
                <a:latin typeface="Times New Roman" pitchFamily="18" charset="0"/>
                <a:ea typeface="Calibri" pitchFamily="34" charset="0"/>
                <a:cs typeface="Times New Roman" pitchFamily="18" charset="0"/>
              </a:rPr>
              <a:t>USED</a:t>
            </a:r>
            <a:endParaRPr lang="en-US" sz="2400" dirty="0">
              <a:solidFill>
                <a:srgbClr val="FFFF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1"/>
          <p:cNvSpPr>
            <a:spLocks noChangeArrowheads="1"/>
          </p:cNvSpPr>
          <p:nvPr/>
        </p:nvSpPr>
        <p:spPr bwMode="auto">
          <a:xfrm>
            <a:off x="285720" y="857232"/>
            <a:ext cx="8525026" cy="553998"/>
          </a:xfrm>
          <a:prstGeom prst="rect">
            <a:avLst/>
          </a:prstGeom>
          <a:ln>
            <a:headEnd/>
            <a:tailEnd/>
          </a:ln>
        </p:spPr>
        <p:style>
          <a:lnRef idx="1">
            <a:schemeClr val="dk1"/>
          </a:lnRef>
          <a:fillRef idx="2">
            <a:schemeClr val="dk1"/>
          </a:fillRef>
          <a:effectRef idx="1">
            <a:schemeClr val="dk1"/>
          </a:effectRef>
          <a:fontRef idx="minor">
            <a:schemeClr val="dk1"/>
          </a:fontRef>
        </p:style>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Table 1:-</a:t>
            </a:r>
            <a:r>
              <a:rPr kumimoji="0" lang="en-US" sz="16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en-US" sz="16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16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Correlation coefficient between Socio - Personal profile and Entrepreneurial behavior</a:t>
            </a:r>
            <a:endParaRPr kumimoji="0" lang="en-US" sz="16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dirty="0">
              <a:ln>
                <a:noFill/>
              </a:ln>
              <a:solidFill>
                <a:schemeClr val="tx1"/>
              </a:solidFill>
              <a:effectLst/>
              <a:latin typeface="Times New Roman" pitchFamily="18" charset="0"/>
              <a:cs typeface="Times New Roman" pitchFamily="18" charset="0"/>
            </a:endParaRPr>
          </a:p>
        </p:txBody>
      </p:sp>
      <p:graphicFrame>
        <p:nvGraphicFramePr>
          <p:cNvPr id="5" name="Table 4"/>
          <p:cNvGraphicFramePr>
            <a:graphicFrameLocks noGrp="1"/>
          </p:cNvGraphicFramePr>
          <p:nvPr/>
        </p:nvGraphicFramePr>
        <p:xfrm>
          <a:off x="1071538" y="1785926"/>
          <a:ext cx="7000924" cy="4023360"/>
        </p:xfrm>
        <a:graphic>
          <a:graphicData uri="http://schemas.openxmlformats.org/drawingml/2006/table">
            <a:tbl>
              <a:tblPr>
                <a:tableStyleId>{35758FB7-9AC5-4552-8A53-C91805E547FA}</a:tableStyleId>
              </a:tblPr>
              <a:tblGrid>
                <a:gridCol w="1047400">
                  <a:extLst>
                    <a:ext uri="{9D8B030D-6E8A-4147-A177-3AD203B41FA5}">
                      <a16:colId xmlns:a16="http://schemas.microsoft.com/office/drawing/2014/main" xmlns="" val="20000"/>
                    </a:ext>
                  </a:extLst>
                </a:gridCol>
                <a:gridCol w="2629299">
                  <a:extLst>
                    <a:ext uri="{9D8B030D-6E8A-4147-A177-3AD203B41FA5}">
                      <a16:colId xmlns:a16="http://schemas.microsoft.com/office/drawing/2014/main" xmlns="" val="20001"/>
                    </a:ext>
                  </a:extLst>
                </a:gridCol>
                <a:gridCol w="3324225">
                  <a:extLst>
                    <a:ext uri="{9D8B030D-6E8A-4147-A177-3AD203B41FA5}">
                      <a16:colId xmlns:a16="http://schemas.microsoft.com/office/drawing/2014/main" xmlns="" val="20002"/>
                    </a:ext>
                  </a:extLst>
                </a:gridCol>
              </a:tblGrid>
              <a:tr h="346175">
                <a:tc>
                  <a:txBody>
                    <a:bodyPr/>
                    <a:lstStyle/>
                    <a:p>
                      <a:pPr algn="ctr">
                        <a:lnSpc>
                          <a:spcPct val="150000"/>
                        </a:lnSpc>
                        <a:spcAft>
                          <a:spcPts val="0"/>
                        </a:spcAft>
                      </a:pPr>
                      <a:r>
                        <a:rPr lang="en-US" sz="1600" b="1" dirty="0">
                          <a:latin typeface="Times New Roman" pitchFamily="18" charset="0"/>
                          <a:cs typeface="Times New Roman" pitchFamily="18" charset="0"/>
                        </a:rPr>
                        <a:t>Sl. No.</a:t>
                      </a:r>
                      <a:endParaRPr lang="en-US" sz="1600" b="1" dirty="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1000"/>
                        </a:spcAft>
                      </a:pPr>
                      <a:r>
                        <a:rPr lang="en-US" sz="1600" b="1" dirty="0">
                          <a:latin typeface="Times New Roman" pitchFamily="18" charset="0"/>
                          <a:cs typeface="Times New Roman" pitchFamily="18" charset="0"/>
                        </a:rPr>
                        <a:t>Independent variables</a:t>
                      </a:r>
                      <a:endParaRPr lang="en-US" sz="1600" b="1" dirty="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1000"/>
                        </a:spcAft>
                      </a:pPr>
                      <a:r>
                        <a:rPr lang="en-US" sz="1600" b="1" dirty="0">
                          <a:latin typeface="Times New Roman" pitchFamily="18" charset="0"/>
                          <a:cs typeface="Times New Roman" pitchFamily="18" charset="0"/>
                        </a:rPr>
                        <a:t>Correlation coefficient ( ‘r’ value )</a:t>
                      </a:r>
                      <a:endParaRPr lang="en-US" sz="1600" b="1" dirty="0">
                        <a:latin typeface="Times New Roman" pitchFamily="18" charset="0"/>
                        <a:ea typeface="Calibri"/>
                        <a:cs typeface="Times New Roman" pitchFamily="18" charset="0"/>
                      </a:endParaRPr>
                    </a:p>
                  </a:txBody>
                  <a:tcPr marL="64019" marR="64019" marT="0" marB="0"/>
                </a:tc>
                <a:extLst>
                  <a:ext uri="{0D108BD9-81ED-4DB2-BD59-A6C34878D82A}">
                    <a16:rowId xmlns:a16="http://schemas.microsoft.com/office/drawing/2014/main" xmlns="" val="10000"/>
                  </a:ext>
                </a:extLst>
              </a:tr>
              <a:tr h="256075">
                <a:tc>
                  <a:txBody>
                    <a:bodyPr/>
                    <a:lstStyle/>
                    <a:p>
                      <a:pPr algn="ctr">
                        <a:lnSpc>
                          <a:spcPct val="150000"/>
                        </a:lnSpc>
                        <a:spcAft>
                          <a:spcPts val="0"/>
                        </a:spcAft>
                      </a:pPr>
                      <a:r>
                        <a:rPr lang="en-US" sz="1600" dirty="0">
                          <a:latin typeface="Times New Roman" pitchFamily="18" charset="0"/>
                          <a:cs typeface="Times New Roman" pitchFamily="18" charset="0"/>
                        </a:rPr>
                        <a:t>1.</a:t>
                      </a:r>
                      <a:endParaRPr lang="en-US" sz="1600" dirty="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dirty="0">
                          <a:latin typeface="Times New Roman" pitchFamily="18" charset="0"/>
                          <a:cs typeface="Times New Roman" pitchFamily="18" charset="0"/>
                        </a:rPr>
                        <a:t>Age</a:t>
                      </a:r>
                      <a:endParaRPr lang="en-US" sz="1600" dirty="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a:latin typeface="Times New Roman" pitchFamily="18" charset="0"/>
                          <a:cs typeface="Times New Roman" pitchFamily="18" charset="0"/>
                        </a:rPr>
                        <a:t>0.657**</a:t>
                      </a:r>
                      <a:endParaRPr lang="en-US" sz="1600">
                        <a:latin typeface="Times New Roman" pitchFamily="18" charset="0"/>
                        <a:ea typeface="Calibri"/>
                        <a:cs typeface="Times New Roman" pitchFamily="18" charset="0"/>
                      </a:endParaRPr>
                    </a:p>
                  </a:txBody>
                  <a:tcPr marL="64019" marR="64019" marT="0" marB="0"/>
                </a:tc>
                <a:extLst>
                  <a:ext uri="{0D108BD9-81ED-4DB2-BD59-A6C34878D82A}">
                    <a16:rowId xmlns:a16="http://schemas.microsoft.com/office/drawing/2014/main" xmlns="" val="10001"/>
                  </a:ext>
                </a:extLst>
              </a:tr>
              <a:tr h="346175">
                <a:tc>
                  <a:txBody>
                    <a:bodyPr/>
                    <a:lstStyle/>
                    <a:p>
                      <a:pPr algn="ctr">
                        <a:lnSpc>
                          <a:spcPct val="150000"/>
                        </a:lnSpc>
                        <a:spcAft>
                          <a:spcPts val="0"/>
                        </a:spcAft>
                      </a:pPr>
                      <a:r>
                        <a:rPr lang="en-US" sz="1600" dirty="0">
                          <a:latin typeface="Times New Roman" pitchFamily="18" charset="0"/>
                          <a:cs typeface="Times New Roman" pitchFamily="18" charset="0"/>
                        </a:rPr>
                        <a:t>2.</a:t>
                      </a:r>
                      <a:endParaRPr lang="en-US" sz="1600" dirty="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dirty="0">
                          <a:latin typeface="Times New Roman" pitchFamily="18" charset="0"/>
                          <a:cs typeface="Times New Roman" pitchFamily="18" charset="0"/>
                        </a:rPr>
                        <a:t>Education</a:t>
                      </a:r>
                      <a:endParaRPr lang="en-US" sz="1600" dirty="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dirty="0">
                          <a:latin typeface="Times New Roman" pitchFamily="18" charset="0"/>
                          <a:cs typeface="Times New Roman" pitchFamily="18" charset="0"/>
                        </a:rPr>
                        <a:t>0.428**</a:t>
                      </a:r>
                      <a:endParaRPr lang="en-US" sz="1600" dirty="0">
                        <a:latin typeface="Times New Roman" pitchFamily="18" charset="0"/>
                        <a:ea typeface="Calibri"/>
                        <a:cs typeface="Times New Roman" pitchFamily="18" charset="0"/>
                      </a:endParaRPr>
                    </a:p>
                  </a:txBody>
                  <a:tcPr marL="64019" marR="64019" marT="0" marB="0"/>
                </a:tc>
                <a:extLst>
                  <a:ext uri="{0D108BD9-81ED-4DB2-BD59-A6C34878D82A}">
                    <a16:rowId xmlns:a16="http://schemas.microsoft.com/office/drawing/2014/main" xmlns="" val="10002"/>
                  </a:ext>
                </a:extLst>
              </a:tr>
              <a:tr h="346175">
                <a:tc>
                  <a:txBody>
                    <a:bodyPr/>
                    <a:lstStyle/>
                    <a:p>
                      <a:pPr algn="ctr">
                        <a:lnSpc>
                          <a:spcPct val="150000"/>
                        </a:lnSpc>
                        <a:spcAft>
                          <a:spcPts val="0"/>
                        </a:spcAft>
                      </a:pPr>
                      <a:r>
                        <a:rPr lang="en-US" sz="1600">
                          <a:latin typeface="Times New Roman" pitchFamily="18" charset="0"/>
                          <a:cs typeface="Times New Roman" pitchFamily="18" charset="0"/>
                        </a:rPr>
                        <a:t>3.</a:t>
                      </a:r>
                      <a:endParaRPr lang="en-US" sz="160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dirty="0">
                          <a:latin typeface="Times New Roman" pitchFamily="18" charset="0"/>
                          <a:cs typeface="Times New Roman" pitchFamily="18" charset="0"/>
                        </a:rPr>
                        <a:t>Occupation</a:t>
                      </a:r>
                      <a:endParaRPr lang="en-US" sz="1600" dirty="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dirty="0">
                          <a:latin typeface="Times New Roman" pitchFamily="18" charset="0"/>
                          <a:cs typeface="Times New Roman" pitchFamily="18" charset="0"/>
                        </a:rPr>
                        <a:t>- 0.158</a:t>
                      </a:r>
                      <a:r>
                        <a:rPr lang="en-US" sz="1600" baseline="30000" dirty="0">
                          <a:latin typeface="Times New Roman" pitchFamily="18" charset="0"/>
                          <a:cs typeface="Times New Roman" pitchFamily="18" charset="0"/>
                        </a:rPr>
                        <a:t>NS</a:t>
                      </a:r>
                      <a:endParaRPr lang="en-US" sz="1600" dirty="0">
                        <a:latin typeface="Times New Roman" pitchFamily="18" charset="0"/>
                        <a:ea typeface="Calibri"/>
                        <a:cs typeface="Times New Roman" pitchFamily="18" charset="0"/>
                      </a:endParaRPr>
                    </a:p>
                  </a:txBody>
                  <a:tcPr marL="64019" marR="64019" marT="0" marB="0"/>
                </a:tc>
                <a:extLst>
                  <a:ext uri="{0D108BD9-81ED-4DB2-BD59-A6C34878D82A}">
                    <a16:rowId xmlns:a16="http://schemas.microsoft.com/office/drawing/2014/main" xmlns="" val="10003"/>
                  </a:ext>
                </a:extLst>
              </a:tr>
              <a:tr h="346175">
                <a:tc>
                  <a:txBody>
                    <a:bodyPr/>
                    <a:lstStyle/>
                    <a:p>
                      <a:pPr algn="ctr">
                        <a:lnSpc>
                          <a:spcPct val="150000"/>
                        </a:lnSpc>
                        <a:spcAft>
                          <a:spcPts val="0"/>
                        </a:spcAft>
                      </a:pPr>
                      <a:r>
                        <a:rPr lang="en-US" sz="1600" dirty="0" smtClean="0">
                          <a:latin typeface="Times New Roman" pitchFamily="18" charset="0"/>
                          <a:cs typeface="Times New Roman" pitchFamily="18" charset="0"/>
                        </a:rPr>
                        <a:t>4.</a:t>
                      </a:r>
                      <a:endParaRPr lang="en-US" sz="1600" dirty="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dirty="0">
                          <a:latin typeface="Times New Roman" pitchFamily="18" charset="0"/>
                          <a:cs typeface="Times New Roman" pitchFamily="18" charset="0"/>
                        </a:rPr>
                        <a:t>Land Holding</a:t>
                      </a:r>
                      <a:endParaRPr lang="en-US" sz="1600" dirty="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dirty="0">
                          <a:latin typeface="Times New Roman" pitchFamily="18" charset="0"/>
                          <a:cs typeface="Times New Roman" pitchFamily="18" charset="0"/>
                        </a:rPr>
                        <a:t>0.737**</a:t>
                      </a:r>
                      <a:endParaRPr lang="en-US" sz="1600" dirty="0">
                        <a:latin typeface="Times New Roman" pitchFamily="18" charset="0"/>
                        <a:ea typeface="Calibri"/>
                        <a:cs typeface="Times New Roman" pitchFamily="18" charset="0"/>
                      </a:endParaRPr>
                    </a:p>
                  </a:txBody>
                  <a:tcPr marL="64019" marR="64019" marT="0" marB="0"/>
                </a:tc>
                <a:extLst>
                  <a:ext uri="{0D108BD9-81ED-4DB2-BD59-A6C34878D82A}">
                    <a16:rowId xmlns:a16="http://schemas.microsoft.com/office/drawing/2014/main" xmlns="" val="10005"/>
                  </a:ext>
                </a:extLst>
              </a:tr>
              <a:tr h="346175">
                <a:tc>
                  <a:txBody>
                    <a:bodyPr/>
                    <a:lstStyle/>
                    <a:p>
                      <a:pPr algn="ctr">
                        <a:lnSpc>
                          <a:spcPct val="150000"/>
                        </a:lnSpc>
                        <a:spcAft>
                          <a:spcPts val="0"/>
                        </a:spcAft>
                      </a:pPr>
                      <a:r>
                        <a:rPr lang="en-US" sz="1600" dirty="0">
                          <a:latin typeface="Times New Roman" pitchFamily="18" charset="0"/>
                          <a:cs typeface="Times New Roman" pitchFamily="18" charset="0"/>
                        </a:rPr>
                        <a:t>5</a:t>
                      </a:r>
                      <a:r>
                        <a:rPr lang="en-US" sz="1600" dirty="0" smtClean="0">
                          <a:latin typeface="Times New Roman" pitchFamily="18" charset="0"/>
                          <a:cs typeface="Times New Roman" pitchFamily="18" charset="0"/>
                        </a:rPr>
                        <a:t>.</a:t>
                      </a:r>
                      <a:endParaRPr lang="en-US" sz="1600" dirty="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a:latin typeface="Times New Roman" pitchFamily="18" charset="0"/>
                          <a:cs typeface="Times New Roman" pitchFamily="18" charset="0"/>
                        </a:rPr>
                        <a:t>Annual Family Income</a:t>
                      </a:r>
                      <a:endParaRPr lang="en-US" sz="160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dirty="0">
                          <a:latin typeface="Times New Roman" pitchFamily="18" charset="0"/>
                          <a:cs typeface="Times New Roman" pitchFamily="18" charset="0"/>
                        </a:rPr>
                        <a:t>0.764**</a:t>
                      </a:r>
                      <a:endParaRPr lang="en-US" sz="1600" dirty="0">
                        <a:latin typeface="Times New Roman" pitchFamily="18" charset="0"/>
                        <a:ea typeface="Calibri"/>
                        <a:cs typeface="Times New Roman" pitchFamily="18" charset="0"/>
                      </a:endParaRPr>
                    </a:p>
                  </a:txBody>
                  <a:tcPr marL="64019" marR="64019" marT="0" marB="0"/>
                </a:tc>
                <a:extLst>
                  <a:ext uri="{0D108BD9-81ED-4DB2-BD59-A6C34878D82A}">
                    <a16:rowId xmlns:a16="http://schemas.microsoft.com/office/drawing/2014/main" xmlns="" val="10006"/>
                  </a:ext>
                </a:extLst>
              </a:tr>
              <a:tr h="346175">
                <a:tc>
                  <a:txBody>
                    <a:bodyPr/>
                    <a:lstStyle/>
                    <a:p>
                      <a:pPr algn="ctr">
                        <a:lnSpc>
                          <a:spcPct val="150000"/>
                        </a:lnSpc>
                        <a:spcAft>
                          <a:spcPts val="0"/>
                        </a:spcAft>
                      </a:pPr>
                      <a:r>
                        <a:rPr lang="en-US" sz="1600" dirty="0">
                          <a:latin typeface="Times New Roman" pitchFamily="18" charset="0"/>
                          <a:cs typeface="Times New Roman" pitchFamily="18" charset="0"/>
                        </a:rPr>
                        <a:t>6</a:t>
                      </a:r>
                      <a:r>
                        <a:rPr lang="en-US" sz="1600" dirty="0" smtClean="0">
                          <a:latin typeface="Times New Roman" pitchFamily="18" charset="0"/>
                          <a:cs typeface="Times New Roman" pitchFamily="18" charset="0"/>
                        </a:rPr>
                        <a:t>.</a:t>
                      </a:r>
                      <a:endParaRPr lang="en-US" sz="1600" dirty="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a:latin typeface="Times New Roman" pitchFamily="18" charset="0"/>
                          <a:cs typeface="Times New Roman" pitchFamily="18" charset="0"/>
                        </a:rPr>
                        <a:t>Training Received</a:t>
                      </a:r>
                      <a:endParaRPr lang="en-US" sz="160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dirty="0">
                          <a:latin typeface="Times New Roman" pitchFamily="18" charset="0"/>
                          <a:cs typeface="Times New Roman" pitchFamily="18" charset="0"/>
                        </a:rPr>
                        <a:t>0.258**</a:t>
                      </a:r>
                      <a:endParaRPr lang="en-US" sz="1600" dirty="0">
                        <a:latin typeface="Times New Roman" pitchFamily="18" charset="0"/>
                        <a:ea typeface="Calibri"/>
                        <a:cs typeface="Times New Roman" pitchFamily="18" charset="0"/>
                      </a:endParaRPr>
                    </a:p>
                  </a:txBody>
                  <a:tcPr marL="64019" marR="64019" marT="0" marB="0"/>
                </a:tc>
                <a:extLst>
                  <a:ext uri="{0D108BD9-81ED-4DB2-BD59-A6C34878D82A}">
                    <a16:rowId xmlns:a16="http://schemas.microsoft.com/office/drawing/2014/main" xmlns="" val="10007"/>
                  </a:ext>
                </a:extLst>
              </a:tr>
              <a:tr h="346175">
                <a:tc>
                  <a:txBody>
                    <a:bodyPr/>
                    <a:lstStyle/>
                    <a:p>
                      <a:pPr algn="ctr">
                        <a:lnSpc>
                          <a:spcPct val="150000"/>
                        </a:lnSpc>
                        <a:spcAft>
                          <a:spcPts val="0"/>
                        </a:spcAft>
                      </a:pPr>
                      <a:r>
                        <a:rPr lang="en-US" sz="1600" dirty="0">
                          <a:latin typeface="Times New Roman" pitchFamily="18" charset="0"/>
                          <a:cs typeface="Times New Roman" pitchFamily="18" charset="0"/>
                        </a:rPr>
                        <a:t>7</a:t>
                      </a:r>
                      <a:r>
                        <a:rPr lang="en-US" sz="1600" dirty="0" smtClean="0">
                          <a:latin typeface="Times New Roman" pitchFamily="18" charset="0"/>
                          <a:cs typeface="Times New Roman" pitchFamily="18" charset="0"/>
                        </a:rPr>
                        <a:t>.</a:t>
                      </a:r>
                      <a:endParaRPr lang="en-US" sz="1600" dirty="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dirty="0">
                          <a:latin typeface="Times New Roman" pitchFamily="18" charset="0"/>
                          <a:cs typeface="Times New Roman" pitchFamily="18" charset="0"/>
                        </a:rPr>
                        <a:t>Mass Media Participation</a:t>
                      </a:r>
                      <a:endParaRPr lang="en-US" sz="1600" dirty="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dirty="0">
                          <a:latin typeface="Times New Roman" pitchFamily="18" charset="0"/>
                          <a:cs typeface="Times New Roman" pitchFamily="18" charset="0"/>
                        </a:rPr>
                        <a:t>0.976**</a:t>
                      </a:r>
                      <a:endParaRPr lang="en-US" sz="1600" dirty="0">
                        <a:latin typeface="Times New Roman" pitchFamily="18" charset="0"/>
                        <a:ea typeface="Calibri"/>
                        <a:cs typeface="Times New Roman" pitchFamily="18" charset="0"/>
                      </a:endParaRPr>
                    </a:p>
                  </a:txBody>
                  <a:tcPr marL="64019" marR="64019" marT="0" marB="0"/>
                </a:tc>
                <a:extLst>
                  <a:ext uri="{0D108BD9-81ED-4DB2-BD59-A6C34878D82A}">
                    <a16:rowId xmlns:a16="http://schemas.microsoft.com/office/drawing/2014/main" xmlns="" val="10008"/>
                  </a:ext>
                </a:extLst>
              </a:tr>
              <a:tr h="346175">
                <a:tc>
                  <a:txBody>
                    <a:bodyPr/>
                    <a:lstStyle/>
                    <a:p>
                      <a:pPr algn="ctr">
                        <a:lnSpc>
                          <a:spcPct val="150000"/>
                        </a:lnSpc>
                        <a:spcAft>
                          <a:spcPts val="0"/>
                        </a:spcAft>
                      </a:pPr>
                      <a:r>
                        <a:rPr lang="en-US" sz="1600" dirty="0">
                          <a:latin typeface="Times New Roman" pitchFamily="18" charset="0"/>
                          <a:cs typeface="Times New Roman" pitchFamily="18" charset="0"/>
                        </a:rPr>
                        <a:t>8</a:t>
                      </a:r>
                      <a:r>
                        <a:rPr lang="en-US" sz="1600" dirty="0" smtClean="0">
                          <a:latin typeface="Times New Roman" pitchFamily="18" charset="0"/>
                          <a:cs typeface="Times New Roman" pitchFamily="18" charset="0"/>
                        </a:rPr>
                        <a:t>.</a:t>
                      </a:r>
                      <a:endParaRPr lang="en-US" sz="1600" dirty="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a:latin typeface="Times New Roman" pitchFamily="18" charset="0"/>
                          <a:cs typeface="Times New Roman" pitchFamily="18" charset="0"/>
                        </a:rPr>
                        <a:t>Extension Contact</a:t>
                      </a:r>
                      <a:endParaRPr lang="en-US" sz="160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dirty="0">
                          <a:latin typeface="Times New Roman" pitchFamily="18" charset="0"/>
                          <a:cs typeface="Times New Roman" pitchFamily="18" charset="0"/>
                        </a:rPr>
                        <a:t>0.866**</a:t>
                      </a:r>
                      <a:endParaRPr lang="en-US" sz="1600" dirty="0">
                        <a:latin typeface="Times New Roman" pitchFamily="18" charset="0"/>
                        <a:ea typeface="Calibri"/>
                        <a:cs typeface="Times New Roman" pitchFamily="18" charset="0"/>
                      </a:endParaRPr>
                    </a:p>
                  </a:txBody>
                  <a:tcPr marL="64019" marR="64019" marT="0" marB="0"/>
                </a:tc>
                <a:extLst>
                  <a:ext uri="{0D108BD9-81ED-4DB2-BD59-A6C34878D82A}">
                    <a16:rowId xmlns:a16="http://schemas.microsoft.com/office/drawing/2014/main" xmlns="" val="10009"/>
                  </a:ext>
                </a:extLst>
              </a:tr>
              <a:tr h="346175">
                <a:tc>
                  <a:txBody>
                    <a:bodyPr/>
                    <a:lstStyle/>
                    <a:p>
                      <a:pPr algn="ctr">
                        <a:lnSpc>
                          <a:spcPct val="150000"/>
                        </a:lnSpc>
                        <a:spcAft>
                          <a:spcPts val="0"/>
                        </a:spcAft>
                      </a:pPr>
                      <a:r>
                        <a:rPr lang="en-US" sz="1600" dirty="0" smtClean="0">
                          <a:latin typeface="Times New Roman" pitchFamily="18" charset="0"/>
                          <a:cs typeface="Times New Roman" pitchFamily="18" charset="0"/>
                        </a:rPr>
                        <a:t>9.</a:t>
                      </a:r>
                      <a:endParaRPr lang="en-US" sz="1600" dirty="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a:latin typeface="Times New Roman" pitchFamily="18" charset="0"/>
                          <a:cs typeface="Times New Roman" pitchFamily="18" charset="0"/>
                        </a:rPr>
                        <a:t>Extension Participation</a:t>
                      </a:r>
                      <a:endParaRPr lang="en-US" sz="160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dirty="0">
                          <a:latin typeface="Times New Roman" pitchFamily="18" charset="0"/>
                          <a:cs typeface="Times New Roman" pitchFamily="18" charset="0"/>
                        </a:rPr>
                        <a:t>0.991**</a:t>
                      </a:r>
                      <a:endParaRPr lang="en-US" sz="1600" dirty="0">
                        <a:latin typeface="Times New Roman" pitchFamily="18" charset="0"/>
                        <a:ea typeface="Calibri"/>
                        <a:cs typeface="Times New Roman" pitchFamily="18" charset="0"/>
                      </a:endParaRPr>
                    </a:p>
                  </a:txBody>
                  <a:tcPr marL="64019" marR="64019" marT="0" marB="0"/>
                </a:tc>
                <a:extLst>
                  <a:ext uri="{0D108BD9-81ED-4DB2-BD59-A6C34878D82A}">
                    <a16:rowId xmlns:a16="http://schemas.microsoft.com/office/drawing/2014/main" xmlns="" val="10010"/>
                  </a:ext>
                </a:extLst>
              </a:tr>
              <a:tr h="346175">
                <a:tc>
                  <a:txBody>
                    <a:bodyPr/>
                    <a:lstStyle/>
                    <a:p>
                      <a:pPr algn="ctr">
                        <a:lnSpc>
                          <a:spcPct val="150000"/>
                        </a:lnSpc>
                        <a:spcAft>
                          <a:spcPts val="0"/>
                        </a:spcAft>
                      </a:pPr>
                      <a:r>
                        <a:rPr lang="en-US" sz="1600" dirty="0" smtClean="0">
                          <a:latin typeface="Times New Roman" pitchFamily="18" charset="0"/>
                          <a:cs typeface="Times New Roman" pitchFamily="18" charset="0"/>
                        </a:rPr>
                        <a:t>10.</a:t>
                      </a:r>
                      <a:endParaRPr lang="en-US" sz="1600" dirty="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a:latin typeface="Times New Roman" pitchFamily="18" charset="0"/>
                          <a:cs typeface="Times New Roman" pitchFamily="18" charset="0"/>
                        </a:rPr>
                        <a:t>Scientific Orientation</a:t>
                      </a:r>
                      <a:endParaRPr lang="en-US" sz="1600">
                        <a:latin typeface="Times New Roman" pitchFamily="18" charset="0"/>
                        <a:ea typeface="Calibri"/>
                        <a:cs typeface="Times New Roman" pitchFamily="18" charset="0"/>
                      </a:endParaRPr>
                    </a:p>
                  </a:txBody>
                  <a:tcPr marL="64019" marR="64019" marT="0" marB="0"/>
                </a:tc>
                <a:tc>
                  <a:txBody>
                    <a:bodyPr/>
                    <a:lstStyle/>
                    <a:p>
                      <a:pPr algn="ctr">
                        <a:lnSpc>
                          <a:spcPct val="150000"/>
                        </a:lnSpc>
                        <a:spcAft>
                          <a:spcPts val="0"/>
                        </a:spcAft>
                      </a:pPr>
                      <a:r>
                        <a:rPr lang="en-US" sz="1600" dirty="0">
                          <a:latin typeface="Times New Roman" pitchFamily="18" charset="0"/>
                          <a:cs typeface="Times New Roman" pitchFamily="18" charset="0"/>
                        </a:rPr>
                        <a:t>0.918**</a:t>
                      </a:r>
                      <a:endParaRPr lang="en-US" sz="1600" dirty="0">
                        <a:latin typeface="Times New Roman" pitchFamily="18" charset="0"/>
                        <a:ea typeface="Calibri"/>
                        <a:cs typeface="Times New Roman" pitchFamily="18" charset="0"/>
                      </a:endParaRPr>
                    </a:p>
                  </a:txBody>
                  <a:tcPr marL="64019" marR="64019" marT="0" marB="0"/>
                </a:tc>
                <a:extLst>
                  <a:ext uri="{0D108BD9-81ED-4DB2-BD59-A6C34878D82A}">
                    <a16:rowId xmlns:a16="http://schemas.microsoft.com/office/drawing/2014/main" xmlns="" val="10011"/>
                  </a:ext>
                </a:extLst>
              </a:tr>
            </a:tbl>
          </a:graphicData>
        </a:graphic>
      </p:graphicFrame>
      <p:sp>
        <p:nvSpPr>
          <p:cNvPr id="38914" name="Rectangle 2"/>
          <p:cNvSpPr>
            <a:spLocks noChangeArrowheads="1"/>
          </p:cNvSpPr>
          <p:nvPr/>
        </p:nvSpPr>
        <p:spPr bwMode="auto">
          <a:xfrm>
            <a:off x="1142976" y="6000768"/>
            <a:ext cx="6429420"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Significant at 0.01 probability level, NS: Non-significant </a:t>
            </a:r>
            <a:endParaRPr kumimoji="0" lang="en-US" sz="16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7143768" y="1500174"/>
            <a:ext cx="857927" cy="338554"/>
          </a:xfrm>
          <a:prstGeom prst="rect">
            <a:avLst/>
          </a:prstGeom>
          <a:noFill/>
        </p:spPr>
        <p:txBody>
          <a:bodyPr wrap="none" rtlCol="0">
            <a:spAutoFit/>
          </a:bodyPr>
          <a:lstStyle/>
          <a:p>
            <a:r>
              <a:rPr lang="en-US" sz="1600" b="1" dirty="0" smtClean="0">
                <a:latin typeface="Times New Roman" pitchFamily="18" charset="0"/>
                <a:cs typeface="Times New Roman" pitchFamily="18" charset="0"/>
              </a:rPr>
              <a:t>N = 180</a:t>
            </a:r>
            <a:endParaRPr lang="en-US" sz="1600" b="1" dirty="0">
              <a:latin typeface="Times New Roman" pitchFamily="18" charset="0"/>
              <a:cs typeface="Times New Roman" pitchFamily="18" charset="0"/>
            </a:endParaRPr>
          </a:p>
        </p:txBody>
      </p:sp>
      <p:sp>
        <p:nvSpPr>
          <p:cNvPr id="7" name="Rectangle 1"/>
          <p:cNvSpPr>
            <a:spLocks noChangeArrowheads="1"/>
          </p:cNvSpPr>
          <p:nvPr/>
        </p:nvSpPr>
        <p:spPr bwMode="auto">
          <a:xfrm>
            <a:off x="642910" y="214290"/>
            <a:ext cx="3071834" cy="461665"/>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en-US" sz="2400" b="1" dirty="0">
                <a:solidFill>
                  <a:srgbClr val="FFFF00"/>
                </a:solidFill>
                <a:latin typeface="Arial Black" pitchFamily="34" charset="0"/>
                <a:cs typeface="Times New Roman" pitchFamily="18" charset="0"/>
              </a:rPr>
              <a:t> </a:t>
            </a:r>
            <a:r>
              <a:rPr lang="en-US" sz="2400" b="1" dirty="0" smtClean="0">
                <a:solidFill>
                  <a:srgbClr val="FFFF00"/>
                </a:solidFill>
                <a:latin typeface="Arial Black" pitchFamily="34" charset="0"/>
                <a:cs typeface="Times New Roman" pitchFamily="18" charset="0"/>
              </a:rPr>
              <a:t>     RESULTS</a:t>
            </a:r>
            <a:endParaRPr kumimoji="0" lang="en-US" sz="2400" b="0" i="0" u="none" strike="noStrike" cap="none" normalizeH="0" baseline="0" dirty="0">
              <a:ln>
                <a:noFill/>
              </a:ln>
              <a:solidFill>
                <a:srgbClr val="FFFF00"/>
              </a:solidFill>
              <a:effectLst/>
              <a:latin typeface="Arial Black"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5720" y="1071546"/>
            <a:ext cx="8501154" cy="5663089"/>
          </a:xfrm>
          <a:prstGeom prst="rect">
            <a:avLst/>
          </a:prstGeom>
        </p:spPr>
        <p:txBody>
          <a:bodyPr wrap="square">
            <a:spAutoFit/>
          </a:bodyPr>
          <a:lstStyle/>
          <a:p>
            <a:pPr marL="339725" indent="-339725" algn="just">
              <a:lnSpc>
                <a:spcPct val="150000"/>
              </a:lnSpc>
              <a:spcBef>
                <a:spcPct val="50000"/>
              </a:spcBef>
              <a:buFont typeface="Wingdings" pitchFamily="2" charset="2"/>
              <a:buChar char="Ø"/>
            </a:pPr>
            <a:r>
              <a:rPr lang="en-US" dirty="0" smtClean="0">
                <a:latin typeface="Times New Roman" pitchFamily="18" charset="0"/>
                <a:ea typeface="Calibri" pitchFamily="34" charset="0"/>
                <a:cs typeface="Times New Roman" pitchFamily="18" charset="0"/>
              </a:rPr>
              <a:t>The </a:t>
            </a:r>
            <a:r>
              <a:rPr lang="en-US" dirty="0">
                <a:latin typeface="Times New Roman" pitchFamily="18" charset="0"/>
                <a:ea typeface="Calibri" pitchFamily="34" charset="0"/>
                <a:cs typeface="Times New Roman" pitchFamily="18" charset="0"/>
              </a:rPr>
              <a:t>study revealed that certain variables such as age, education, land holding, </a:t>
            </a:r>
            <a:r>
              <a:rPr lang="en-US" dirty="0" smtClean="0">
                <a:latin typeface="Times New Roman" pitchFamily="18" charset="0"/>
                <a:ea typeface="Calibri" pitchFamily="34" charset="0"/>
                <a:cs typeface="Times New Roman" pitchFamily="18" charset="0"/>
              </a:rPr>
              <a:t>annual</a:t>
            </a:r>
          </a:p>
          <a:p>
            <a:pPr marL="339725" indent="-339725" algn="just">
              <a:lnSpc>
                <a:spcPct val="150000"/>
              </a:lnSpc>
              <a:spcBef>
                <a:spcPct val="50000"/>
              </a:spcBef>
            </a:pPr>
            <a:r>
              <a:rPr lang="en-US" dirty="0" smtClean="0">
                <a:latin typeface="Times New Roman" pitchFamily="18" charset="0"/>
                <a:ea typeface="Calibri" pitchFamily="34" charset="0"/>
                <a:cs typeface="Times New Roman" pitchFamily="18" charset="0"/>
              </a:rPr>
              <a:t>family </a:t>
            </a:r>
            <a:r>
              <a:rPr lang="en-US" dirty="0">
                <a:latin typeface="Times New Roman" pitchFamily="18" charset="0"/>
                <a:ea typeface="Calibri" pitchFamily="34" charset="0"/>
                <a:cs typeface="Times New Roman" pitchFamily="18" charset="0"/>
              </a:rPr>
              <a:t>income, mass media participation, extension contact, extension participation </a:t>
            </a:r>
            <a:r>
              <a:rPr lang="en-US" dirty="0" smtClean="0">
                <a:latin typeface="Times New Roman" pitchFamily="18" charset="0"/>
                <a:ea typeface="Calibri" pitchFamily="34" charset="0"/>
                <a:cs typeface="Times New Roman" pitchFamily="18" charset="0"/>
              </a:rPr>
              <a:t>and</a:t>
            </a:r>
          </a:p>
          <a:p>
            <a:pPr marL="339725" indent="-339725" algn="just">
              <a:lnSpc>
                <a:spcPct val="150000"/>
              </a:lnSpc>
              <a:spcBef>
                <a:spcPct val="50000"/>
              </a:spcBef>
            </a:pPr>
            <a:r>
              <a:rPr lang="en-US" dirty="0" smtClean="0">
                <a:latin typeface="Times New Roman" pitchFamily="18" charset="0"/>
                <a:ea typeface="Calibri" pitchFamily="34" charset="0"/>
                <a:cs typeface="Times New Roman" pitchFamily="18" charset="0"/>
              </a:rPr>
              <a:t>scientific </a:t>
            </a:r>
            <a:r>
              <a:rPr lang="en-US" dirty="0">
                <a:latin typeface="Times New Roman" pitchFamily="18" charset="0"/>
                <a:ea typeface="Calibri" pitchFamily="34" charset="0"/>
                <a:cs typeface="Times New Roman" pitchFamily="18" charset="0"/>
              </a:rPr>
              <a:t>orientation were found to be positively and significantly correlated </a:t>
            </a:r>
            <a:r>
              <a:rPr lang="en-US" dirty="0" smtClean="0">
                <a:latin typeface="Times New Roman" pitchFamily="18" charset="0"/>
                <a:ea typeface="Calibri" pitchFamily="34" charset="0"/>
                <a:cs typeface="Times New Roman" pitchFamily="18" charset="0"/>
              </a:rPr>
              <a:t>with</a:t>
            </a:r>
          </a:p>
          <a:p>
            <a:pPr marL="339725" indent="-339725" algn="just">
              <a:lnSpc>
                <a:spcPct val="150000"/>
              </a:lnSpc>
              <a:spcBef>
                <a:spcPct val="50000"/>
              </a:spcBef>
            </a:pPr>
            <a:r>
              <a:rPr lang="en-US" dirty="0" smtClean="0">
                <a:latin typeface="Times New Roman" pitchFamily="18" charset="0"/>
                <a:ea typeface="Calibri" pitchFamily="34" charset="0"/>
                <a:cs typeface="Times New Roman" pitchFamily="18" charset="0"/>
              </a:rPr>
              <a:t>entrepreneurial </a:t>
            </a:r>
            <a:r>
              <a:rPr lang="en-US" dirty="0">
                <a:latin typeface="Times New Roman" pitchFamily="18" charset="0"/>
                <a:ea typeface="Calibri" pitchFamily="34" charset="0"/>
                <a:cs typeface="Times New Roman" pitchFamily="18" charset="0"/>
              </a:rPr>
              <a:t>behaviour. The Government and private organizations should aim </a:t>
            </a:r>
            <a:r>
              <a:rPr lang="en-US" dirty="0" smtClean="0">
                <a:latin typeface="Times New Roman" pitchFamily="18" charset="0"/>
                <a:ea typeface="Calibri" pitchFamily="34" charset="0"/>
                <a:cs typeface="Times New Roman" pitchFamily="18" charset="0"/>
              </a:rPr>
              <a:t>at</a:t>
            </a:r>
          </a:p>
          <a:p>
            <a:pPr marL="339725" indent="-339725" algn="just">
              <a:lnSpc>
                <a:spcPct val="150000"/>
              </a:lnSpc>
              <a:spcBef>
                <a:spcPct val="50000"/>
              </a:spcBef>
            </a:pPr>
            <a:r>
              <a:rPr lang="en-US" dirty="0" smtClean="0">
                <a:latin typeface="Times New Roman" pitchFamily="18" charset="0"/>
                <a:ea typeface="Calibri" pitchFamily="34" charset="0"/>
                <a:cs typeface="Times New Roman" pitchFamily="18" charset="0"/>
              </a:rPr>
              <a:t>manipulating </a:t>
            </a:r>
            <a:r>
              <a:rPr lang="en-US" dirty="0">
                <a:latin typeface="Times New Roman" pitchFamily="18" charset="0"/>
                <a:ea typeface="Calibri" pitchFamily="34" charset="0"/>
                <a:cs typeface="Times New Roman" pitchFamily="18" charset="0"/>
              </a:rPr>
              <a:t>these variables to their advantage for promoting entrepreneurial </a:t>
            </a:r>
            <a:r>
              <a:rPr lang="en-US" dirty="0" smtClean="0">
                <a:latin typeface="Times New Roman" pitchFamily="18" charset="0"/>
                <a:ea typeface="Calibri" pitchFamily="34" charset="0"/>
                <a:cs typeface="Times New Roman" pitchFamily="18" charset="0"/>
              </a:rPr>
              <a:t>behaviour</a:t>
            </a:r>
          </a:p>
          <a:p>
            <a:pPr marL="339725" indent="-339725" algn="just">
              <a:lnSpc>
                <a:spcPct val="150000"/>
              </a:lnSpc>
              <a:spcBef>
                <a:spcPct val="50000"/>
              </a:spcBef>
            </a:pPr>
            <a:r>
              <a:rPr lang="en-US" dirty="0" smtClean="0">
                <a:latin typeface="Times New Roman" pitchFamily="18" charset="0"/>
                <a:ea typeface="Calibri" pitchFamily="34" charset="0"/>
                <a:cs typeface="Times New Roman" pitchFamily="18" charset="0"/>
              </a:rPr>
              <a:t>among </a:t>
            </a:r>
            <a:r>
              <a:rPr lang="en-US" dirty="0">
                <a:latin typeface="Times New Roman" pitchFamily="18" charset="0"/>
                <a:ea typeface="Calibri" pitchFamily="34" charset="0"/>
                <a:cs typeface="Times New Roman" pitchFamily="18" charset="0"/>
              </a:rPr>
              <a:t>vegetable growing farmers. </a:t>
            </a:r>
            <a:endParaRPr lang="en-US" dirty="0" smtClean="0">
              <a:latin typeface="Times New Roman" pitchFamily="18" charset="0"/>
              <a:ea typeface="Calibri" pitchFamily="34" charset="0"/>
              <a:cs typeface="Times New Roman" pitchFamily="18" charset="0"/>
            </a:endParaRPr>
          </a:p>
          <a:p>
            <a:pPr marL="339725" indent="-339725" algn="just">
              <a:lnSpc>
                <a:spcPct val="150000"/>
              </a:lnSpc>
              <a:spcBef>
                <a:spcPct val="50000"/>
              </a:spcBef>
              <a:buFont typeface="Wingdings" pitchFamily="2" charset="2"/>
              <a:buChar char="Ø"/>
            </a:pPr>
            <a:r>
              <a:rPr lang="en-US" dirty="0" smtClean="0">
                <a:latin typeface="Times New Roman" pitchFamily="18" charset="0"/>
                <a:ea typeface="Calibri" pitchFamily="34" charset="0"/>
                <a:cs typeface="Times New Roman" pitchFamily="18" charset="0"/>
              </a:rPr>
              <a:t>I</a:t>
            </a:r>
            <a:r>
              <a:rPr lang="en-US" dirty="0" smtClean="0">
                <a:latin typeface="Times New Roman" pitchFamily="18" charset="0"/>
                <a:ea typeface="Calibri" pitchFamily="34" charset="0"/>
                <a:cs typeface="Times New Roman" pitchFamily="18" charset="0"/>
              </a:rPr>
              <a:t>ntensive </a:t>
            </a:r>
            <a:r>
              <a:rPr lang="en-US" dirty="0" smtClean="0">
                <a:latin typeface="Times New Roman" pitchFamily="18" charset="0"/>
                <a:ea typeface="Calibri" pitchFamily="34" charset="0"/>
                <a:cs typeface="Times New Roman" pitchFamily="18" charset="0"/>
              </a:rPr>
              <a:t>training programmes need to be conducted by government and </a:t>
            </a:r>
            <a:r>
              <a:rPr lang="en-US" dirty="0" smtClean="0">
                <a:latin typeface="Times New Roman" pitchFamily="18" charset="0"/>
                <a:ea typeface="Calibri" pitchFamily="34" charset="0"/>
                <a:cs typeface="Times New Roman" pitchFamily="18" charset="0"/>
              </a:rPr>
              <a:t>non-government.</a:t>
            </a:r>
            <a:endParaRPr lang="en-US" dirty="0" smtClean="0">
              <a:latin typeface="Times New Roman" pitchFamily="18" charset="0"/>
              <a:ea typeface="Calibri" pitchFamily="34" charset="0"/>
              <a:cs typeface="Times New Roman" pitchFamily="18" charset="0"/>
            </a:endParaRPr>
          </a:p>
          <a:p>
            <a:pPr marL="339725" indent="-339725" algn="just">
              <a:lnSpc>
                <a:spcPct val="150000"/>
              </a:lnSpc>
              <a:spcBef>
                <a:spcPct val="50000"/>
              </a:spcBef>
            </a:pPr>
            <a:endParaRPr lang="en-US" dirty="0" smtClean="0">
              <a:latin typeface="Times New Roman" pitchFamily="18" charset="0"/>
              <a:cs typeface="Times New Roman" pitchFamily="18" charset="0"/>
            </a:endParaRPr>
          </a:p>
          <a:p>
            <a:pPr marL="339725" indent="-339725" algn="just">
              <a:lnSpc>
                <a:spcPct val="150000"/>
              </a:lnSpc>
              <a:spcBef>
                <a:spcPct val="50000"/>
              </a:spcBef>
            </a:pPr>
            <a:endParaRPr lang="en-US" sz="1600" dirty="0" smtClean="0">
              <a:latin typeface="Times New Roman" pitchFamily="18" charset="0"/>
              <a:cs typeface="Times New Roman" pitchFamily="18" charset="0"/>
            </a:endParaRPr>
          </a:p>
          <a:p>
            <a:pPr algn="just">
              <a:lnSpc>
                <a:spcPct val="150000"/>
              </a:lnSpc>
            </a:pPr>
            <a:endParaRPr lang="en-US" sz="1600" dirty="0">
              <a:latin typeface="Times New Roman" pitchFamily="18" charset="0"/>
              <a:cs typeface="Times New Roman" pitchFamily="18" charset="0"/>
            </a:endParaRPr>
          </a:p>
        </p:txBody>
      </p:sp>
      <p:sp>
        <p:nvSpPr>
          <p:cNvPr id="5" name="Rectangle 1"/>
          <p:cNvSpPr>
            <a:spLocks noChangeArrowheads="1"/>
          </p:cNvSpPr>
          <p:nvPr/>
        </p:nvSpPr>
        <p:spPr bwMode="auto">
          <a:xfrm>
            <a:off x="357158" y="214290"/>
            <a:ext cx="3429024" cy="523220"/>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lang="en-US" sz="2800" b="1" dirty="0" smtClean="0">
                <a:solidFill>
                  <a:srgbClr val="FFFF00"/>
                </a:solidFill>
                <a:latin typeface="Times New Roman" pitchFamily="18" charset="0"/>
                <a:ea typeface="Calibri" pitchFamily="34" charset="0"/>
                <a:cs typeface="Times New Roman" pitchFamily="18" charset="0"/>
              </a:rPr>
              <a:t> CONCLUSION </a:t>
            </a:r>
            <a:endParaRPr lang="en-US" sz="2800" b="1" dirty="0">
              <a:solidFill>
                <a:srgbClr val="FFFF00"/>
              </a:solidFill>
              <a:latin typeface="Arial Black"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285720" y="1000108"/>
            <a:ext cx="8429652" cy="30931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Gupta, R. (2022). Entrepreneurial behaviour of vegetable growers in </a:t>
            </a: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hardoi</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district of utter </a:t>
            </a: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pradesh.</a:t>
            </a:r>
            <a:r>
              <a:rPr kumimoji="0" lang="en-US" sz="1300" b="0"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M.Sc</a:t>
            </a:r>
            <a:r>
              <a:rPr kumimoji="0" lang="en-US" sz="13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thesis (Unpublished</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College of Agriculture, </a:t>
            </a: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Acharya</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Narendra</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Deva</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University of Agriculture and Technology, </a:t>
            </a: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Kumarganj</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Ayodhya</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(U.P).</a:t>
            </a:r>
          </a:p>
          <a:p>
            <a:pPr marL="0" marR="0" lvl="0" indent="450850" algn="just" defTabSz="914400" rtl="0" eaLnBrk="0" fontAlgn="base" latinLnBrk="0" hangingPunct="0">
              <a:lnSpc>
                <a:spcPct val="100000"/>
              </a:lnSpc>
              <a:spcBef>
                <a:spcPct val="0"/>
              </a:spcBef>
              <a:spcAft>
                <a:spcPct val="0"/>
              </a:spcAft>
              <a:buClrTx/>
              <a:buSzTx/>
              <a:buFontTx/>
              <a:buNone/>
              <a:tabLst/>
            </a:pPr>
            <a:endParaRPr kumimoji="0" lang="en-US" sz="13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Karat, S. (2019). Entrepreneurial behaviour of Hi-Tech farmers in Kerala, </a:t>
            </a:r>
            <a:r>
              <a:rPr kumimoji="0" lang="en-US" sz="1300" b="0"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Doctoraldissertation</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Department of Agricultural extension, College of Horticulture, </a:t>
            </a: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Vellanikkara</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p>
          <a:p>
            <a:pPr marL="0" marR="0" lvl="0" indent="450850" algn="just" defTabSz="914400" rtl="0" eaLnBrk="0" fontAlgn="base" latinLnBrk="0" hangingPunct="0">
              <a:lnSpc>
                <a:spcPct val="100000"/>
              </a:lnSpc>
              <a:spcBef>
                <a:spcPct val="0"/>
              </a:spcBef>
              <a:spcAft>
                <a:spcPct val="0"/>
              </a:spcAft>
              <a:buClrTx/>
              <a:buSzTx/>
              <a:buFontTx/>
              <a:buNone/>
              <a:tabLst/>
            </a:pPr>
            <a:endParaRPr kumimoji="0" lang="en-US" sz="13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Kumar, N. N. and </a:t>
            </a: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Narayanaswamy</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B. K. (2000). Entrepreneurial behaviour and socio-economic characteristics of farmers who adopted sustainable agriculture in India.</a:t>
            </a:r>
            <a:r>
              <a:rPr kumimoji="0" lang="en-US" sz="1300" b="0" i="0" u="none"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en-US" sz="13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Karnataka Journal of Agricultural Sciences</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r>
              <a:rPr kumimoji="0" lang="en-US" sz="1300" b="0" i="0" u="none"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13(1), 83-90.</a:t>
            </a:r>
          </a:p>
          <a:p>
            <a:pPr marL="0" marR="0" lvl="0" indent="450850" algn="just" defTabSz="914400" rtl="0" eaLnBrk="0" fontAlgn="base" latinLnBrk="0" hangingPunct="0">
              <a:lnSpc>
                <a:spcPct val="100000"/>
              </a:lnSpc>
              <a:spcBef>
                <a:spcPct val="0"/>
              </a:spcBef>
              <a:spcAft>
                <a:spcPct val="0"/>
              </a:spcAft>
              <a:buClrTx/>
              <a:buSzTx/>
              <a:buFontTx/>
              <a:buNone/>
              <a:tabLst/>
            </a:pPr>
            <a:endParaRPr kumimoji="0" lang="en-US" sz="13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sz="13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Nagesh</a:t>
            </a:r>
            <a:r>
              <a:rPr kumimoji="0" lang="en-US" sz="13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(2006). Study on entrepreneurial behaviour of pomegranate growers in </a:t>
            </a:r>
            <a:r>
              <a:rPr kumimoji="0" lang="en-US" sz="13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Bagalkot</a:t>
            </a:r>
            <a:r>
              <a:rPr kumimoji="0" lang="en-US" sz="13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district of Karnataka. </a:t>
            </a:r>
            <a:r>
              <a:rPr kumimoji="0" lang="en-US" sz="1300" b="0"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M. Sc. (Agri.) Thesis</a:t>
            </a:r>
            <a:r>
              <a:rPr kumimoji="0" lang="en-US" sz="13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University of Agricultural Sciences, </a:t>
            </a:r>
            <a:r>
              <a:rPr kumimoji="0" lang="en-US" sz="13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Dharwad</a:t>
            </a:r>
            <a:r>
              <a:rPr kumimoji="0" lang="en-US" sz="13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p>
          <a:p>
            <a:pPr marL="0" marR="0" lvl="0" indent="450850" algn="just" defTabSz="914400" rtl="0" eaLnBrk="0" fontAlgn="base" latinLnBrk="0" hangingPunct="0">
              <a:lnSpc>
                <a:spcPct val="100000"/>
              </a:lnSpc>
              <a:spcBef>
                <a:spcPct val="0"/>
              </a:spcBef>
              <a:spcAft>
                <a:spcPct val="0"/>
              </a:spcAft>
              <a:buClrTx/>
              <a:buSzTx/>
              <a:buFontTx/>
              <a:buNone/>
              <a:tabLst/>
            </a:pPr>
            <a:endParaRPr kumimoji="0" lang="en-US" sz="13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Sabale</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 N., </a:t>
            </a: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Suradkar</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D. D. and </a:t>
            </a: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Thombre</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B. M. (2014). Entrepreneurial behaviour of farmers in </a:t>
            </a: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Marathwada</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region.</a:t>
            </a:r>
            <a:r>
              <a:rPr kumimoji="0" lang="en-US" sz="1300" b="0" i="0" u="none"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en-US" sz="13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Agriculture Update</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r>
              <a:rPr kumimoji="0" lang="en-US" sz="1300" b="0" i="0" u="none"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9(1), 25-30.</a:t>
            </a:r>
            <a:endParaRPr kumimoji="0" lang="en-US" sz="13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a:off x="428596" y="285728"/>
            <a:ext cx="2571768" cy="461665"/>
          </a:xfrm>
          <a:prstGeom prst="rect">
            <a:avLst/>
          </a:prstGeom>
        </p:spPr>
        <p:style>
          <a:lnRef idx="1">
            <a:schemeClr val="accent6"/>
          </a:lnRef>
          <a:fillRef idx="3">
            <a:schemeClr val="accent6"/>
          </a:fillRef>
          <a:effectRef idx="2">
            <a:schemeClr val="accent6"/>
          </a:effectRef>
          <a:fontRef idx="minor">
            <a:schemeClr val="lt1"/>
          </a:fontRef>
        </p:style>
        <p:txBody>
          <a:bodyPr wrap="square">
            <a:spAutoFit/>
          </a:bodyPr>
          <a:lstStyle/>
          <a:p>
            <a:pPr lvl="0" indent="450850" algn="just" fontAlgn="base">
              <a:spcBef>
                <a:spcPct val="0"/>
              </a:spcBef>
              <a:spcAft>
                <a:spcPct val="0"/>
              </a:spcAft>
            </a:pPr>
            <a:r>
              <a:rPr lang="en-US" sz="2400" b="1" dirty="0" smtClean="0">
                <a:latin typeface="Times New Roman" pitchFamily="18" charset="0"/>
                <a:ea typeface="Calibri" pitchFamily="34" charset="0"/>
                <a:cs typeface="Times New Roman" pitchFamily="18" charset="0"/>
              </a:rPr>
              <a:t>References</a:t>
            </a:r>
            <a:endParaRPr lang="en-US" sz="2400" dirty="0" smtClean="0">
              <a:latin typeface="Arial" pitchFamily="34" charset="0"/>
              <a:cs typeface="Arial" pitchFamily="34" charset="0"/>
            </a:endParaRPr>
          </a:p>
        </p:txBody>
      </p:sp>
      <p:sp>
        <p:nvSpPr>
          <p:cNvPr id="55298" name="Rectangle 2"/>
          <p:cNvSpPr>
            <a:spLocks noChangeArrowheads="1"/>
          </p:cNvSpPr>
          <p:nvPr/>
        </p:nvSpPr>
        <p:spPr bwMode="auto">
          <a:xfrm>
            <a:off x="285720" y="4214818"/>
            <a:ext cx="8501122" cy="2492990"/>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Savitha</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C.M., </a:t>
            </a: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Siddaramaiah</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B.S., </a:t>
            </a: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andNataraju</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M.S. (2009). Development of a scale to measure the entrepreneurial behaviour of rural and urban women entrepreneurs. </a:t>
            </a:r>
            <a:r>
              <a:rPr kumimoji="0" lang="en-US" sz="13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Mysore journal of agricultural sciences</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43, 119-121.</a:t>
            </a:r>
          </a:p>
          <a:p>
            <a:pPr marL="0" marR="0" lvl="0" indent="450850" algn="just" defTabSz="914400" rtl="0" eaLnBrk="1" fontAlgn="base" latinLnBrk="0" hangingPunct="1">
              <a:lnSpc>
                <a:spcPct val="100000"/>
              </a:lnSpc>
              <a:spcBef>
                <a:spcPct val="0"/>
              </a:spcBef>
              <a:spcAft>
                <a:spcPct val="0"/>
              </a:spcAft>
              <a:buClrTx/>
              <a:buSzTx/>
              <a:buFontTx/>
              <a:buNone/>
              <a:tabLst/>
            </a:pP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en-US" sz="13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Stevenson, H. H. (1985). </a:t>
            </a:r>
            <a:r>
              <a:rPr kumimoji="0" lang="en-US" sz="13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New business ventures and the entrepreneur</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Homewood, IL : Irwin.</a:t>
            </a:r>
          </a:p>
          <a:p>
            <a:pPr marL="0" marR="0" lvl="0" indent="450850" algn="just" defTabSz="914400" rtl="0" eaLnBrk="0" fontAlgn="base" latinLnBrk="0" hangingPunct="0">
              <a:lnSpc>
                <a:spcPct val="100000"/>
              </a:lnSpc>
              <a:spcBef>
                <a:spcPct val="0"/>
              </a:spcBef>
              <a:spcAft>
                <a:spcPct val="0"/>
              </a:spcAft>
              <a:buClrTx/>
              <a:buSzTx/>
              <a:buFontTx/>
              <a:buNone/>
              <a:tabLst/>
            </a:pPr>
            <a:endParaRPr kumimoji="0" lang="en-US" sz="13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Subramanyeswari</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B. and </a:t>
            </a: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Veeraraghava</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Reddy, K. (2003). </a:t>
            </a: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Enterpreneurialbehaviour</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of rural dairy women. </a:t>
            </a:r>
            <a:r>
              <a:rPr kumimoji="0" lang="en-US" sz="13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Madras Agricultural Journal</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30(1-3), 173-175.</a:t>
            </a:r>
          </a:p>
          <a:p>
            <a:pPr marL="0" marR="0" lvl="0" indent="450850" algn="just" defTabSz="914400" rtl="0" eaLnBrk="0" fontAlgn="base" latinLnBrk="0" hangingPunct="0">
              <a:lnSpc>
                <a:spcPct val="100000"/>
              </a:lnSpc>
              <a:spcBef>
                <a:spcPct val="0"/>
              </a:spcBef>
              <a:spcAft>
                <a:spcPct val="0"/>
              </a:spcAft>
              <a:buClrTx/>
              <a:buSzTx/>
              <a:buFontTx/>
              <a:buNone/>
              <a:tabLst/>
            </a:pPr>
            <a:endParaRPr kumimoji="0" lang="en-US" sz="13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Thyagarajan</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S. and </a:t>
            </a:r>
            <a:r>
              <a:rPr kumimoji="0" lang="en-US" sz="13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Vasanthakumar</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J. (2000). Constraints to high yield in rice at farm level. </a:t>
            </a:r>
            <a:r>
              <a:rPr kumimoji="0" lang="en-US" sz="13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Journal of Extension Education</a:t>
            </a:r>
            <a:r>
              <a:rPr kumimoji="0" lang="en-US" sz="13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11(2), 2747-2753.</a:t>
            </a:r>
          </a:p>
          <a:p>
            <a:pPr marL="0" marR="0" lvl="0" indent="450850" algn="just" defTabSz="914400" rtl="0" eaLnBrk="0" fontAlgn="base" latinLnBrk="0" hangingPunct="0">
              <a:lnSpc>
                <a:spcPct val="100000"/>
              </a:lnSpc>
              <a:spcBef>
                <a:spcPct val="0"/>
              </a:spcBef>
              <a:spcAft>
                <a:spcPct val="0"/>
              </a:spcAft>
              <a:buClrTx/>
              <a:buSzTx/>
              <a:buFontTx/>
              <a:buNone/>
              <a:tabLst/>
            </a:pPr>
            <a:endParaRPr kumimoji="0" lang="en-US" sz="1300" b="0" i="0" u="none" strike="noStrike" cap="none" normalizeH="0" baseline="0" dirty="0" smtClean="0">
              <a:ln>
                <a:noFill/>
              </a:ln>
              <a:solidFill>
                <a:schemeClr val="tx1"/>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sz="1300" b="0" i="0" u="none" strike="noStrike" cap="none" normalizeH="0" baseline="0" dirty="0" smtClean="0">
                <a:ln>
                  <a:noFill/>
                </a:ln>
                <a:solidFill>
                  <a:srgbClr val="0D0D0D"/>
                </a:solidFill>
                <a:effectLst/>
                <a:latin typeface="Times New Roman" pitchFamily="18" charset="0"/>
                <a:ea typeface="Calibri" pitchFamily="34" charset="0"/>
                <a:cs typeface="Times New Roman" pitchFamily="18" charset="0"/>
              </a:rPr>
              <a:t>Timmons, J. A. (1989). </a:t>
            </a:r>
            <a:r>
              <a:rPr kumimoji="0" lang="en-US" sz="1300" b="0" i="1" u="none" strike="noStrike" cap="none" normalizeH="0" baseline="0" dirty="0" smtClean="0">
                <a:ln>
                  <a:noFill/>
                </a:ln>
                <a:solidFill>
                  <a:srgbClr val="0D0D0D"/>
                </a:solidFill>
                <a:effectLst/>
                <a:latin typeface="Times New Roman" pitchFamily="18" charset="0"/>
                <a:ea typeface="Calibri" pitchFamily="34" charset="0"/>
                <a:cs typeface="Times New Roman" pitchFamily="18" charset="0"/>
              </a:rPr>
              <a:t>The entrepreneurial mind</a:t>
            </a:r>
            <a:r>
              <a:rPr kumimoji="0" lang="en-US" sz="1300" b="0" i="0" u="none" strike="noStrike" cap="none" normalizeH="0" baseline="0" dirty="0" smtClean="0">
                <a:ln>
                  <a:noFill/>
                </a:ln>
                <a:solidFill>
                  <a:srgbClr val="0D0D0D"/>
                </a:solidFill>
                <a:effectLst/>
                <a:latin typeface="Times New Roman" pitchFamily="18" charset="0"/>
                <a:ea typeface="Calibri" pitchFamily="34" charset="0"/>
                <a:cs typeface="Times New Roman" pitchFamily="18" charset="0"/>
              </a:rPr>
              <a:t>. Brick House Pub.</a:t>
            </a:r>
            <a:endParaRPr kumimoji="0" lang="en-US" sz="13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14282" y="2000240"/>
            <a:ext cx="8572592" cy="1569660"/>
          </a:xfrm>
          <a:prstGeom prst="rect">
            <a:avLst/>
          </a:prstGeom>
          <a:solidFill>
            <a:schemeClr val="tx1"/>
          </a:solidFill>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en-US" sz="9200" b="1" dirty="0" smtClean="0">
                <a:solidFill>
                  <a:srgbClr val="00FFFF"/>
                </a:solidFill>
                <a:latin typeface="Britannic Bold" pitchFamily="34" charset="0"/>
              </a:rPr>
              <a:t>THANK YOU ALL</a:t>
            </a:r>
            <a:r>
              <a:rPr lang="en-US" sz="9600" b="1" dirty="0" smtClean="0">
                <a:solidFill>
                  <a:srgbClr val="00FFFF"/>
                </a:solidFill>
                <a:latin typeface="Britannic Bold" pitchFamily="34" charset="0"/>
              </a:rPr>
              <a:t> </a:t>
            </a:r>
            <a:endParaRPr lang="en-US" sz="9600" b="1" dirty="0">
              <a:solidFill>
                <a:srgbClr val="00FFFF"/>
              </a:solidFill>
              <a:latin typeface="Britannic Bold"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1836</TotalTime>
  <Words>932</Words>
  <Application>Microsoft Macintosh PowerPoint</Application>
  <PresentationFormat>On-screen Show (4:3)</PresentationFormat>
  <Paragraphs>173</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331</cp:revision>
  <dcterms:created xsi:type="dcterms:W3CDTF">2021-08-14T14:30:38Z</dcterms:created>
  <dcterms:modified xsi:type="dcterms:W3CDTF">2024-09-30T15:09:40Z</dcterms:modified>
</cp:coreProperties>
</file>