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5" r:id="rId4"/>
    <p:sldId id="258" r:id="rId5"/>
    <p:sldId id="259" r:id="rId6"/>
    <p:sldId id="260" r:id="rId7"/>
    <p:sldId id="261" r:id="rId8"/>
    <p:sldId id="262" r:id="rId9"/>
    <p:sldId id="263"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89" d="100"/>
          <a:sy n="89" d="100"/>
        </p:scale>
        <p:origin x="120" y="2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Percentage (%)</c:v>
                </c:pt>
              </c:strCache>
            </c:strRef>
          </c:tx>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Sheet1!$A$2:$A$5</c:f>
              <c:strCache>
                <c:ptCount val="4"/>
                <c:pt idx="0">
                  <c:v>Natural Language Processing (NLP) for Resume Screening</c:v>
                </c:pt>
                <c:pt idx="1">
                  <c:v>Machine Learning Algorithms for Candidate Ranking</c:v>
                </c:pt>
                <c:pt idx="2">
                  <c:v>Chatbots for Initial Interviews</c:v>
                </c:pt>
                <c:pt idx="3">
                  <c:v>Predictive Analytics for Performance Forecasting</c:v>
                </c:pt>
              </c:strCache>
            </c:strRef>
          </c:cat>
          <c:val>
            <c:numRef>
              <c:f>Sheet1!$B$2:$B$5</c:f>
              <c:numCache>
                <c:formatCode>General</c:formatCode>
                <c:ptCount val="4"/>
                <c:pt idx="0">
                  <c:v>43.75</c:v>
                </c:pt>
                <c:pt idx="1">
                  <c:v>31.25</c:v>
                </c:pt>
                <c:pt idx="2">
                  <c:v>12.5</c:v>
                </c:pt>
                <c:pt idx="3">
                  <c:v>12.5</c:v>
                </c:pt>
              </c:numCache>
            </c:numRef>
          </c:val>
          <c:extLst xmlns:c16r2="http://schemas.microsoft.com/office/drawing/2015/06/chart">
            <c:ext xmlns:c16="http://schemas.microsoft.com/office/drawing/2014/chart" uri="{C3380CC4-5D6E-409C-BE32-E72D297353CC}">
              <c16:uniqueId val="{00000000-8C08-4AD6-9171-CE6FCFFB4B12}"/>
            </c:ext>
          </c:extLst>
        </c:ser>
        <c:dLbls>
          <c:dLblPos val="inEnd"/>
          <c:showLegendKey val="0"/>
          <c:showVal val="1"/>
          <c:showCatName val="0"/>
          <c:showSerName val="0"/>
          <c:showPercent val="0"/>
          <c:showBubbleSize val="0"/>
        </c:dLbls>
        <c:gapWidth val="65"/>
        <c:axId val="324304744"/>
        <c:axId val="324306312"/>
      </c:barChart>
      <c:catAx>
        <c:axId val="324304744"/>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en-US"/>
          </a:p>
        </c:txPr>
        <c:crossAx val="324306312"/>
        <c:crosses val="autoZero"/>
        <c:auto val="1"/>
        <c:lblAlgn val="ctr"/>
        <c:lblOffset val="100"/>
        <c:noMultiLvlLbl val="0"/>
      </c:catAx>
      <c:valAx>
        <c:axId val="324306312"/>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324304744"/>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Sheet2!$B$1</c:f>
              <c:strCache>
                <c:ptCount val="1"/>
                <c:pt idx="0">
                  <c:v>Percentage (%)</c:v>
                </c:pt>
              </c:strCache>
            </c:strRef>
          </c:tx>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Sheet2!$A$2:$A$5</c:f>
              <c:strCache>
                <c:ptCount val="4"/>
                <c:pt idx="0">
                  <c:v>Academic Qualifications</c:v>
                </c:pt>
                <c:pt idx="1">
                  <c:v>Research Publications</c:v>
                </c:pt>
                <c:pt idx="2">
                  <c:v>Teaching Experience</c:v>
                </c:pt>
                <c:pt idx="3">
                  <c:v>Soft Skills (communication, etc.)</c:v>
                </c:pt>
              </c:strCache>
            </c:strRef>
          </c:cat>
          <c:val>
            <c:numRef>
              <c:f>Sheet2!$B$2:$B$5</c:f>
              <c:numCache>
                <c:formatCode>General</c:formatCode>
                <c:ptCount val="4"/>
                <c:pt idx="0">
                  <c:v>50</c:v>
                </c:pt>
                <c:pt idx="1">
                  <c:v>25</c:v>
                </c:pt>
                <c:pt idx="2">
                  <c:v>12.5</c:v>
                </c:pt>
                <c:pt idx="3">
                  <c:v>12.5</c:v>
                </c:pt>
              </c:numCache>
            </c:numRef>
          </c:val>
          <c:extLst xmlns:c16r2="http://schemas.microsoft.com/office/drawing/2015/06/chart">
            <c:ext xmlns:c16="http://schemas.microsoft.com/office/drawing/2014/chart" uri="{C3380CC4-5D6E-409C-BE32-E72D297353CC}">
              <c16:uniqueId val="{00000000-12BB-4C63-9E2B-E178501EFFC2}"/>
            </c:ext>
          </c:extLst>
        </c:ser>
        <c:dLbls>
          <c:dLblPos val="inEnd"/>
          <c:showLegendKey val="0"/>
          <c:showVal val="1"/>
          <c:showCatName val="0"/>
          <c:showSerName val="0"/>
          <c:showPercent val="0"/>
          <c:showBubbleSize val="0"/>
        </c:dLbls>
        <c:gapWidth val="65"/>
        <c:axId val="295685472"/>
        <c:axId val="295685864"/>
      </c:barChart>
      <c:catAx>
        <c:axId val="295685472"/>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en-US"/>
          </a:p>
        </c:txPr>
        <c:crossAx val="295685864"/>
        <c:crosses val="autoZero"/>
        <c:auto val="1"/>
        <c:lblAlgn val="ctr"/>
        <c:lblOffset val="100"/>
        <c:noMultiLvlLbl val="0"/>
      </c:catAx>
      <c:valAx>
        <c:axId val="295685864"/>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295685472"/>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I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904C5841-D958-4769-81D0-985AD4F62B41}" type="datetimeFigureOut">
              <a:rPr lang="en-IN" smtClean="0"/>
              <a:t>19-05-2025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4EDF044-295B-4962-A4B6-EBE85E2DEBCF}" type="slidenum">
              <a:rPr lang="en-IN" smtClean="0"/>
              <a:t>‹#›</a:t>
            </a:fld>
            <a:endParaRPr lang="en-IN"/>
          </a:p>
        </p:txBody>
      </p:sp>
    </p:spTree>
    <p:extLst>
      <p:ext uri="{BB962C8B-B14F-4D97-AF65-F5344CB8AC3E}">
        <p14:creationId xmlns:p14="http://schemas.microsoft.com/office/powerpoint/2010/main" val="35526840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904C5841-D958-4769-81D0-985AD4F62B41}" type="datetimeFigureOut">
              <a:rPr lang="en-IN" smtClean="0"/>
              <a:t>19-05-2025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4EDF044-295B-4962-A4B6-EBE85E2DEBCF}" type="slidenum">
              <a:rPr lang="en-IN" smtClean="0"/>
              <a:t>‹#›</a:t>
            </a:fld>
            <a:endParaRPr lang="en-IN"/>
          </a:p>
        </p:txBody>
      </p:sp>
    </p:spTree>
    <p:extLst>
      <p:ext uri="{BB962C8B-B14F-4D97-AF65-F5344CB8AC3E}">
        <p14:creationId xmlns:p14="http://schemas.microsoft.com/office/powerpoint/2010/main" val="148598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I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04C5841-D958-4769-81D0-985AD4F62B41}" type="datetimeFigureOut">
              <a:rPr lang="en-IN" smtClean="0"/>
              <a:t>19-05-2025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4EDF044-295B-4962-A4B6-EBE85E2DEBCF}" type="slidenum">
              <a:rPr lang="en-IN" smtClean="0"/>
              <a:t>‹#›</a:t>
            </a:fld>
            <a:endParaRPr lang="en-IN"/>
          </a:p>
        </p:txBody>
      </p:sp>
    </p:spTree>
    <p:extLst>
      <p:ext uri="{BB962C8B-B14F-4D97-AF65-F5344CB8AC3E}">
        <p14:creationId xmlns:p14="http://schemas.microsoft.com/office/powerpoint/2010/main" val="3811409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904C5841-D958-4769-81D0-985AD4F62B41}" type="datetimeFigureOut">
              <a:rPr lang="en-IN" smtClean="0"/>
              <a:t>19-05-2025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4EDF044-295B-4962-A4B6-EBE85E2DEBCF}" type="slidenum">
              <a:rPr lang="en-IN" smtClean="0"/>
              <a:t>‹#›</a:t>
            </a:fld>
            <a:endParaRPr lang="en-IN"/>
          </a:p>
        </p:txBody>
      </p:sp>
    </p:spTree>
    <p:extLst>
      <p:ext uri="{BB962C8B-B14F-4D97-AF65-F5344CB8AC3E}">
        <p14:creationId xmlns:p14="http://schemas.microsoft.com/office/powerpoint/2010/main" val="32097704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I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904C5841-D958-4769-81D0-985AD4F62B41}" type="datetimeFigureOut">
              <a:rPr lang="en-IN" smtClean="0"/>
              <a:t>19-05-2025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4EDF044-295B-4962-A4B6-EBE85E2DEBCF}" type="slidenum">
              <a:rPr lang="en-IN" smtClean="0"/>
              <a:t>‹#›</a:t>
            </a:fld>
            <a:endParaRPr lang="en-IN"/>
          </a:p>
        </p:txBody>
      </p:sp>
    </p:spTree>
    <p:extLst>
      <p:ext uri="{BB962C8B-B14F-4D97-AF65-F5344CB8AC3E}">
        <p14:creationId xmlns:p14="http://schemas.microsoft.com/office/powerpoint/2010/main" val="37987244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904C5841-D958-4769-81D0-985AD4F62B41}" type="datetimeFigureOut">
              <a:rPr lang="en-IN" smtClean="0"/>
              <a:t>19-05-2025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4EDF044-295B-4962-A4B6-EBE85E2DEBCF}" type="slidenum">
              <a:rPr lang="en-IN" smtClean="0"/>
              <a:t>‹#›</a:t>
            </a:fld>
            <a:endParaRPr lang="en-IN"/>
          </a:p>
        </p:txBody>
      </p:sp>
    </p:spTree>
    <p:extLst>
      <p:ext uri="{BB962C8B-B14F-4D97-AF65-F5344CB8AC3E}">
        <p14:creationId xmlns:p14="http://schemas.microsoft.com/office/powerpoint/2010/main" val="227288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4C5841-D958-4769-81D0-985AD4F62B41}" type="datetimeFigureOut">
              <a:rPr lang="en-IN" smtClean="0"/>
              <a:t>19-05-2025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4EDF044-295B-4962-A4B6-EBE85E2DEBCF}" type="slidenum">
              <a:rPr lang="en-IN" smtClean="0"/>
              <a:t>‹#›</a:t>
            </a:fld>
            <a:endParaRPr lang="en-IN"/>
          </a:p>
        </p:txBody>
      </p:sp>
    </p:spTree>
    <p:extLst>
      <p:ext uri="{BB962C8B-B14F-4D97-AF65-F5344CB8AC3E}">
        <p14:creationId xmlns:p14="http://schemas.microsoft.com/office/powerpoint/2010/main" val="42180012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I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4C5841-D958-4769-81D0-985AD4F62B41}" type="datetimeFigureOut">
              <a:rPr lang="en-IN" smtClean="0"/>
              <a:t>19-05-2025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4EDF044-295B-4962-A4B6-EBE85E2DEBCF}" type="slidenum">
              <a:rPr lang="en-IN" smtClean="0"/>
              <a:t>‹#›</a:t>
            </a:fld>
            <a:endParaRPr lang="en-IN"/>
          </a:p>
        </p:txBody>
      </p:sp>
    </p:spTree>
    <p:extLst>
      <p:ext uri="{BB962C8B-B14F-4D97-AF65-F5344CB8AC3E}">
        <p14:creationId xmlns:p14="http://schemas.microsoft.com/office/powerpoint/2010/main" val="22755325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I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4C5841-D958-4769-81D0-985AD4F62B41}" type="datetimeFigureOut">
              <a:rPr lang="en-IN" smtClean="0"/>
              <a:t>19-05-2025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4EDF044-295B-4962-A4B6-EBE85E2DEBCF}" type="slidenum">
              <a:rPr lang="en-IN" smtClean="0"/>
              <a:t>‹#›</a:t>
            </a:fld>
            <a:endParaRPr lang="en-IN"/>
          </a:p>
        </p:txBody>
      </p:sp>
    </p:spTree>
    <p:extLst>
      <p:ext uri="{BB962C8B-B14F-4D97-AF65-F5344CB8AC3E}">
        <p14:creationId xmlns:p14="http://schemas.microsoft.com/office/powerpoint/2010/main" val="1341386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904C5841-D958-4769-81D0-985AD4F62B41}" type="datetimeFigureOut">
              <a:rPr lang="en-IN" smtClean="0"/>
              <a:t>19-05-2025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4EDF044-295B-4962-A4B6-EBE85E2DEBCF}" type="slidenum">
              <a:rPr lang="en-IN" smtClean="0"/>
              <a:t>‹#›</a:t>
            </a:fld>
            <a:endParaRPr lang="en-IN"/>
          </a:p>
        </p:txBody>
      </p:sp>
    </p:spTree>
    <p:extLst>
      <p:ext uri="{BB962C8B-B14F-4D97-AF65-F5344CB8AC3E}">
        <p14:creationId xmlns:p14="http://schemas.microsoft.com/office/powerpoint/2010/main" val="2380431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904C5841-D958-4769-81D0-985AD4F62B41}" type="datetimeFigureOut">
              <a:rPr lang="en-IN" smtClean="0"/>
              <a:t>19-05-2025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4EDF044-295B-4962-A4B6-EBE85E2DEBCF}" type="slidenum">
              <a:rPr lang="en-IN" smtClean="0"/>
              <a:t>‹#›</a:t>
            </a:fld>
            <a:endParaRPr lang="en-IN"/>
          </a:p>
        </p:txBody>
      </p:sp>
    </p:spTree>
    <p:extLst>
      <p:ext uri="{BB962C8B-B14F-4D97-AF65-F5344CB8AC3E}">
        <p14:creationId xmlns:p14="http://schemas.microsoft.com/office/powerpoint/2010/main" val="3829894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4C5841-D958-4769-81D0-985AD4F62B41}" type="datetimeFigureOut">
              <a:rPr lang="en-IN" smtClean="0"/>
              <a:t>19-05-2025</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EDF044-295B-4962-A4B6-EBE85E2DEBCF}" type="slidenum">
              <a:rPr lang="en-IN" smtClean="0"/>
              <a:t>‹#›</a:t>
            </a:fld>
            <a:endParaRPr lang="en-IN"/>
          </a:p>
        </p:txBody>
      </p:sp>
    </p:spTree>
    <p:extLst>
      <p:ext uri="{BB962C8B-B14F-4D97-AF65-F5344CB8AC3E}">
        <p14:creationId xmlns:p14="http://schemas.microsoft.com/office/powerpoint/2010/main" val="34931835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Blue beautiful watercolor ppt backgrounds &amp; Google Slid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18957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556273" y="2682222"/>
            <a:ext cx="9144000" cy="1093712"/>
          </a:xfrm>
        </p:spPr>
        <p:txBody>
          <a:bodyPr>
            <a:normAutofit fontScale="90000"/>
          </a:bodyPr>
          <a:lstStyle/>
          <a:p>
            <a:pPr>
              <a:lnSpc>
                <a:spcPct val="150000"/>
              </a:lnSpc>
            </a:pPr>
            <a:r>
              <a:rPr lang="en-IN" sz="2000" b="1" dirty="0" smtClean="0">
                <a:latin typeface="Times New Roman" panose="02020603050405020304" pitchFamily="18" charset="0"/>
                <a:cs typeface="Times New Roman" panose="02020603050405020304" pitchFamily="18" charset="0"/>
              </a:rPr>
              <a:t/>
            </a:r>
            <a:br>
              <a:rPr lang="en-IN" sz="2000" b="1" dirty="0" smtClean="0">
                <a:latin typeface="Times New Roman" panose="02020603050405020304" pitchFamily="18" charset="0"/>
                <a:cs typeface="Times New Roman" panose="02020603050405020304" pitchFamily="18" charset="0"/>
              </a:rPr>
            </a:br>
            <a:r>
              <a:rPr lang="en-IN" sz="2000" b="1" dirty="0">
                <a:latin typeface="Times New Roman" panose="02020603050405020304" pitchFamily="18" charset="0"/>
                <a:cs typeface="Times New Roman" panose="02020603050405020304" pitchFamily="18" charset="0"/>
              </a:rPr>
              <a:t/>
            </a:r>
            <a:br>
              <a:rPr lang="en-IN" sz="2000" b="1" dirty="0">
                <a:latin typeface="Times New Roman" panose="02020603050405020304" pitchFamily="18" charset="0"/>
                <a:cs typeface="Times New Roman" panose="02020603050405020304" pitchFamily="18" charset="0"/>
              </a:rPr>
            </a:br>
            <a:r>
              <a:rPr lang="en-IN" sz="2000" b="1" dirty="0" smtClean="0">
                <a:latin typeface="Times New Roman" panose="02020603050405020304" pitchFamily="18" charset="0"/>
                <a:cs typeface="Times New Roman" panose="02020603050405020304" pitchFamily="18" charset="0"/>
              </a:rPr>
              <a:t/>
            </a:r>
            <a:br>
              <a:rPr lang="en-IN" sz="2000" b="1" dirty="0" smtClean="0">
                <a:latin typeface="Times New Roman" panose="02020603050405020304" pitchFamily="18" charset="0"/>
                <a:cs typeface="Times New Roman" panose="02020603050405020304" pitchFamily="18" charset="0"/>
              </a:rPr>
            </a:br>
            <a:r>
              <a:rPr lang="en-IN" sz="2000" b="1" dirty="0">
                <a:latin typeface="Times New Roman" panose="02020603050405020304" pitchFamily="18" charset="0"/>
                <a:cs typeface="Times New Roman" panose="02020603050405020304" pitchFamily="18" charset="0"/>
              </a:rPr>
              <a:t/>
            </a:r>
            <a:br>
              <a:rPr lang="en-IN" sz="2000" b="1" dirty="0">
                <a:latin typeface="Times New Roman" panose="02020603050405020304" pitchFamily="18" charset="0"/>
                <a:cs typeface="Times New Roman" panose="02020603050405020304" pitchFamily="18" charset="0"/>
              </a:rPr>
            </a:br>
            <a:endParaRPr lang="en-IN" dirty="0"/>
          </a:p>
        </p:txBody>
      </p:sp>
      <p:sp>
        <p:nvSpPr>
          <p:cNvPr id="4" name="Rectangle 3"/>
          <p:cNvSpPr/>
          <p:nvPr/>
        </p:nvSpPr>
        <p:spPr>
          <a:xfrm>
            <a:off x="3047999" y="2828836"/>
            <a:ext cx="7161007" cy="1200329"/>
          </a:xfrm>
          <a:prstGeom prst="rect">
            <a:avLst/>
          </a:prstGeom>
        </p:spPr>
        <p:txBody>
          <a:bodyPr wrap="square">
            <a:spAutoFit/>
          </a:bodyPr>
          <a:lstStyle/>
          <a:p>
            <a:pPr algn="ctr"/>
            <a:r>
              <a:rPr lang="en-IN" sz="2400" b="1" dirty="0" smtClean="0">
                <a:latin typeface="Times New Roman" panose="02020603050405020304" pitchFamily="18" charset="0"/>
                <a:cs typeface="Times New Roman" panose="02020603050405020304" pitchFamily="18" charset="0"/>
              </a:rPr>
              <a:t>AI-POWERED HIRING PRACTICES IN HIGHER EDUCATION: A CRITICAL ANALYSIS OF LECTURER SELECTI</a:t>
            </a:r>
            <a:r>
              <a:rPr lang="en-IN" sz="2400" b="1" dirty="0" smtClean="0"/>
              <a:t>ON</a:t>
            </a:r>
            <a:endParaRPr lang="en-IN" sz="2400" dirty="0"/>
          </a:p>
        </p:txBody>
      </p:sp>
    </p:spTree>
    <p:extLst>
      <p:ext uri="{BB962C8B-B14F-4D97-AF65-F5344CB8AC3E}">
        <p14:creationId xmlns:p14="http://schemas.microsoft.com/office/powerpoint/2010/main" val="25333570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lue beautiful watercolor ppt backgrounds &amp; Google Slid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18957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38200" y="365126"/>
            <a:ext cx="10515600" cy="689124"/>
          </a:xfrm>
        </p:spPr>
        <p:txBody>
          <a:bodyPr>
            <a:normAutofit/>
          </a:bodyPr>
          <a:lstStyle/>
          <a:p>
            <a:pPr algn="ctr"/>
            <a:r>
              <a:rPr lang="en-US" sz="4000" b="1" dirty="0" smtClean="0">
                <a:latin typeface="Times New Roman" panose="02020603050405020304" pitchFamily="18" charset="0"/>
                <a:cs typeface="Times New Roman" panose="02020603050405020304" pitchFamily="18" charset="0"/>
              </a:rPr>
              <a:t>INTRODUCTION</a:t>
            </a:r>
            <a:endParaRPr lang="en-IN" sz="40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82880" y="1463040"/>
            <a:ext cx="11833412" cy="5249732"/>
          </a:xfrm>
        </p:spPr>
        <p:txBody>
          <a:bodyPr>
            <a:normAutofit/>
          </a:bodyPr>
          <a:lstStyle/>
          <a:p>
            <a:pPr algn="just">
              <a:lnSpc>
                <a:spcPct val="100000"/>
              </a:lnSpc>
            </a:pPr>
            <a:r>
              <a:rPr lang="en-IN" sz="1800" dirty="0">
                <a:latin typeface="Times New Roman" panose="02020603050405020304" pitchFamily="18" charset="0"/>
                <a:cs typeface="Times New Roman" panose="02020603050405020304" pitchFamily="18" charset="0"/>
              </a:rPr>
              <a:t>Higher education institutions' hiring and selection of lecturers are crucial procedures that have a direct bearing on the calibre of instruction, scholarly output, and general academic excellence.  These procedures have historically mostly depended on human committees evaluating them manually, which can be laborious, arbitrary, and prone to unconscious biases.  </a:t>
            </a:r>
            <a:endParaRPr lang="en-IN" sz="1800" dirty="0" smtClean="0">
              <a:latin typeface="Times New Roman" panose="02020603050405020304" pitchFamily="18" charset="0"/>
              <a:cs typeface="Times New Roman" panose="02020603050405020304" pitchFamily="18" charset="0"/>
            </a:endParaRPr>
          </a:p>
          <a:p>
            <a:pPr algn="just">
              <a:lnSpc>
                <a:spcPct val="100000"/>
              </a:lnSpc>
            </a:pPr>
            <a:r>
              <a:rPr lang="en-IN" sz="1800" dirty="0" smtClean="0">
                <a:latin typeface="Times New Roman" panose="02020603050405020304" pitchFamily="18" charset="0"/>
                <a:cs typeface="Times New Roman" panose="02020603050405020304" pitchFamily="18" charset="0"/>
              </a:rPr>
              <a:t>Artificial </a:t>
            </a:r>
            <a:r>
              <a:rPr lang="en-IN" sz="1800" dirty="0">
                <a:latin typeface="Times New Roman" panose="02020603050405020304" pitchFamily="18" charset="0"/>
                <a:cs typeface="Times New Roman" panose="02020603050405020304" pitchFamily="18" charset="0"/>
              </a:rPr>
              <a:t>Intelligence (AI) technology have revolutionised hiring procedures in recent years, offering improved objectivity, efficiency, and data-driven decision-making.  Academic hiring systems are increasingly incorporating AI-powered hiring tools, including as predictive analytics, machine learning algorithms, and natural language processing, to expedite the screening and selection of </a:t>
            </a:r>
            <a:r>
              <a:rPr lang="en-IN" sz="1800" dirty="0" smtClean="0">
                <a:latin typeface="Times New Roman" panose="02020603050405020304" pitchFamily="18" charset="0"/>
                <a:cs typeface="Times New Roman" panose="02020603050405020304" pitchFamily="18" charset="0"/>
              </a:rPr>
              <a:t>candidates.</a:t>
            </a:r>
          </a:p>
          <a:p>
            <a:pPr marL="0" indent="0" algn="just">
              <a:lnSpc>
                <a:spcPct val="100000"/>
              </a:lnSpc>
              <a:buNone/>
            </a:pPr>
            <a:r>
              <a:rPr lang="en-IN" sz="1800" b="1" u="sng" dirty="0" smtClean="0">
                <a:latin typeface="Times New Roman" panose="02020603050405020304" pitchFamily="18" charset="0"/>
                <a:cs typeface="Times New Roman" panose="02020603050405020304" pitchFamily="18" charset="0"/>
              </a:rPr>
              <a:t>Background </a:t>
            </a:r>
            <a:r>
              <a:rPr lang="en-IN" sz="1800" b="1" u="sng" dirty="0">
                <a:latin typeface="Times New Roman" panose="02020603050405020304" pitchFamily="18" charset="0"/>
                <a:cs typeface="Times New Roman" panose="02020603050405020304" pitchFamily="18" charset="0"/>
              </a:rPr>
              <a:t>of the Study</a:t>
            </a:r>
            <a:endParaRPr lang="en-IN" sz="1800" u="sng" dirty="0">
              <a:latin typeface="Times New Roman" panose="02020603050405020304" pitchFamily="18" charset="0"/>
              <a:cs typeface="Times New Roman" panose="02020603050405020304" pitchFamily="18" charset="0"/>
            </a:endParaRPr>
          </a:p>
          <a:p>
            <a:pPr marL="0" indent="0" algn="just">
              <a:lnSpc>
                <a:spcPct val="100000"/>
              </a:lnSpc>
              <a:buNone/>
            </a:pPr>
            <a:r>
              <a:rPr lang="en-IN" sz="1800" dirty="0">
                <a:latin typeface="Times New Roman" panose="02020603050405020304" pitchFamily="18" charset="0"/>
                <a:cs typeface="Times New Roman" panose="02020603050405020304" pitchFamily="18" charset="0"/>
              </a:rPr>
              <a:t>Globally, higher education institutions are under increasing pressure to hire highly skilled instructors who can support student achievement and satisfy changing academic expectations.  Many institutions are using AI-driven solutions to help in recruitment because of the number and complexity of applications as well as the requirement for objective evaluation.  With the goal of lowering human labour costs and increasing the precision of candidate assessments, these technologies automate a number of hiring processes, including resume screening and interview </a:t>
            </a:r>
            <a:r>
              <a:rPr lang="en-IN" sz="1800" dirty="0" smtClean="0">
                <a:latin typeface="Times New Roman" panose="02020603050405020304" pitchFamily="18" charset="0"/>
                <a:cs typeface="Times New Roman" panose="02020603050405020304" pitchFamily="18" charset="0"/>
              </a:rPr>
              <a:t>scheduling. </a:t>
            </a:r>
            <a:r>
              <a:rPr lang="en-US" sz="1800" dirty="0" smtClean="0">
                <a:latin typeface="Times New Roman" panose="02020603050405020304" pitchFamily="18" charset="0"/>
                <a:cs typeface="Times New Roman" panose="02020603050405020304" pitchFamily="18" charset="0"/>
              </a:rPr>
              <a:t>Notwithstanding these benefits, there are operational and ethical issues with integrating AI.  There are growing concerns about algorithmic bias, opaqueness, data privacy, and whether AI is sufficient to evaluate the complex aspects of research and teaching ability.  Policymakers, administrators, and stakeholders in higher education must comprehend how AI tools affect lecturer selection results in order to guarantee fair and efficient hiring procedures.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0343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lue beautiful watercolor ppt backgrounds &amp; Google Slid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18957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172121" y="193638"/>
            <a:ext cx="11919473" cy="2302136"/>
          </a:xfrm>
        </p:spPr>
        <p:txBody>
          <a:bodyPr/>
          <a:lstStyle/>
          <a:p>
            <a:pPr marL="457200" lvl="1" indent="0">
              <a:buNone/>
            </a:pPr>
            <a:r>
              <a:rPr lang="en-IN" sz="1800" b="1" dirty="0">
                <a:latin typeface="Times New Roman" panose="02020603050405020304" pitchFamily="18" charset="0"/>
                <a:cs typeface="Times New Roman" panose="02020603050405020304" pitchFamily="18" charset="0"/>
              </a:rPr>
              <a:t>Objectives of the Study</a:t>
            </a:r>
            <a:endParaRPr lang="en-IN" sz="1800" dirty="0">
              <a:latin typeface="Times New Roman" panose="02020603050405020304" pitchFamily="18" charset="0"/>
              <a:cs typeface="Times New Roman" panose="02020603050405020304" pitchFamily="18" charset="0"/>
            </a:endParaRPr>
          </a:p>
          <a:p>
            <a:pPr marL="0" indent="0">
              <a:buNone/>
            </a:pPr>
            <a:r>
              <a:rPr lang="en-IN" sz="1800" dirty="0">
                <a:latin typeface="Times New Roman" panose="02020603050405020304" pitchFamily="18" charset="0"/>
                <a:cs typeface="Times New Roman" panose="02020603050405020304" pitchFamily="18" charset="0"/>
              </a:rPr>
              <a:t>The primary objectives of this study are:</a:t>
            </a:r>
          </a:p>
          <a:p>
            <a:pPr lvl="0"/>
            <a:r>
              <a:rPr lang="en-IN" sz="1800" dirty="0">
                <a:latin typeface="Times New Roman" panose="02020603050405020304" pitchFamily="18" charset="0"/>
                <a:cs typeface="Times New Roman" panose="02020603050405020304" pitchFamily="18" charset="0"/>
              </a:rPr>
              <a:t>To identify and analyse the types of AI technologies employed in lecturer hiring within higher education.</a:t>
            </a:r>
          </a:p>
          <a:p>
            <a:pPr lvl="0"/>
            <a:r>
              <a:rPr lang="en-IN" sz="1800" dirty="0">
                <a:latin typeface="Times New Roman" panose="02020603050405020304" pitchFamily="18" charset="0"/>
                <a:cs typeface="Times New Roman" panose="02020603050405020304" pitchFamily="18" charset="0"/>
              </a:rPr>
              <a:t>To evaluate the key selection criteria automated by AI tools in the recruitment process.</a:t>
            </a:r>
          </a:p>
          <a:p>
            <a:pPr lvl="0"/>
            <a:r>
              <a:rPr lang="en-IN" sz="1800" dirty="0">
                <a:latin typeface="Times New Roman" panose="02020603050405020304" pitchFamily="18" charset="0"/>
                <a:cs typeface="Times New Roman" panose="02020603050405020304" pitchFamily="18" charset="0"/>
              </a:rPr>
              <a:t>To critically examine the challenges and ethical considerations associated with AI-powered lecturer selection.</a:t>
            </a:r>
          </a:p>
          <a:p>
            <a:pPr lvl="0"/>
            <a:r>
              <a:rPr lang="en-IN" sz="1800" dirty="0">
                <a:latin typeface="Times New Roman" panose="02020603050405020304" pitchFamily="18" charset="0"/>
                <a:cs typeface="Times New Roman" panose="02020603050405020304" pitchFamily="18" charset="0"/>
              </a:rPr>
              <a:t>To assess the perceived outcomes and impacts of AI integration on the efficiency and fairness of lecturer hiring decisions.</a:t>
            </a:r>
          </a:p>
          <a:p>
            <a:pPr marL="0" indent="0">
              <a:buNone/>
            </a:pPr>
            <a:endParaRPr lang="en-IN" dirty="0"/>
          </a:p>
        </p:txBody>
      </p:sp>
    </p:spTree>
    <p:extLst>
      <p:ext uri="{BB962C8B-B14F-4D97-AF65-F5344CB8AC3E}">
        <p14:creationId xmlns:p14="http://schemas.microsoft.com/office/powerpoint/2010/main" val="24498644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lue beautiful watercolor ppt backgrounds &amp; Google Slid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18957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38200" y="365125"/>
            <a:ext cx="10515600" cy="796701"/>
          </a:xfrm>
        </p:spPr>
        <p:txBody>
          <a:bodyPr>
            <a:normAutofit/>
          </a:bodyPr>
          <a:lstStyle/>
          <a:p>
            <a:pPr algn="ctr"/>
            <a:r>
              <a:rPr lang="en-US" sz="4000" b="1" dirty="0" smtClean="0">
                <a:latin typeface="Times New Roman" panose="02020603050405020304" pitchFamily="18" charset="0"/>
                <a:cs typeface="Times New Roman" panose="02020603050405020304" pitchFamily="18" charset="0"/>
              </a:rPr>
              <a:t>LITERATURE REVIEW</a:t>
            </a:r>
            <a:endParaRPr lang="en-IN" sz="40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6061" y="1613647"/>
            <a:ext cx="11951746" cy="5131398"/>
          </a:xfrm>
        </p:spPr>
        <p:txBody>
          <a:bodyPr>
            <a:normAutofit/>
          </a:bodyPr>
          <a:lstStyle/>
          <a:p>
            <a:pPr algn="just">
              <a:lnSpc>
                <a:spcPct val="100000"/>
              </a:lnSpc>
            </a:pPr>
            <a:r>
              <a:rPr lang="en-IN" sz="1800" b="1" dirty="0" err="1">
                <a:latin typeface="Times New Roman" panose="02020603050405020304" pitchFamily="18" charset="0"/>
                <a:cs typeface="Times New Roman" panose="02020603050405020304" pitchFamily="18" charset="0"/>
              </a:rPr>
              <a:t>Aithal</a:t>
            </a:r>
            <a:r>
              <a:rPr lang="en-IN" sz="1800" b="1" dirty="0">
                <a:latin typeface="Times New Roman" panose="02020603050405020304" pitchFamily="18" charset="0"/>
                <a:cs typeface="Times New Roman" panose="02020603050405020304" pitchFamily="18" charset="0"/>
              </a:rPr>
              <a:t> and </a:t>
            </a:r>
            <a:r>
              <a:rPr lang="en-IN" sz="1800" b="1" dirty="0" err="1">
                <a:latin typeface="Times New Roman" panose="02020603050405020304" pitchFamily="18" charset="0"/>
                <a:cs typeface="Times New Roman" panose="02020603050405020304" pitchFamily="18" charset="0"/>
              </a:rPr>
              <a:t>Aithal</a:t>
            </a:r>
            <a:r>
              <a:rPr lang="en-IN" sz="1800" b="1" dirty="0">
                <a:latin typeface="Times New Roman" panose="02020603050405020304" pitchFamily="18" charset="0"/>
                <a:cs typeface="Times New Roman" panose="02020603050405020304" pitchFamily="18" charset="0"/>
              </a:rPr>
              <a:t> (2023) </a:t>
            </a:r>
            <a:r>
              <a:rPr lang="en-IN" sz="1800" dirty="0">
                <a:latin typeface="Times New Roman" panose="02020603050405020304" pitchFamily="18" charset="0"/>
                <a:cs typeface="Times New Roman" panose="02020603050405020304" pitchFamily="18" charset="0"/>
              </a:rPr>
              <a:t>examined how best to employ Generative Pre-trained Transformers (GPTs) with artificial intelligence as research and teaching assistants in higher education. Their study focused on how academic and administrative work could be streamlined by academics using AI techniques. They discovered that effective use of GPTs increased output, raised the standard of research assistance, and encouraged creative teaching strategies, particularly in the areas of content production, evaluations, and feedback systems.</a:t>
            </a:r>
          </a:p>
          <a:p>
            <a:pPr algn="just">
              <a:lnSpc>
                <a:spcPct val="100000"/>
              </a:lnSpc>
            </a:pPr>
            <a:r>
              <a:rPr lang="en-IN" sz="1800" b="1" dirty="0" err="1">
                <a:latin typeface="Times New Roman" panose="02020603050405020304" pitchFamily="18" charset="0"/>
                <a:cs typeface="Times New Roman" panose="02020603050405020304" pitchFamily="18" charset="0"/>
              </a:rPr>
              <a:t>Saaida</a:t>
            </a:r>
            <a:r>
              <a:rPr lang="en-IN" sz="1800" b="1" dirty="0">
                <a:latin typeface="Times New Roman" panose="02020603050405020304" pitchFamily="18" charset="0"/>
                <a:cs typeface="Times New Roman" panose="02020603050405020304" pitchFamily="18" charset="0"/>
              </a:rPr>
              <a:t> (2023) </a:t>
            </a:r>
            <a:r>
              <a:rPr lang="en-IN" sz="1800" dirty="0">
                <a:latin typeface="Times New Roman" panose="02020603050405020304" pitchFamily="18" charset="0"/>
                <a:cs typeface="Times New Roman" panose="02020603050405020304" pitchFamily="18" charset="0"/>
              </a:rPr>
              <a:t>explored the major prospects and difficulties presented by the AI-driven changes taking place in higher education. According to the study, AI has the potential to eliminate resource availability gaps, enhance institutional effectiveness, and personalise learning. Nonetheless, the study also brought to light important obstacles such educators' reluctance to use new technologies, infrastructure constraints, and data privacy </a:t>
            </a:r>
            <a:r>
              <a:rPr lang="en-IN" sz="1800" dirty="0" smtClean="0">
                <a:latin typeface="Times New Roman" panose="02020603050405020304" pitchFamily="18" charset="0"/>
                <a:cs typeface="Times New Roman" panose="02020603050405020304" pitchFamily="18" charset="0"/>
              </a:rPr>
              <a:t>issues.</a:t>
            </a:r>
          </a:p>
          <a:p>
            <a:pPr algn="just">
              <a:lnSpc>
                <a:spcPct val="100000"/>
              </a:lnSpc>
            </a:pPr>
            <a:r>
              <a:rPr lang="en-IN" sz="1800" b="1" dirty="0" smtClean="0">
                <a:latin typeface="Times New Roman" panose="02020603050405020304" pitchFamily="18" charset="0"/>
                <a:cs typeface="Times New Roman" panose="02020603050405020304" pitchFamily="18" charset="0"/>
              </a:rPr>
              <a:t>Singh </a:t>
            </a:r>
            <a:r>
              <a:rPr lang="en-IN" sz="1800" b="1" dirty="0">
                <a:latin typeface="Times New Roman" panose="02020603050405020304" pitchFamily="18" charset="0"/>
                <a:cs typeface="Times New Roman" panose="02020603050405020304" pitchFamily="18" charset="0"/>
              </a:rPr>
              <a:t>(2023) </a:t>
            </a:r>
            <a:r>
              <a:rPr lang="en-IN" sz="1800" dirty="0">
                <a:latin typeface="Times New Roman" panose="02020603050405020304" pitchFamily="18" charset="0"/>
                <a:cs typeface="Times New Roman" panose="02020603050405020304" pitchFamily="18" charset="0"/>
              </a:rPr>
              <a:t>centred on how artificial intelligence can revolutionise the field of education. The study described how AI was changing conventional teaching-learning settings by automating academic tasks, utilising predictive analytics, and developing adaptive learning platforms. The author came to the conclusion that although AI had previously unheard-of advantages for improving institutional results and student engagement, its implementation challenges and ethical ramifications needed careful consideration.</a:t>
            </a:r>
          </a:p>
          <a:p>
            <a:pPr marL="0" indent="0">
              <a:buNone/>
            </a:pPr>
            <a:endParaRPr lang="en-IN" sz="2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53202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lue beautiful watercolor ppt backgrounds &amp; Google Slid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18957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38200" y="365126"/>
            <a:ext cx="10515600" cy="710640"/>
          </a:xfrm>
        </p:spPr>
        <p:txBody>
          <a:bodyPr>
            <a:normAutofit fontScale="90000"/>
          </a:bodyPr>
          <a:lstStyle/>
          <a:p>
            <a:pPr lvl="0" algn="ctr"/>
            <a:r>
              <a:rPr lang="en-IN" sz="4000" b="1" dirty="0" smtClean="0">
                <a:latin typeface="Times New Roman" panose="02020603050405020304" pitchFamily="18" charset="0"/>
                <a:cs typeface="Times New Roman" panose="02020603050405020304" pitchFamily="18" charset="0"/>
              </a:rPr>
              <a:t/>
            </a:r>
            <a:br>
              <a:rPr lang="en-IN" sz="4000" b="1" dirty="0" smtClean="0">
                <a:latin typeface="Times New Roman" panose="02020603050405020304" pitchFamily="18" charset="0"/>
                <a:cs typeface="Times New Roman" panose="02020603050405020304" pitchFamily="18" charset="0"/>
              </a:rPr>
            </a:br>
            <a:r>
              <a:rPr lang="en-IN" b="1" dirty="0" smtClean="0">
                <a:latin typeface="Times New Roman" panose="02020603050405020304" pitchFamily="18" charset="0"/>
                <a:cs typeface="Times New Roman" panose="02020603050405020304" pitchFamily="18" charset="0"/>
              </a:rPr>
              <a:t>RESEARCH </a:t>
            </a:r>
            <a:r>
              <a:rPr lang="en-IN" b="1" dirty="0">
                <a:latin typeface="Times New Roman" panose="02020603050405020304" pitchFamily="18" charset="0"/>
                <a:cs typeface="Times New Roman" panose="02020603050405020304" pitchFamily="18" charset="0"/>
              </a:rPr>
              <a:t>METHODOLOGY</a:t>
            </a:r>
            <a:r>
              <a:rPr lang="en-IN" dirty="0"/>
              <a:t/>
            </a:r>
            <a:br>
              <a:rPr lang="en-IN" dirty="0"/>
            </a:br>
            <a:endParaRPr lang="en-IN" dirty="0"/>
          </a:p>
        </p:txBody>
      </p:sp>
      <p:sp>
        <p:nvSpPr>
          <p:cNvPr id="3" name="Content Placeholder 2"/>
          <p:cNvSpPr>
            <a:spLocks noGrp="1"/>
          </p:cNvSpPr>
          <p:nvPr>
            <p:ph idx="1"/>
          </p:nvPr>
        </p:nvSpPr>
        <p:spPr>
          <a:xfrm>
            <a:off x="172122" y="1398494"/>
            <a:ext cx="11844170" cy="5303519"/>
          </a:xfrm>
        </p:spPr>
        <p:txBody>
          <a:bodyPr>
            <a:normAutofit/>
          </a:bodyPr>
          <a:lstStyle/>
          <a:p>
            <a:pPr marL="0" indent="0" algn="just">
              <a:lnSpc>
                <a:spcPct val="100000"/>
              </a:lnSpc>
              <a:buNone/>
            </a:pPr>
            <a:r>
              <a:rPr lang="en-US" sz="1800" dirty="0" smtClean="0">
                <a:latin typeface="Times New Roman" panose="02020603050405020304" pitchFamily="18" charset="0"/>
                <a:cs typeface="Times New Roman" panose="02020603050405020304" pitchFamily="18" charset="0"/>
              </a:rPr>
              <a:t>A descriptive research technique was used to evaluate the use of AI-powered hiring procedures in higher education, namely in the selection of lecturers. This method makes it possible to systematically assess documented AI applications, their functional roles in hiring, and the problems and results that come with them. Instead of using direct survey responses, the methodology is intended to offer insights based on </a:t>
            </a:r>
            <a:r>
              <a:rPr lang="en-US" sz="1800" dirty="0" err="1" smtClean="0">
                <a:latin typeface="Times New Roman" panose="02020603050405020304" pitchFamily="18" charset="0"/>
                <a:cs typeface="Times New Roman" panose="02020603050405020304" pitchFamily="18" charset="0"/>
              </a:rPr>
              <a:t>categorised</a:t>
            </a:r>
            <a:r>
              <a:rPr lang="en-US" sz="1800" dirty="0" smtClean="0">
                <a:latin typeface="Times New Roman" panose="02020603050405020304" pitchFamily="18" charset="0"/>
                <a:cs typeface="Times New Roman" panose="02020603050405020304" pitchFamily="18" charset="0"/>
              </a:rPr>
              <a:t> data, guaranteeing a theoretical but supported viewpoint on the use of AI in academic recruiting</a:t>
            </a:r>
          </a:p>
          <a:p>
            <a:pPr marL="0" indent="0" algn="just">
              <a:buNone/>
            </a:pPr>
            <a:r>
              <a:rPr lang="en-IN" sz="1800" b="1" u="sng" dirty="0">
                <a:latin typeface="Times New Roman" panose="02020603050405020304" pitchFamily="18" charset="0"/>
                <a:cs typeface="Times New Roman" panose="02020603050405020304" pitchFamily="18" charset="0"/>
              </a:rPr>
              <a:t>Research Design</a:t>
            </a:r>
          </a:p>
          <a:p>
            <a:pPr algn="just"/>
            <a:r>
              <a:rPr lang="en-IN" sz="1900" dirty="0">
                <a:latin typeface="Times New Roman" panose="02020603050405020304" pitchFamily="18" charset="0"/>
                <a:cs typeface="Times New Roman" panose="02020603050405020304" pitchFamily="18" charset="0"/>
              </a:rPr>
              <a:t>The integration of AI technologies in lecturer recruitment across higher education institutions is explored and interpreted in this study utilising categorised frequency data and a qualitative-descriptive research design. Based on secondary data sources, the objective is to present an organised examination of AI tools, selection criteria, operational difficulties, and observed </a:t>
            </a:r>
            <a:r>
              <a:rPr lang="en-IN" sz="1900" dirty="0" smtClean="0">
                <a:latin typeface="Times New Roman" panose="02020603050405020304" pitchFamily="18" charset="0"/>
                <a:cs typeface="Times New Roman" panose="02020603050405020304" pitchFamily="18" charset="0"/>
              </a:rPr>
              <a:t>results.</a:t>
            </a:r>
          </a:p>
          <a:p>
            <a:pPr marL="0" indent="0" algn="just">
              <a:buNone/>
            </a:pPr>
            <a:r>
              <a:rPr lang="en-IN" sz="1800" b="1" u="sng" dirty="0" smtClean="0">
                <a:latin typeface="Times New Roman" panose="02020603050405020304" pitchFamily="18" charset="0"/>
                <a:cs typeface="Times New Roman" panose="02020603050405020304" pitchFamily="18" charset="0"/>
              </a:rPr>
              <a:t>Sample </a:t>
            </a:r>
            <a:r>
              <a:rPr lang="en-IN" sz="1800" b="1" u="sng" dirty="0">
                <a:latin typeface="Times New Roman" panose="02020603050405020304" pitchFamily="18" charset="0"/>
                <a:cs typeface="Times New Roman" panose="02020603050405020304" pitchFamily="18" charset="0"/>
              </a:rPr>
              <a:t>Size</a:t>
            </a:r>
            <a:endParaRPr lang="en-IN" sz="1800" u="sng" dirty="0">
              <a:latin typeface="Times New Roman" panose="02020603050405020304" pitchFamily="18" charset="0"/>
              <a:cs typeface="Times New Roman" panose="02020603050405020304" pitchFamily="18" charset="0"/>
            </a:endParaRPr>
          </a:p>
          <a:p>
            <a:pPr algn="just"/>
            <a:r>
              <a:rPr lang="en-IN" sz="1900" dirty="0">
                <a:latin typeface="Times New Roman" panose="02020603050405020304" pitchFamily="18" charset="0"/>
                <a:cs typeface="Times New Roman" panose="02020603050405020304" pitchFamily="18" charset="0"/>
              </a:rPr>
              <a:t>Four major analytical themes—Types of AI technologies employed, Automated selection criteria, Difficulties in AI-based recruiting, and Perceived consequences of AI implementation—are used to group the study's sample of 80 data points. Based on these 80 observations, a frequency and percentage distribution are included for each theme group. These statistics, which show the use of AI in hiring methods for lecturers, were taken from a variety of academic and institutional sources.</a:t>
            </a:r>
          </a:p>
          <a:p>
            <a:pPr marL="0" indent="0" algn="just">
              <a:lnSpc>
                <a:spcPct val="100000"/>
              </a:lnSpc>
              <a:buNone/>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06776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Blue beautiful watercolor ppt backgrounds &amp; Google Slid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18957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38200" y="365125"/>
            <a:ext cx="10515600" cy="613821"/>
          </a:xfrm>
        </p:spPr>
        <p:txBody>
          <a:bodyPr>
            <a:noAutofit/>
          </a:bodyPr>
          <a:lstStyle/>
          <a:p>
            <a:pPr algn="ctr"/>
            <a:r>
              <a:rPr lang="en-US" sz="4000" b="1" dirty="0" smtClean="0">
                <a:latin typeface="Times New Roman" panose="02020603050405020304" pitchFamily="18" charset="0"/>
                <a:cs typeface="Times New Roman" panose="02020603050405020304" pitchFamily="18" charset="0"/>
              </a:rPr>
              <a:t>DATA ANALYSIS</a:t>
            </a:r>
            <a:endParaRPr lang="en-IN" sz="40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82880" y="1301674"/>
            <a:ext cx="6497619" cy="3173507"/>
          </a:xfrm>
        </p:spPr>
        <p:txBody>
          <a:bodyPr>
            <a:normAutofit lnSpcReduction="10000"/>
          </a:bodyPr>
          <a:lstStyle/>
          <a:p>
            <a:pPr algn="just">
              <a:lnSpc>
                <a:spcPct val="100000"/>
              </a:lnSpc>
            </a:pPr>
            <a:r>
              <a:rPr lang="en-IN" sz="1800" dirty="0">
                <a:latin typeface="Times New Roman" panose="02020603050405020304" pitchFamily="18" charset="0"/>
                <a:cs typeface="Times New Roman" panose="02020603050405020304" pitchFamily="18" charset="0"/>
              </a:rPr>
              <a:t>Table 1</a:t>
            </a:r>
            <a:r>
              <a:rPr lang="en-IN" sz="1800" b="1" dirty="0">
                <a:latin typeface="Times New Roman" panose="02020603050405020304" pitchFamily="18" charset="0"/>
                <a:cs typeface="Times New Roman" panose="02020603050405020304" pitchFamily="18" charset="0"/>
              </a:rPr>
              <a:t> </a:t>
            </a:r>
            <a:r>
              <a:rPr lang="en-IN" sz="1800" dirty="0">
                <a:latin typeface="Times New Roman" panose="02020603050405020304" pitchFamily="18" charset="0"/>
                <a:cs typeface="Times New Roman" panose="02020603050405020304" pitchFamily="18" charset="0"/>
              </a:rPr>
              <a:t>shows that the most popular AI technique for choosing lecturers is Natural Language Processing (NLP) for resume screening, which accounts for 43.75% of all replies. This emphasises the significance of NLP in effectively screening applications. </a:t>
            </a:r>
            <a:endParaRPr lang="en-IN" sz="1800" dirty="0" smtClean="0">
              <a:latin typeface="Times New Roman" panose="02020603050405020304" pitchFamily="18" charset="0"/>
              <a:cs typeface="Times New Roman" panose="02020603050405020304" pitchFamily="18" charset="0"/>
            </a:endParaRPr>
          </a:p>
          <a:p>
            <a:pPr algn="just">
              <a:lnSpc>
                <a:spcPct val="100000"/>
              </a:lnSpc>
            </a:pPr>
            <a:r>
              <a:rPr lang="en-IN" sz="1800" dirty="0" smtClean="0">
                <a:latin typeface="Times New Roman" panose="02020603050405020304" pitchFamily="18" charset="0"/>
                <a:cs typeface="Times New Roman" panose="02020603050405020304" pitchFamily="18" charset="0"/>
              </a:rPr>
              <a:t>The </a:t>
            </a:r>
            <a:r>
              <a:rPr lang="en-IN" sz="1800" dirty="0">
                <a:latin typeface="Times New Roman" panose="02020603050405020304" pitchFamily="18" charset="0"/>
                <a:cs typeface="Times New Roman" panose="02020603050405020304" pitchFamily="18" charset="0"/>
              </a:rPr>
              <a:t>increasing emphasis on data-driven decision-making in hiring is shown in the 31.25% ranking of machine learning algorithms for candidate rating. 12.5% of institutions employ </a:t>
            </a:r>
            <a:r>
              <a:rPr lang="en-IN" sz="1800" dirty="0" err="1">
                <a:latin typeface="Times New Roman" panose="02020603050405020304" pitchFamily="18" charset="0"/>
                <a:cs typeface="Times New Roman" panose="02020603050405020304" pitchFamily="18" charset="0"/>
              </a:rPr>
              <a:t>chatbots</a:t>
            </a:r>
            <a:r>
              <a:rPr lang="en-IN" sz="1800" dirty="0">
                <a:latin typeface="Times New Roman" panose="02020603050405020304" pitchFamily="18" charset="0"/>
                <a:cs typeface="Times New Roman" panose="02020603050405020304" pitchFamily="18" charset="0"/>
              </a:rPr>
              <a:t> and predictive analytics, indicating that although these technologies are becoming more popular in academic hiring procedures, their uptake is still quite low.</a:t>
            </a:r>
          </a:p>
          <a:p>
            <a:pPr marL="0" indent="0">
              <a:buNone/>
            </a:pPr>
            <a:endParaRPr lang="en-IN" dirty="0"/>
          </a:p>
        </p:txBody>
      </p:sp>
      <p:graphicFrame>
        <p:nvGraphicFramePr>
          <p:cNvPr id="4" name="Table 3"/>
          <p:cNvGraphicFramePr>
            <a:graphicFrameLocks noGrp="1"/>
          </p:cNvGraphicFramePr>
          <p:nvPr>
            <p:extLst>
              <p:ext uri="{D42A27DB-BD31-4B8C-83A1-F6EECF244321}">
                <p14:modId xmlns:p14="http://schemas.microsoft.com/office/powerpoint/2010/main" val="4090074216"/>
              </p:ext>
            </p:extLst>
          </p:nvPr>
        </p:nvGraphicFramePr>
        <p:xfrm>
          <a:off x="6788077" y="1904102"/>
          <a:ext cx="5238972" cy="2237836"/>
        </p:xfrm>
        <a:graphic>
          <a:graphicData uri="http://schemas.openxmlformats.org/drawingml/2006/table">
            <a:tbl>
              <a:tblPr firstRow="1" firstCol="1" bandRow="1">
                <a:tableStyleId>{5C22544A-7EE6-4342-B048-85BDC9FD1C3A}</a:tableStyleId>
              </a:tblPr>
              <a:tblGrid>
                <a:gridCol w="1746324"/>
                <a:gridCol w="1746324"/>
                <a:gridCol w="1746324"/>
              </a:tblGrid>
              <a:tr h="239419">
                <a:tc>
                  <a:txBody>
                    <a:bodyPr/>
                    <a:lstStyle/>
                    <a:p>
                      <a:pPr algn="just">
                        <a:lnSpc>
                          <a:spcPct val="100000"/>
                        </a:lnSpc>
                        <a:spcAft>
                          <a:spcPts val="800"/>
                        </a:spcAft>
                      </a:pPr>
                      <a:r>
                        <a:rPr lang="en-IN" sz="1050" dirty="0">
                          <a:effectLst/>
                          <a:latin typeface="Times New Roman" panose="02020603050405020304" pitchFamily="18" charset="0"/>
                          <a:cs typeface="Times New Roman" panose="02020603050405020304" pitchFamily="18" charset="0"/>
                        </a:rPr>
                        <a:t>AI Technology Type</a:t>
                      </a:r>
                      <a:endParaRPr lang="en-IN"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IN" sz="1050">
                          <a:effectLst/>
                          <a:latin typeface="Times New Roman" panose="02020603050405020304" pitchFamily="18" charset="0"/>
                          <a:cs typeface="Times New Roman" panose="02020603050405020304" pitchFamily="18" charset="0"/>
                        </a:rPr>
                        <a:t>Frequency</a:t>
                      </a:r>
                      <a:endParaRPr lang="en-IN"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IN" sz="1050">
                          <a:effectLst/>
                          <a:latin typeface="Times New Roman" panose="02020603050405020304" pitchFamily="18" charset="0"/>
                          <a:cs typeface="Times New Roman" panose="02020603050405020304" pitchFamily="18" charset="0"/>
                        </a:rPr>
                        <a:t>Percentage (%)</a:t>
                      </a:r>
                      <a:endParaRPr lang="en-IN"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78838">
                <a:tc>
                  <a:txBody>
                    <a:bodyPr/>
                    <a:lstStyle/>
                    <a:p>
                      <a:pPr algn="just">
                        <a:lnSpc>
                          <a:spcPct val="100000"/>
                        </a:lnSpc>
                        <a:spcAft>
                          <a:spcPts val="800"/>
                        </a:spcAft>
                      </a:pPr>
                      <a:r>
                        <a:rPr lang="en-IN" sz="1050" dirty="0">
                          <a:effectLst/>
                          <a:latin typeface="Times New Roman" panose="02020603050405020304" pitchFamily="18" charset="0"/>
                          <a:cs typeface="Times New Roman" panose="02020603050405020304" pitchFamily="18" charset="0"/>
                        </a:rPr>
                        <a:t>Natural Language Processing (NLP) for Resume Screening</a:t>
                      </a:r>
                      <a:endParaRPr lang="en-IN"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IN" sz="1050" dirty="0">
                          <a:effectLst/>
                          <a:latin typeface="Times New Roman" panose="02020603050405020304" pitchFamily="18" charset="0"/>
                          <a:cs typeface="Times New Roman" panose="02020603050405020304" pitchFamily="18" charset="0"/>
                        </a:rPr>
                        <a:t>35</a:t>
                      </a:r>
                      <a:endParaRPr lang="en-IN"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IN" sz="1050">
                          <a:effectLst/>
                          <a:latin typeface="Times New Roman" panose="02020603050405020304" pitchFamily="18" charset="0"/>
                          <a:cs typeface="Times New Roman" panose="02020603050405020304" pitchFamily="18" charset="0"/>
                        </a:rPr>
                        <a:t>43.75</a:t>
                      </a:r>
                      <a:endParaRPr lang="en-IN"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78838">
                <a:tc>
                  <a:txBody>
                    <a:bodyPr/>
                    <a:lstStyle/>
                    <a:p>
                      <a:pPr algn="just">
                        <a:lnSpc>
                          <a:spcPct val="100000"/>
                        </a:lnSpc>
                        <a:spcAft>
                          <a:spcPts val="800"/>
                        </a:spcAft>
                      </a:pPr>
                      <a:r>
                        <a:rPr lang="en-IN" sz="1050" dirty="0">
                          <a:effectLst/>
                          <a:latin typeface="Times New Roman" panose="02020603050405020304" pitchFamily="18" charset="0"/>
                          <a:cs typeface="Times New Roman" panose="02020603050405020304" pitchFamily="18" charset="0"/>
                        </a:rPr>
                        <a:t>Machine Learning Algorithms for Candidate Ranking</a:t>
                      </a:r>
                      <a:endParaRPr lang="en-IN"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IN" sz="1050" dirty="0">
                          <a:effectLst/>
                          <a:latin typeface="Times New Roman" panose="02020603050405020304" pitchFamily="18" charset="0"/>
                          <a:cs typeface="Times New Roman" panose="02020603050405020304" pitchFamily="18" charset="0"/>
                        </a:rPr>
                        <a:t>25</a:t>
                      </a:r>
                      <a:endParaRPr lang="en-IN"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IN" sz="1050">
                          <a:effectLst/>
                          <a:latin typeface="Times New Roman" panose="02020603050405020304" pitchFamily="18" charset="0"/>
                          <a:cs typeface="Times New Roman" panose="02020603050405020304" pitchFamily="18" charset="0"/>
                        </a:rPr>
                        <a:t>31.25</a:t>
                      </a:r>
                      <a:endParaRPr lang="en-IN"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239419">
                <a:tc>
                  <a:txBody>
                    <a:bodyPr/>
                    <a:lstStyle/>
                    <a:p>
                      <a:pPr algn="just">
                        <a:lnSpc>
                          <a:spcPct val="100000"/>
                        </a:lnSpc>
                        <a:spcAft>
                          <a:spcPts val="800"/>
                        </a:spcAft>
                      </a:pPr>
                      <a:r>
                        <a:rPr lang="en-IN" sz="1050" dirty="0" err="1">
                          <a:effectLst/>
                          <a:latin typeface="Times New Roman" panose="02020603050405020304" pitchFamily="18" charset="0"/>
                          <a:cs typeface="Times New Roman" panose="02020603050405020304" pitchFamily="18" charset="0"/>
                        </a:rPr>
                        <a:t>Chatbots</a:t>
                      </a:r>
                      <a:r>
                        <a:rPr lang="en-IN" sz="1050" dirty="0">
                          <a:effectLst/>
                          <a:latin typeface="Times New Roman" panose="02020603050405020304" pitchFamily="18" charset="0"/>
                          <a:cs typeface="Times New Roman" panose="02020603050405020304" pitchFamily="18" charset="0"/>
                        </a:rPr>
                        <a:t> for Initial Interviews</a:t>
                      </a:r>
                      <a:endParaRPr lang="en-IN"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IN" sz="1050" dirty="0">
                          <a:effectLst/>
                          <a:latin typeface="Times New Roman" panose="02020603050405020304" pitchFamily="18" charset="0"/>
                          <a:cs typeface="Times New Roman" panose="02020603050405020304" pitchFamily="18" charset="0"/>
                        </a:rPr>
                        <a:t>10</a:t>
                      </a:r>
                      <a:endParaRPr lang="en-IN"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IN" sz="1050" dirty="0">
                          <a:effectLst/>
                          <a:latin typeface="Times New Roman" panose="02020603050405020304" pitchFamily="18" charset="0"/>
                          <a:cs typeface="Times New Roman" panose="02020603050405020304" pitchFamily="18" charset="0"/>
                        </a:rPr>
                        <a:t>12.50</a:t>
                      </a:r>
                      <a:endParaRPr lang="en-IN"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78838">
                <a:tc>
                  <a:txBody>
                    <a:bodyPr/>
                    <a:lstStyle/>
                    <a:p>
                      <a:pPr algn="just">
                        <a:lnSpc>
                          <a:spcPct val="100000"/>
                        </a:lnSpc>
                        <a:spcAft>
                          <a:spcPts val="800"/>
                        </a:spcAft>
                      </a:pPr>
                      <a:r>
                        <a:rPr lang="en-IN" sz="1050">
                          <a:effectLst/>
                          <a:latin typeface="Times New Roman" panose="02020603050405020304" pitchFamily="18" charset="0"/>
                          <a:cs typeface="Times New Roman" panose="02020603050405020304" pitchFamily="18" charset="0"/>
                        </a:rPr>
                        <a:t>Predictive Analytics for Performance Forecasting</a:t>
                      </a:r>
                      <a:endParaRPr lang="en-IN"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IN" sz="1050">
                          <a:effectLst/>
                          <a:latin typeface="Times New Roman" panose="02020603050405020304" pitchFamily="18" charset="0"/>
                          <a:cs typeface="Times New Roman" panose="02020603050405020304" pitchFamily="18" charset="0"/>
                        </a:rPr>
                        <a:t>10</a:t>
                      </a:r>
                      <a:endParaRPr lang="en-IN"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IN" sz="1050" dirty="0">
                          <a:effectLst/>
                          <a:latin typeface="Times New Roman" panose="02020603050405020304" pitchFamily="18" charset="0"/>
                          <a:cs typeface="Times New Roman" panose="02020603050405020304" pitchFamily="18" charset="0"/>
                        </a:rPr>
                        <a:t>12.50</a:t>
                      </a:r>
                      <a:endParaRPr lang="en-IN"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239419">
                <a:tc>
                  <a:txBody>
                    <a:bodyPr/>
                    <a:lstStyle/>
                    <a:p>
                      <a:pPr algn="just">
                        <a:lnSpc>
                          <a:spcPct val="100000"/>
                        </a:lnSpc>
                        <a:spcAft>
                          <a:spcPts val="800"/>
                        </a:spcAft>
                      </a:pPr>
                      <a:r>
                        <a:rPr lang="en-IN" sz="1050">
                          <a:effectLst/>
                          <a:latin typeface="Times New Roman" panose="02020603050405020304" pitchFamily="18" charset="0"/>
                          <a:cs typeface="Times New Roman" panose="02020603050405020304" pitchFamily="18" charset="0"/>
                        </a:rPr>
                        <a:t>Total</a:t>
                      </a:r>
                      <a:endParaRPr lang="en-IN"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IN" sz="1050">
                          <a:effectLst/>
                          <a:latin typeface="Times New Roman" panose="02020603050405020304" pitchFamily="18" charset="0"/>
                          <a:cs typeface="Times New Roman" panose="02020603050405020304" pitchFamily="18" charset="0"/>
                        </a:rPr>
                        <a:t>80</a:t>
                      </a:r>
                      <a:endParaRPr lang="en-IN"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IN" sz="1050" dirty="0">
                          <a:effectLst/>
                          <a:latin typeface="Times New Roman" panose="02020603050405020304" pitchFamily="18" charset="0"/>
                          <a:cs typeface="Times New Roman" panose="02020603050405020304" pitchFamily="18" charset="0"/>
                        </a:rPr>
                        <a:t>100.00</a:t>
                      </a:r>
                      <a:endParaRPr lang="en-IN"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bl>
          </a:graphicData>
        </a:graphic>
      </p:graphicFrame>
      <p:sp>
        <p:nvSpPr>
          <p:cNvPr id="5" name="Rectangle 4"/>
          <p:cNvSpPr/>
          <p:nvPr/>
        </p:nvSpPr>
        <p:spPr>
          <a:xfrm>
            <a:off x="7444291" y="1486134"/>
            <a:ext cx="4362839" cy="339773"/>
          </a:xfrm>
          <a:prstGeom prst="rect">
            <a:avLst/>
          </a:prstGeom>
        </p:spPr>
        <p:txBody>
          <a:bodyPr wrap="square">
            <a:spAutoFit/>
          </a:bodyPr>
          <a:lstStyle/>
          <a:p>
            <a:pPr algn="ctr">
              <a:lnSpc>
                <a:spcPct val="150000"/>
              </a:lnSpc>
              <a:spcAft>
                <a:spcPts val="800"/>
              </a:spcAft>
            </a:pPr>
            <a:r>
              <a:rPr lang="en-IN" sz="1200" b="1" dirty="0" smtClean="0">
                <a:effectLst/>
                <a:latin typeface="Times New Roman" panose="02020603050405020304" pitchFamily="18" charset="0"/>
                <a:ea typeface="Calibri" panose="020F0502020204030204" pitchFamily="34" charset="0"/>
                <a:cs typeface="Times New Roman" panose="02020603050405020304" pitchFamily="18" charset="0"/>
              </a:rPr>
              <a:t>Table 1: Types of AI Technologies Used in Lecturer Selection</a:t>
            </a:r>
            <a:endParaRPr lang="en-IN" sz="11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6" name="Chart 5">
            <a:extLst>
              <a:ext uri="{FF2B5EF4-FFF2-40B4-BE49-F238E27FC236}">
                <a16:creationId xmlns=""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o="urn:schemas-microsoft-com:office:office" xmlns:oel="http://schemas.microsoft.com/office/2019/extlst"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cex="http://schemas.microsoft.com/office/word/2018/wordml/cex" xmlns:w16cid="http://schemas.microsoft.com/office/word/2016/wordml/cid" xmlns:w16="http://schemas.microsoft.com/office/word/2018/wordml" xmlns:w16sdtdh="http://schemas.microsoft.com/office/word/2020/wordml/sdtdatahash"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6="http://schemas.microsoft.com/office/drawing/2014/main" xmlns:lc="http://schemas.openxmlformats.org/drawingml/2006/lockedCanvas" id="{B0503DD5-1779-D596-D68D-0DAC1DFE0347}"/>
              </a:ext>
            </a:extLst>
          </p:cNvPr>
          <p:cNvGraphicFramePr/>
          <p:nvPr>
            <p:extLst>
              <p:ext uri="{D42A27DB-BD31-4B8C-83A1-F6EECF244321}">
                <p14:modId xmlns:p14="http://schemas.microsoft.com/office/powerpoint/2010/main" val="103396771"/>
              </p:ext>
            </p:extLst>
          </p:nvPr>
        </p:nvGraphicFramePr>
        <p:xfrm>
          <a:off x="7282927" y="4230444"/>
          <a:ext cx="4070873" cy="2245659"/>
        </p:xfrm>
        <a:graphic>
          <a:graphicData uri="http://schemas.openxmlformats.org/drawingml/2006/chart">
            <c:chart xmlns:c="http://schemas.openxmlformats.org/drawingml/2006/chart" xmlns:r="http://schemas.openxmlformats.org/officeDocument/2006/relationships" r:id="rId3"/>
          </a:graphicData>
        </a:graphic>
      </p:graphicFrame>
      <p:sp>
        <p:nvSpPr>
          <p:cNvPr id="7" name="Rectangle 6"/>
          <p:cNvSpPr/>
          <p:nvPr/>
        </p:nvSpPr>
        <p:spPr>
          <a:xfrm>
            <a:off x="5888018" y="6459059"/>
            <a:ext cx="6096000" cy="319126"/>
          </a:xfrm>
          <a:prstGeom prst="rect">
            <a:avLst/>
          </a:prstGeom>
        </p:spPr>
        <p:txBody>
          <a:bodyPr>
            <a:spAutoFit/>
          </a:bodyPr>
          <a:lstStyle/>
          <a:p>
            <a:pPr algn="ctr">
              <a:lnSpc>
                <a:spcPct val="150000"/>
              </a:lnSpc>
              <a:spcAft>
                <a:spcPts val="800"/>
              </a:spcAft>
            </a:pPr>
            <a:r>
              <a:rPr lang="en-IN" sz="1100" b="1" dirty="0" smtClean="0">
                <a:effectLst/>
                <a:latin typeface="Times New Roman" panose="02020603050405020304" pitchFamily="18" charset="0"/>
                <a:ea typeface="Calibri" panose="020F0502020204030204" pitchFamily="34" charset="0"/>
                <a:cs typeface="Times New Roman" panose="02020603050405020304" pitchFamily="18" charset="0"/>
              </a:rPr>
              <a:t>Figure 1: Graphical presentation of Types of AI Technologies Used in Lecturer Selection</a:t>
            </a:r>
            <a:endParaRPr lang="en-IN" sz="105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29076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Blue beautiful watercolor ppt backgrounds &amp; Google Slid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18957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75303" y="161364"/>
            <a:ext cx="11994777" cy="6583681"/>
          </a:xfrm>
        </p:spPr>
        <p:txBody>
          <a:bodyPr/>
          <a:lstStyle/>
          <a:p>
            <a:pPr algn="just">
              <a:lnSpc>
                <a:spcPct val="100000"/>
              </a:lnSpc>
            </a:pPr>
            <a:r>
              <a:rPr lang="en-IN" sz="1800" dirty="0">
                <a:latin typeface="Times New Roman" panose="02020603050405020304" pitchFamily="18" charset="0"/>
                <a:cs typeface="Times New Roman" panose="02020603050405020304" pitchFamily="18" charset="0"/>
              </a:rPr>
              <a:t>Table 2 shows that, with 50% of the responses, academic credentials are the most often used automated selection factor by AI systems in the hiring of lecturers. This suggests that utilising AI to effectively validate and evaluate educational qualifications is highly valued. AI's function in assessing scholarly contributions is shown in the 25% of research publications that follow. Soft abilities like communication and teaching experience are both automated at a lower rate of 12.5%, indicating that human judgement is still more important in these qualitative areas. All things considered, the evidence points to the primary use of AI in the academic employment process for objective, measurable selection criteria</a:t>
            </a:r>
            <a:r>
              <a:rPr lang="en-IN" sz="1800" dirty="0" smtClean="0">
                <a:latin typeface="Times New Roman" panose="02020603050405020304" pitchFamily="18" charset="0"/>
                <a:cs typeface="Times New Roman" panose="02020603050405020304" pitchFamily="18" charset="0"/>
              </a:rPr>
              <a:t>.</a:t>
            </a:r>
          </a:p>
          <a:p>
            <a:pPr marL="0" indent="0" algn="ctr">
              <a:lnSpc>
                <a:spcPct val="100000"/>
              </a:lnSpc>
              <a:buNone/>
            </a:pPr>
            <a:r>
              <a:rPr lang="en-IN" sz="1200" b="1" dirty="0">
                <a:latin typeface="Times New Roman" panose="02020603050405020304" pitchFamily="18" charset="0"/>
                <a:cs typeface="Times New Roman" panose="02020603050405020304" pitchFamily="18" charset="0"/>
              </a:rPr>
              <a:t>Table 2: Key Selection Criteria Automated by AI Systems</a:t>
            </a:r>
            <a:endParaRPr lang="en-IN" sz="1200" dirty="0">
              <a:latin typeface="Times New Roman" panose="02020603050405020304" pitchFamily="18" charset="0"/>
              <a:cs typeface="Times New Roman" panose="02020603050405020304" pitchFamily="18" charset="0"/>
            </a:endParaRPr>
          </a:p>
          <a:p>
            <a:pPr marL="0" indent="0" algn="just">
              <a:lnSpc>
                <a:spcPct val="100000"/>
              </a:lnSpc>
              <a:buNone/>
            </a:pPr>
            <a:endParaRPr lang="en-IN" sz="1800" dirty="0">
              <a:latin typeface="Times New Roman" panose="02020603050405020304" pitchFamily="18" charset="0"/>
              <a:cs typeface="Times New Roman" panose="02020603050405020304" pitchFamily="18" charset="0"/>
            </a:endParaRPr>
          </a:p>
          <a:p>
            <a:pPr marL="0" indent="0">
              <a:buNone/>
            </a:pPr>
            <a:endParaRPr lang="en-IN" dirty="0"/>
          </a:p>
        </p:txBody>
      </p:sp>
      <p:graphicFrame>
        <p:nvGraphicFramePr>
          <p:cNvPr id="4" name="Table 3"/>
          <p:cNvGraphicFramePr>
            <a:graphicFrameLocks noGrp="1"/>
          </p:cNvGraphicFramePr>
          <p:nvPr>
            <p:extLst>
              <p:ext uri="{D42A27DB-BD31-4B8C-83A1-F6EECF244321}">
                <p14:modId xmlns:p14="http://schemas.microsoft.com/office/powerpoint/2010/main" val="2408395147"/>
              </p:ext>
            </p:extLst>
          </p:nvPr>
        </p:nvGraphicFramePr>
        <p:xfrm>
          <a:off x="3338830" y="2248348"/>
          <a:ext cx="5514339" cy="2041326"/>
        </p:xfrm>
        <a:graphic>
          <a:graphicData uri="http://schemas.openxmlformats.org/drawingml/2006/table">
            <a:tbl>
              <a:tblPr firstRow="1" firstCol="1" bandRow="1">
                <a:tableStyleId>{5C22544A-7EE6-4342-B048-85BDC9FD1C3A}</a:tableStyleId>
              </a:tblPr>
              <a:tblGrid>
                <a:gridCol w="1838113"/>
                <a:gridCol w="1838113"/>
                <a:gridCol w="1838113"/>
              </a:tblGrid>
              <a:tr h="298759">
                <a:tc>
                  <a:txBody>
                    <a:bodyPr/>
                    <a:lstStyle/>
                    <a:p>
                      <a:pPr algn="ctr">
                        <a:lnSpc>
                          <a:spcPct val="150000"/>
                        </a:lnSpc>
                        <a:spcAft>
                          <a:spcPts val="800"/>
                        </a:spcAft>
                      </a:pPr>
                      <a:r>
                        <a:rPr lang="en-IN" sz="1200" dirty="0">
                          <a:solidFill>
                            <a:schemeClr val="tx1">
                              <a:lumMod val="95000"/>
                              <a:lumOff val="5000"/>
                            </a:schemeClr>
                          </a:solidFill>
                          <a:effectLst/>
                          <a:latin typeface="Times New Roman" panose="02020603050405020304" pitchFamily="18" charset="0"/>
                          <a:cs typeface="Times New Roman" panose="02020603050405020304" pitchFamily="18" charset="0"/>
                        </a:rPr>
                        <a:t>Selection Criteria</a:t>
                      </a:r>
                      <a:endParaRPr lang="en-IN" sz="1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dirty="0">
                          <a:solidFill>
                            <a:schemeClr val="tx1">
                              <a:lumMod val="95000"/>
                              <a:lumOff val="5000"/>
                            </a:schemeClr>
                          </a:solidFill>
                          <a:effectLst/>
                          <a:latin typeface="Times New Roman" panose="02020603050405020304" pitchFamily="18" charset="0"/>
                          <a:cs typeface="Times New Roman" panose="02020603050405020304" pitchFamily="18" charset="0"/>
                        </a:rPr>
                        <a:t>Frequency</a:t>
                      </a:r>
                      <a:endParaRPr lang="en-IN" sz="1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solidFill>
                            <a:schemeClr val="tx1">
                              <a:lumMod val="95000"/>
                              <a:lumOff val="5000"/>
                            </a:schemeClr>
                          </a:solidFill>
                          <a:effectLst/>
                          <a:latin typeface="Times New Roman" panose="02020603050405020304" pitchFamily="18" charset="0"/>
                          <a:cs typeface="Times New Roman" panose="02020603050405020304" pitchFamily="18" charset="0"/>
                        </a:rPr>
                        <a:t>Percentage (%)</a:t>
                      </a:r>
                      <a:endParaRPr lang="en-IN" sz="110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08610">
                <a:tc>
                  <a:txBody>
                    <a:bodyPr/>
                    <a:lstStyle/>
                    <a:p>
                      <a:pPr algn="ctr">
                        <a:lnSpc>
                          <a:spcPct val="150000"/>
                        </a:lnSpc>
                        <a:spcAft>
                          <a:spcPts val="800"/>
                        </a:spcAft>
                      </a:pPr>
                      <a:r>
                        <a:rPr lang="en-IN" sz="1200" dirty="0">
                          <a:solidFill>
                            <a:schemeClr val="tx1">
                              <a:lumMod val="95000"/>
                              <a:lumOff val="5000"/>
                            </a:schemeClr>
                          </a:solidFill>
                          <a:effectLst/>
                          <a:latin typeface="Times New Roman" panose="02020603050405020304" pitchFamily="18" charset="0"/>
                          <a:cs typeface="Times New Roman" panose="02020603050405020304" pitchFamily="18" charset="0"/>
                        </a:rPr>
                        <a:t>Academic Qualifications</a:t>
                      </a:r>
                      <a:endParaRPr lang="en-IN" sz="1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dirty="0">
                          <a:solidFill>
                            <a:schemeClr val="tx1">
                              <a:lumMod val="95000"/>
                              <a:lumOff val="5000"/>
                            </a:schemeClr>
                          </a:solidFill>
                          <a:effectLst/>
                          <a:latin typeface="Times New Roman" panose="02020603050405020304" pitchFamily="18" charset="0"/>
                          <a:cs typeface="Times New Roman" panose="02020603050405020304" pitchFamily="18" charset="0"/>
                        </a:rPr>
                        <a:t>40</a:t>
                      </a:r>
                      <a:endParaRPr lang="en-IN" sz="1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solidFill>
                            <a:schemeClr val="tx1">
                              <a:lumMod val="95000"/>
                              <a:lumOff val="5000"/>
                            </a:schemeClr>
                          </a:solidFill>
                          <a:effectLst/>
                          <a:latin typeface="Times New Roman" panose="02020603050405020304" pitchFamily="18" charset="0"/>
                          <a:cs typeface="Times New Roman" panose="02020603050405020304" pitchFamily="18" charset="0"/>
                        </a:rPr>
                        <a:t>50.00</a:t>
                      </a:r>
                      <a:endParaRPr lang="en-IN" sz="110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08610">
                <a:tc>
                  <a:txBody>
                    <a:bodyPr/>
                    <a:lstStyle/>
                    <a:p>
                      <a:pPr algn="ctr">
                        <a:lnSpc>
                          <a:spcPct val="150000"/>
                        </a:lnSpc>
                        <a:spcAft>
                          <a:spcPts val="800"/>
                        </a:spcAft>
                      </a:pPr>
                      <a:r>
                        <a:rPr lang="en-IN" sz="1200">
                          <a:solidFill>
                            <a:schemeClr val="tx1">
                              <a:lumMod val="95000"/>
                              <a:lumOff val="5000"/>
                            </a:schemeClr>
                          </a:solidFill>
                          <a:effectLst/>
                          <a:latin typeface="Times New Roman" panose="02020603050405020304" pitchFamily="18" charset="0"/>
                          <a:cs typeface="Times New Roman" panose="02020603050405020304" pitchFamily="18" charset="0"/>
                        </a:rPr>
                        <a:t>Research Publications</a:t>
                      </a:r>
                      <a:endParaRPr lang="en-IN" sz="110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dirty="0">
                          <a:solidFill>
                            <a:schemeClr val="tx1">
                              <a:lumMod val="95000"/>
                              <a:lumOff val="5000"/>
                            </a:schemeClr>
                          </a:solidFill>
                          <a:effectLst/>
                          <a:latin typeface="Times New Roman" panose="02020603050405020304" pitchFamily="18" charset="0"/>
                          <a:cs typeface="Times New Roman" panose="02020603050405020304" pitchFamily="18" charset="0"/>
                        </a:rPr>
                        <a:t>20</a:t>
                      </a:r>
                      <a:endParaRPr lang="en-IN" sz="1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solidFill>
                            <a:schemeClr val="tx1">
                              <a:lumMod val="95000"/>
                              <a:lumOff val="5000"/>
                            </a:schemeClr>
                          </a:solidFill>
                          <a:effectLst/>
                          <a:latin typeface="Times New Roman" panose="02020603050405020304" pitchFamily="18" charset="0"/>
                          <a:cs typeface="Times New Roman" panose="02020603050405020304" pitchFamily="18" charset="0"/>
                        </a:rPr>
                        <a:t>25.00</a:t>
                      </a:r>
                      <a:endParaRPr lang="en-IN" sz="110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08610">
                <a:tc>
                  <a:txBody>
                    <a:bodyPr/>
                    <a:lstStyle/>
                    <a:p>
                      <a:pPr algn="ctr">
                        <a:lnSpc>
                          <a:spcPct val="150000"/>
                        </a:lnSpc>
                        <a:spcAft>
                          <a:spcPts val="800"/>
                        </a:spcAft>
                      </a:pPr>
                      <a:r>
                        <a:rPr lang="en-IN" sz="1200">
                          <a:solidFill>
                            <a:schemeClr val="tx1">
                              <a:lumMod val="95000"/>
                              <a:lumOff val="5000"/>
                            </a:schemeClr>
                          </a:solidFill>
                          <a:effectLst/>
                          <a:latin typeface="Times New Roman" panose="02020603050405020304" pitchFamily="18" charset="0"/>
                          <a:cs typeface="Times New Roman" panose="02020603050405020304" pitchFamily="18" charset="0"/>
                        </a:rPr>
                        <a:t>Teaching Experience</a:t>
                      </a:r>
                      <a:endParaRPr lang="en-IN" sz="110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dirty="0">
                          <a:solidFill>
                            <a:schemeClr val="tx1">
                              <a:lumMod val="95000"/>
                              <a:lumOff val="5000"/>
                            </a:schemeClr>
                          </a:solidFill>
                          <a:effectLst/>
                          <a:latin typeface="Times New Roman" panose="02020603050405020304" pitchFamily="18" charset="0"/>
                          <a:cs typeface="Times New Roman" panose="02020603050405020304" pitchFamily="18" charset="0"/>
                        </a:rPr>
                        <a:t>10</a:t>
                      </a:r>
                      <a:endParaRPr lang="en-IN" sz="1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dirty="0">
                          <a:solidFill>
                            <a:schemeClr val="tx1">
                              <a:lumMod val="95000"/>
                              <a:lumOff val="5000"/>
                            </a:schemeClr>
                          </a:solidFill>
                          <a:effectLst/>
                          <a:latin typeface="Times New Roman" panose="02020603050405020304" pitchFamily="18" charset="0"/>
                          <a:cs typeface="Times New Roman" panose="02020603050405020304" pitchFamily="18" charset="0"/>
                        </a:rPr>
                        <a:t>12.50</a:t>
                      </a:r>
                      <a:endParaRPr lang="en-IN" sz="1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08610">
                <a:tc>
                  <a:txBody>
                    <a:bodyPr/>
                    <a:lstStyle/>
                    <a:p>
                      <a:pPr algn="ctr">
                        <a:lnSpc>
                          <a:spcPct val="150000"/>
                        </a:lnSpc>
                        <a:spcAft>
                          <a:spcPts val="800"/>
                        </a:spcAft>
                      </a:pPr>
                      <a:r>
                        <a:rPr lang="en-IN" sz="1200">
                          <a:solidFill>
                            <a:schemeClr val="tx1">
                              <a:lumMod val="95000"/>
                              <a:lumOff val="5000"/>
                            </a:schemeClr>
                          </a:solidFill>
                          <a:effectLst/>
                          <a:latin typeface="Times New Roman" panose="02020603050405020304" pitchFamily="18" charset="0"/>
                          <a:cs typeface="Times New Roman" panose="02020603050405020304" pitchFamily="18" charset="0"/>
                        </a:rPr>
                        <a:t>Soft Skills (communication, etc.)</a:t>
                      </a:r>
                      <a:endParaRPr lang="en-IN" sz="110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solidFill>
                            <a:schemeClr val="tx1">
                              <a:lumMod val="95000"/>
                              <a:lumOff val="5000"/>
                            </a:schemeClr>
                          </a:solidFill>
                          <a:effectLst/>
                          <a:latin typeface="Times New Roman" panose="02020603050405020304" pitchFamily="18" charset="0"/>
                          <a:cs typeface="Times New Roman" panose="02020603050405020304" pitchFamily="18" charset="0"/>
                        </a:rPr>
                        <a:t>10</a:t>
                      </a:r>
                      <a:endParaRPr lang="en-IN" sz="110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dirty="0">
                          <a:solidFill>
                            <a:schemeClr val="tx1">
                              <a:lumMod val="95000"/>
                              <a:lumOff val="5000"/>
                            </a:schemeClr>
                          </a:solidFill>
                          <a:effectLst/>
                          <a:latin typeface="Times New Roman" panose="02020603050405020304" pitchFamily="18" charset="0"/>
                          <a:cs typeface="Times New Roman" panose="02020603050405020304" pitchFamily="18" charset="0"/>
                        </a:rPr>
                        <a:t>12.50</a:t>
                      </a:r>
                      <a:endParaRPr lang="en-IN" sz="1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00990">
                <a:tc>
                  <a:txBody>
                    <a:bodyPr/>
                    <a:lstStyle/>
                    <a:p>
                      <a:pPr algn="ctr">
                        <a:lnSpc>
                          <a:spcPct val="150000"/>
                        </a:lnSpc>
                        <a:spcAft>
                          <a:spcPts val="800"/>
                        </a:spcAft>
                      </a:pPr>
                      <a:r>
                        <a:rPr lang="en-IN" sz="1200" dirty="0">
                          <a:solidFill>
                            <a:schemeClr val="tx1">
                              <a:lumMod val="95000"/>
                              <a:lumOff val="5000"/>
                            </a:schemeClr>
                          </a:solidFill>
                          <a:effectLst/>
                          <a:latin typeface="Times New Roman" panose="02020603050405020304" pitchFamily="18" charset="0"/>
                          <a:cs typeface="Times New Roman" panose="02020603050405020304" pitchFamily="18" charset="0"/>
                        </a:rPr>
                        <a:t>Total</a:t>
                      </a:r>
                      <a:endParaRPr lang="en-IN" sz="1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dirty="0">
                          <a:solidFill>
                            <a:schemeClr val="tx1">
                              <a:lumMod val="95000"/>
                              <a:lumOff val="5000"/>
                            </a:schemeClr>
                          </a:solidFill>
                          <a:effectLst/>
                          <a:latin typeface="Times New Roman" panose="02020603050405020304" pitchFamily="18" charset="0"/>
                          <a:cs typeface="Times New Roman" panose="02020603050405020304" pitchFamily="18" charset="0"/>
                        </a:rPr>
                        <a:t>80</a:t>
                      </a:r>
                      <a:endParaRPr lang="en-IN" sz="1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dirty="0">
                          <a:solidFill>
                            <a:schemeClr val="tx1">
                              <a:lumMod val="95000"/>
                              <a:lumOff val="5000"/>
                            </a:schemeClr>
                          </a:solidFill>
                          <a:effectLst/>
                          <a:latin typeface="Times New Roman" panose="02020603050405020304" pitchFamily="18" charset="0"/>
                          <a:cs typeface="Times New Roman" panose="02020603050405020304" pitchFamily="18" charset="0"/>
                        </a:rPr>
                        <a:t>100.00</a:t>
                      </a:r>
                      <a:endParaRPr lang="en-IN" sz="1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bl>
          </a:graphicData>
        </a:graphic>
      </p:graphicFrame>
      <p:graphicFrame>
        <p:nvGraphicFramePr>
          <p:cNvPr id="5" name="Chart 4">
            <a:extLst>
              <a:ext uri="{FF2B5EF4-FFF2-40B4-BE49-F238E27FC236}">
                <a16:creationId xmlns=""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o="urn:schemas-microsoft-com:office:office" xmlns:oel="http://schemas.microsoft.com/office/2019/extlst"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cex="http://schemas.microsoft.com/office/word/2018/wordml/cex" xmlns:w16cid="http://schemas.microsoft.com/office/word/2016/wordml/cid" xmlns:w16="http://schemas.microsoft.com/office/word/2018/wordml" xmlns:w16sdtdh="http://schemas.microsoft.com/office/word/2020/wordml/sdtdatahash"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6="http://schemas.microsoft.com/office/drawing/2014/main" xmlns:lc="http://schemas.openxmlformats.org/drawingml/2006/lockedCanvas" id="{09A9666C-FEFC-DABE-7C80-CA5B9461D444}"/>
              </a:ext>
            </a:extLst>
          </p:cNvPr>
          <p:cNvGraphicFramePr/>
          <p:nvPr>
            <p:extLst>
              <p:ext uri="{D42A27DB-BD31-4B8C-83A1-F6EECF244321}">
                <p14:modId xmlns:p14="http://schemas.microsoft.com/office/powerpoint/2010/main" val="4153309222"/>
              </p:ext>
            </p:extLst>
          </p:nvPr>
        </p:nvGraphicFramePr>
        <p:xfrm>
          <a:off x="4238512" y="4391810"/>
          <a:ext cx="3842273" cy="2084294"/>
        </p:xfrm>
        <a:graphic>
          <a:graphicData uri="http://schemas.openxmlformats.org/drawingml/2006/chart">
            <c:chart xmlns:c="http://schemas.openxmlformats.org/drawingml/2006/chart" xmlns:r="http://schemas.openxmlformats.org/officeDocument/2006/relationships" r:id="rId3"/>
          </a:graphicData>
        </a:graphic>
      </p:graphicFrame>
      <p:sp>
        <p:nvSpPr>
          <p:cNvPr id="6" name="Rectangle 5"/>
          <p:cNvSpPr/>
          <p:nvPr/>
        </p:nvSpPr>
        <p:spPr>
          <a:xfrm>
            <a:off x="3532094" y="6425919"/>
            <a:ext cx="6096000" cy="319126"/>
          </a:xfrm>
          <a:prstGeom prst="rect">
            <a:avLst/>
          </a:prstGeom>
        </p:spPr>
        <p:txBody>
          <a:bodyPr>
            <a:spAutoFit/>
          </a:bodyPr>
          <a:lstStyle/>
          <a:p>
            <a:pPr algn="ctr">
              <a:lnSpc>
                <a:spcPct val="150000"/>
              </a:lnSpc>
              <a:spcAft>
                <a:spcPts val="800"/>
              </a:spcAft>
            </a:pPr>
            <a:r>
              <a:rPr lang="en-IN" sz="1100" b="1" dirty="0" smtClean="0">
                <a:effectLst/>
                <a:latin typeface="Times New Roman" panose="02020603050405020304" pitchFamily="18" charset="0"/>
                <a:ea typeface="Calibri" panose="020F0502020204030204" pitchFamily="34" charset="0"/>
                <a:cs typeface="Times New Roman" panose="02020603050405020304" pitchFamily="18" charset="0"/>
              </a:rPr>
              <a:t>Figure 2: Graphical presentation of Key Selection Criteria Automated by AI Systems</a:t>
            </a:r>
            <a:endParaRPr lang="en-IN" sz="105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94354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lue beautiful watercolor ppt backgrounds &amp; Google Slid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18957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38200" y="365126"/>
            <a:ext cx="10515600" cy="581548"/>
          </a:xfrm>
        </p:spPr>
        <p:txBody>
          <a:bodyPr>
            <a:noAutofit/>
          </a:bodyPr>
          <a:lstStyle/>
          <a:p>
            <a:pPr algn="ctr"/>
            <a:r>
              <a:rPr lang="en-US" sz="4000" b="1" dirty="0" smtClean="0">
                <a:latin typeface="Times New Roman" panose="02020603050405020304" pitchFamily="18" charset="0"/>
                <a:cs typeface="Times New Roman" panose="02020603050405020304" pitchFamily="18" charset="0"/>
              </a:rPr>
              <a:t>CONCLUSION</a:t>
            </a:r>
            <a:endParaRPr lang="en-IN" sz="40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7577" y="1194099"/>
            <a:ext cx="11919472" cy="5529430"/>
          </a:xfrm>
        </p:spPr>
        <p:txBody>
          <a:bodyPr>
            <a:normAutofit/>
          </a:bodyPr>
          <a:lstStyle/>
          <a:p>
            <a:pPr algn="just">
              <a:lnSpc>
                <a:spcPct val="150000"/>
              </a:lnSpc>
            </a:pPr>
            <a:r>
              <a:rPr lang="en-IN" sz="1800" dirty="0">
                <a:latin typeface="Times New Roman" panose="02020603050405020304" pitchFamily="18" charset="0"/>
                <a:cs typeface="Times New Roman" panose="02020603050405020304" pitchFamily="18" charset="0"/>
              </a:rPr>
              <a:t>This paper offers a critical analysis of how AI-powered technologies are incorporated into higher education institutions' professor selection procedures. It is clear from a descriptive analysis of secondary data that artificial intelligence (AI) is becoming more and more significant in automating processes like performance predicting, candidate ranking, and resume screening. </a:t>
            </a:r>
            <a:endParaRPr lang="en-IN" sz="1800" dirty="0" smtClean="0">
              <a:latin typeface="Times New Roman" panose="02020603050405020304" pitchFamily="18" charset="0"/>
              <a:cs typeface="Times New Roman" panose="02020603050405020304" pitchFamily="18" charset="0"/>
            </a:endParaRPr>
          </a:p>
          <a:p>
            <a:pPr algn="just">
              <a:lnSpc>
                <a:spcPct val="150000"/>
              </a:lnSpc>
            </a:pPr>
            <a:r>
              <a:rPr lang="en-IN" sz="1800" dirty="0" smtClean="0">
                <a:latin typeface="Times New Roman" panose="02020603050405020304" pitchFamily="18" charset="0"/>
                <a:cs typeface="Times New Roman" panose="02020603050405020304" pitchFamily="18" charset="0"/>
              </a:rPr>
              <a:t>According </a:t>
            </a:r>
            <a:r>
              <a:rPr lang="en-IN" sz="1800" dirty="0">
                <a:latin typeface="Times New Roman" panose="02020603050405020304" pitchFamily="18" charset="0"/>
                <a:cs typeface="Times New Roman" panose="02020603050405020304" pitchFamily="18" charset="0"/>
              </a:rPr>
              <a:t>to the analysis, universities mostly use machine learning algorithms and natural language processing tools to expedite the hiring process, placing a strong emphasis on measurable standards like research publications and academic credentials. Significant obstacles to broad adoption are highlighted by issues such algorithmic bias, a lack of transparency, and opposition from conventional hiring committees. </a:t>
            </a:r>
            <a:endParaRPr lang="en-IN" sz="1800" dirty="0" smtClean="0">
              <a:latin typeface="Times New Roman" panose="02020603050405020304" pitchFamily="18" charset="0"/>
              <a:cs typeface="Times New Roman" panose="02020603050405020304" pitchFamily="18" charset="0"/>
            </a:endParaRPr>
          </a:p>
          <a:p>
            <a:pPr algn="just">
              <a:lnSpc>
                <a:spcPct val="150000"/>
              </a:lnSpc>
            </a:pPr>
            <a:r>
              <a:rPr lang="en-IN" sz="1800" dirty="0" smtClean="0">
                <a:latin typeface="Times New Roman" panose="02020603050405020304" pitchFamily="18" charset="0"/>
                <a:cs typeface="Times New Roman" panose="02020603050405020304" pitchFamily="18" charset="0"/>
              </a:rPr>
              <a:t>Even </a:t>
            </a:r>
            <a:r>
              <a:rPr lang="en-IN" sz="1800" dirty="0">
                <a:latin typeface="Times New Roman" panose="02020603050405020304" pitchFamily="18" charset="0"/>
                <a:cs typeface="Times New Roman" panose="02020603050405020304" pitchFamily="18" charset="0"/>
              </a:rPr>
              <a:t>though AI helps with better candidate matching and higher efficiency, questions about fairness and ethical consequences still exist. In order to ensure that AI supports rather than replaces inclusive, egalitarian, and holistic decision-making in higher education, its application in academic hiring must be addressed with careful governance, transparency, and human oversight, even though AI provides promising gains in recruitment.</a:t>
            </a:r>
          </a:p>
          <a:p>
            <a:pPr marL="0" indent="0">
              <a:buNone/>
            </a:pPr>
            <a:endParaRPr lang="en-IN" dirty="0"/>
          </a:p>
        </p:txBody>
      </p:sp>
    </p:spTree>
    <p:extLst>
      <p:ext uri="{BB962C8B-B14F-4D97-AF65-F5344CB8AC3E}">
        <p14:creationId xmlns:p14="http://schemas.microsoft.com/office/powerpoint/2010/main" val="24838626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lue beautiful watercolor ppt backgrounds &amp; Google Slid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18957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38200" y="365126"/>
            <a:ext cx="10515600" cy="710640"/>
          </a:xfrm>
        </p:spPr>
        <p:txBody>
          <a:bodyPr>
            <a:normAutofit/>
          </a:bodyPr>
          <a:lstStyle/>
          <a:p>
            <a:pPr algn="ctr"/>
            <a:r>
              <a:rPr lang="en-US" sz="4000" b="1" dirty="0" smtClean="0">
                <a:latin typeface="Times New Roman" panose="02020603050405020304" pitchFamily="18" charset="0"/>
                <a:cs typeface="Times New Roman" panose="02020603050405020304" pitchFamily="18" charset="0"/>
              </a:rPr>
              <a:t>REFERENCES</a:t>
            </a:r>
            <a:endParaRPr lang="en-IN" sz="40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39849" y="1269402"/>
            <a:ext cx="11865685" cy="5497157"/>
          </a:xfrm>
        </p:spPr>
        <p:txBody>
          <a:bodyPr>
            <a:normAutofit fontScale="77500" lnSpcReduction="20000"/>
          </a:bodyPr>
          <a:lstStyle/>
          <a:p>
            <a:pPr lvl="0" algn="just">
              <a:lnSpc>
                <a:spcPct val="150000"/>
              </a:lnSpc>
            </a:pPr>
            <a:r>
              <a:rPr lang="en-IN" sz="2100" dirty="0" err="1">
                <a:latin typeface="Times New Roman" panose="02020603050405020304" pitchFamily="18" charset="0"/>
                <a:cs typeface="Times New Roman" panose="02020603050405020304" pitchFamily="18" charset="0"/>
              </a:rPr>
              <a:t>Aithal</a:t>
            </a:r>
            <a:r>
              <a:rPr lang="en-IN" sz="2100" dirty="0">
                <a:latin typeface="Times New Roman" panose="02020603050405020304" pitchFamily="18" charset="0"/>
                <a:cs typeface="Times New Roman" panose="02020603050405020304" pitchFamily="18" charset="0"/>
              </a:rPr>
              <a:t>, P. S., &amp; </a:t>
            </a:r>
            <a:r>
              <a:rPr lang="en-IN" sz="2100" dirty="0" err="1">
                <a:latin typeface="Times New Roman" panose="02020603050405020304" pitchFamily="18" charset="0"/>
                <a:cs typeface="Times New Roman" panose="02020603050405020304" pitchFamily="18" charset="0"/>
              </a:rPr>
              <a:t>Aithal</a:t>
            </a:r>
            <a:r>
              <a:rPr lang="en-IN" sz="2100" dirty="0">
                <a:latin typeface="Times New Roman" panose="02020603050405020304" pitchFamily="18" charset="0"/>
                <a:cs typeface="Times New Roman" panose="02020603050405020304" pitchFamily="18" charset="0"/>
              </a:rPr>
              <a:t>, S. (2023). Optimizing the use of artificial intelligence-powered GPTs as teaching and research assistants by professors in higher education institutions: A study on smart utilization. </a:t>
            </a:r>
            <a:r>
              <a:rPr lang="en-IN" sz="2100" i="1" dirty="0">
                <a:latin typeface="Times New Roman" panose="02020603050405020304" pitchFamily="18" charset="0"/>
                <a:cs typeface="Times New Roman" panose="02020603050405020304" pitchFamily="18" charset="0"/>
              </a:rPr>
              <a:t>International Journal of Management, Technology, and Social Sciences (IJMTS)</a:t>
            </a:r>
            <a:r>
              <a:rPr lang="en-IN" sz="2100" dirty="0">
                <a:latin typeface="Times New Roman" panose="02020603050405020304" pitchFamily="18" charset="0"/>
                <a:cs typeface="Times New Roman" panose="02020603050405020304" pitchFamily="18" charset="0"/>
              </a:rPr>
              <a:t>, </a:t>
            </a:r>
            <a:r>
              <a:rPr lang="en-IN" sz="2100" i="1" dirty="0">
                <a:latin typeface="Times New Roman" panose="02020603050405020304" pitchFamily="18" charset="0"/>
                <a:cs typeface="Times New Roman" panose="02020603050405020304" pitchFamily="18" charset="0"/>
              </a:rPr>
              <a:t>8</a:t>
            </a:r>
            <a:r>
              <a:rPr lang="en-IN" sz="2100" dirty="0">
                <a:latin typeface="Times New Roman" panose="02020603050405020304" pitchFamily="18" charset="0"/>
                <a:cs typeface="Times New Roman" panose="02020603050405020304" pitchFamily="18" charset="0"/>
              </a:rPr>
              <a:t>(4), 368-401.</a:t>
            </a:r>
          </a:p>
          <a:p>
            <a:pPr lvl="0" algn="just">
              <a:lnSpc>
                <a:spcPct val="150000"/>
              </a:lnSpc>
            </a:pPr>
            <a:r>
              <a:rPr lang="en-IN" sz="2100" dirty="0" err="1">
                <a:latin typeface="Times New Roman" panose="02020603050405020304" pitchFamily="18" charset="0"/>
                <a:cs typeface="Times New Roman" panose="02020603050405020304" pitchFamily="18" charset="0"/>
              </a:rPr>
              <a:t>Saaida</a:t>
            </a:r>
            <a:r>
              <a:rPr lang="en-IN" sz="2100" dirty="0">
                <a:latin typeface="Times New Roman" panose="02020603050405020304" pitchFamily="18" charset="0"/>
                <a:cs typeface="Times New Roman" panose="02020603050405020304" pitchFamily="18" charset="0"/>
              </a:rPr>
              <a:t>, M. B. (2023). AI-Driven transformations in higher education: Opportunities and challenges. </a:t>
            </a:r>
            <a:r>
              <a:rPr lang="en-IN" sz="2100" i="1" dirty="0">
                <a:latin typeface="Times New Roman" panose="02020603050405020304" pitchFamily="18" charset="0"/>
                <a:cs typeface="Times New Roman" panose="02020603050405020304" pitchFamily="18" charset="0"/>
              </a:rPr>
              <a:t>International Journal of Educational Research and Studies</a:t>
            </a:r>
            <a:r>
              <a:rPr lang="en-IN" sz="2100" dirty="0">
                <a:latin typeface="Times New Roman" panose="02020603050405020304" pitchFamily="18" charset="0"/>
                <a:cs typeface="Times New Roman" panose="02020603050405020304" pitchFamily="18" charset="0"/>
              </a:rPr>
              <a:t>, </a:t>
            </a:r>
            <a:r>
              <a:rPr lang="en-IN" sz="2100" i="1" dirty="0">
                <a:latin typeface="Times New Roman" panose="02020603050405020304" pitchFamily="18" charset="0"/>
                <a:cs typeface="Times New Roman" panose="02020603050405020304" pitchFamily="18" charset="0"/>
              </a:rPr>
              <a:t>5</a:t>
            </a:r>
            <a:r>
              <a:rPr lang="en-IN" sz="2100" dirty="0">
                <a:latin typeface="Times New Roman" panose="02020603050405020304" pitchFamily="18" charset="0"/>
                <a:cs typeface="Times New Roman" panose="02020603050405020304" pitchFamily="18" charset="0"/>
              </a:rPr>
              <a:t>(1), 29-36.</a:t>
            </a:r>
          </a:p>
          <a:p>
            <a:pPr lvl="0" algn="just">
              <a:lnSpc>
                <a:spcPct val="150000"/>
              </a:lnSpc>
            </a:pPr>
            <a:r>
              <a:rPr lang="en-IN" sz="2100" dirty="0">
                <a:latin typeface="Times New Roman" panose="02020603050405020304" pitchFamily="18" charset="0"/>
                <a:cs typeface="Times New Roman" panose="02020603050405020304" pitchFamily="18" charset="0"/>
              </a:rPr>
              <a:t>Singh, R. J. (2023). Transforming higher education: The power of artificial intelligence. </a:t>
            </a:r>
            <a:r>
              <a:rPr lang="en-IN" sz="2100" i="1" dirty="0">
                <a:latin typeface="Times New Roman" panose="02020603050405020304" pitchFamily="18" charset="0"/>
                <a:cs typeface="Times New Roman" panose="02020603050405020304" pitchFamily="18" charset="0"/>
              </a:rPr>
              <a:t>International Journal of Multidisciplinary Research in Arts, Science and Technology</a:t>
            </a:r>
            <a:r>
              <a:rPr lang="en-IN" sz="2100" dirty="0">
                <a:latin typeface="Times New Roman" panose="02020603050405020304" pitchFamily="18" charset="0"/>
                <a:cs typeface="Times New Roman" panose="02020603050405020304" pitchFamily="18" charset="0"/>
              </a:rPr>
              <a:t>, </a:t>
            </a:r>
            <a:r>
              <a:rPr lang="en-IN" sz="2100" i="1" dirty="0">
                <a:latin typeface="Times New Roman" panose="02020603050405020304" pitchFamily="18" charset="0"/>
                <a:cs typeface="Times New Roman" panose="02020603050405020304" pitchFamily="18" charset="0"/>
              </a:rPr>
              <a:t>1</a:t>
            </a:r>
            <a:r>
              <a:rPr lang="en-IN" sz="2100" dirty="0">
                <a:latin typeface="Times New Roman" panose="02020603050405020304" pitchFamily="18" charset="0"/>
                <a:cs typeface="Times New Roman" panose="02020603050405020304" pitchFamily="18" charset="0"/>
              </a:rPr>
              <a:t>(3), 13-18.</a:t>
            </a:r>
          </a:p>
          <a:p>
            <a:pPr lvl="0" algn="just">
              <a:lnSpc>
                <a:spcPct val="150000"/>
              </a:lnSpc>
            </a:pPr>
            <a:r>
              <a:rPr lang="en-IN" sz="2100" dirty="0">
                <a:latin typeface="Times New Roman" panose="02020603050405020304" pitchFamily="18" charset="0"/>
                <a:cs typeface="Times New Roman" panose="02020603050405020304" pitchFamily="18" charset="0"/>
              </a:rPr>
              <a:t>Jain, R., </a:t>
            </a:r>
            <a:r>
              <a:rPr lang="en-IN" sz="2100" dirty="0" err="1">
                <a:latin typeface="Times New Roman" panose="02020603050405020304" pitchFamily="18" charset="0"/>
                <a:cs typeface="Times New Roman" panose="02020603050405020304" pitchFamily="18" charset="0"/>
              </a:rPr>
              <a:t>Parmar</a:t>
            </a:r>
            <a:r>
              <a:rPr lang="en-IN" sz="2100" dirty="0">
                <a:latin typeface="Times New Roman" panose="02020603050405020304" pitchFamily="18" charset="0"/>
                <a:cs typeface="Times New Roman" panose="02020603050405020304" pitchFamily="18" charset="0"/>
              </a:rPr>
              <a:t>, K. J., </a:t>
            </a:r>
            <a:r>
              <a:rPr lang="en-IN" sz="2100" dirty="0" err="1">
                <a:latin typeface="Times New Roman" panose="02020603050405020304" pitchFamily="18" charset="0"/>
                <a:cs typeface="Times New Roman" panose="02020603050405020304" pitchFamily="18" charset="0"/>
              </a:rPr>
              <a:t>Palaniappan</a:t>
            </a:r>
            <a:r>
              <a:rPr lang="en-IN" sz="2100" dirty="0">
                <a:latin typeface="Times New Roman" panose="02020603050405020304" pitchFamily="18" charset="0"/>
                <a:cs typeface="Times New Roman" panose="02020603050405020304" pitchFamily="18" charset="0"/>
              </a:rPr>
              <a:t>, D., &amp; </a:t>
            </a:r>
            <a:r>
              <a:rPr lang="en-IN" sz="2100" dirty="0" err="1">
                <a:latin typeface="Times New Roman" panose="02020603050405020304" pitchFamily="18" charset="0"/>
                <a:cs typeface="Times New Roman" panose="02020603050405020304" pitchFamily="18" charset="0"/>
              </a:rPr>
              <a:t>Premavathi</a:t>
            </a:r>
            <a:r>
              <a:rPr lang="en-IN" sz="2100" dirty="0">
                <a:latin typeface="Times New Roman" panose="02020603050405020304" pitchFamily="18" charset="0"/>
                <a:cs typeface="Times New Roman" panose="02020603050405020304" pitchFamily="18" charset="0"/>
              </a:rPr>
              <a:t>, T. (2025). Employment of AI in Higher Education. In </a:t>
            </a:r>
            <a:r>
              <a:rPr lang="en-IN" sz="2100" i="1" dirty="0">
                <a:latin typeface="Times New Roman" panose="02020603050405020304" pitchFamily="18" charset="0"/>
                <a:cs typeface="Times New Roman" panose="02020603050405020304" pitchFamily="18" charset="0"/>
              </a:rPr>
              <a:t>AI Adoption and Diffusion in Education</a:t>
            </a:r>
            <a:r>
              <a:rPr lang="en-IN" sz="2100" dirty="0">
                <a:latin typeface="Times New Roman" panose="02020603050405020304" pitchFamily="18" charset="0"/>
                <a:cs typeface="Times New Roman" panose="02020603050405020304" pitchFamily="18" charset="0"/>
              </a:rPr>
              <a:t> (pp. 63-90). IGI Global Scientific Publishing.</a:t>
            </a:r>
          </a:p>
          <a:p>
            <a:pPr lvl="0" algn="just">
              <a:lnSpc>
                <a:spcPct val="150000"/>
              </a:lnSpc>
            </a:pPr>
            <a:r>
              <a:rPr lang="en-IN" sz="2100" dirty="0">
                <a:latin typeface="Times New Roman" panose="02020603050405020304" pitchFamily="18" charset="0"/>
                <a:cs typeface="Times New Roman" panose="02020603050405020304" pitchFamily="18" charset="0"/>
              </a:rPr>
              <a:t>Joel, T. E. (2025). ARTIFICIAL INTELLIGENCE IN HIGHER EDUCATION: CHALLENGES AND OPPORTUNITIES. </a:t>
            </a:r>
            <a:r>
              <a:rPr lang="en-IN" sz="2100" i="1" dirty="0">
                <a:latin typeface="Times New Roman" panose="02020603050405020304" pitchFamily="18" charset="0"/>
                <a:cs typeface="Times New Roman" panose="02020603050405020304" pitchFamily="18" charset="0"/>
              </a:rPr>
              <a:t>REVOLUTIONIZING EDUCATION AND COMMERCE: LEVERAGING AI FOR DIGITAL TRANSFORMATION</a:t>
            </a:r>
            <a:r>
              <a:rPr lang="en-IN" sz="2100" dirty="0">
                <a:latin typeface="Times New Roman" panose="02020603050405020304" pitchFamily="18" charset="0"/>
                <a:cs typeface="Times New Roman" panose="02020603050405020304" pitchFamily="18" charset="0"/>
              </a:rPr>
              <a:t>, 97.</a:t>
            </a:r>
          </a:p>
          <a:p>
            <a:pPr lvl="0" algn="just">
              <a:lnSpc>
                <a:spcPct val="150000"/>
              </a:lnSpc>
            </a:pPr>
            <a:r>
              <a:rPr lang="en-IN" sz="2100" dirty="0">
                <a:latin typeface="Times New Roman" panose="02020603050405020304" pitchFamily="18" charset="0"/>
                <a:cs typeface="Times New Roman" panose="02020603050405020304" pitchFamily="18" charset="0"/>
              </a:rPr>
              <a:t>Thong, C. L., </a:t>
            </a:r>
            <a:r>
              <a:rPr lang="en-IN" sz="2100" dirty="0" err="1">
                <a:latin typeface="Times New Roman" panose="02020603050405020304" pitchFamily="18" charset="0"/>
                <a:cs typeface="Times New Roman" panose="02020603050405020304" pitchFamily="18" charset="0"/>
              </a:rPr>
              <a:t>Atallah</a:t>
            </a:r>
            <a:r>
              <a:rPr lang="en-IN" sz="2100" dirty="0">
                <a:latin typeface="Times New Roman" panose="02020603050405020304" pitchFamily="18" charset="0"/>
                <a:cs typeface="Times New Roman" panose="02020603050405020304" pitchFamily="18" charset="0"/>
              </a:rPr>
              <a:t>, Z., Islam, S., Lim, W., &amp; </a:t>
            </a:r>
            <a:r>
              <a:rPr lang="en-IN" sz="2100" dirty="0" err="1">
                <a:latin typeface="Times New Roman" panose="02020603050405020304" pitchFamily="18" charset="0"/>
                <a:cs typeface="Times New Roman" panose="02020603050405020304" pitchFamily="18" charset="0"/>
              </a:rPr>
              <a:t>Cherukuri</a:t>
            </a:r>
            <a:r>
              <a:rPr lang="en-IN" sz="2100" dirty="0">
                <a:latin typeface="Times New Roman" panose="02020603050405020304" pitchFamily="18" charset="0"/>
                <a:cs typeface="Times New Roman" panose="02020603050405020304" pitchFamily="18" charset="0"/>
              </a:rPr>
              <a:t>, A. K. (2025). AI-powered Tools for Doctoral Supervision in Higher Education: A Systematic Review. </a:t>
            </a:r>
            <a:r>
              <a:rPr lang="en-IN" sz="2100" i="1" dirty="0">
                <a:latin typeface="Times New Roman" panose="02020603050405020304" pitchFamily="18" charset="0"/>
                <a:cs typeface="Times New Roman" panose="02020603050405020304" pitchFamily="18" charset="0"/>
              </a:rPr>
              <a:t>Journal of Information &amp; Knowledge Management</a:t>
            </a:r>
            <a:r>
              <a:rPr lang="en-IN" sz="2100" dirty="0">
                <a:latin typeface="Times New Roman" panose="02020603050405020304" pitchFamily="18" charset="0"/>
                <a:cs typeface="Times New Roman" panose="02020603050405020304" pitchFamily="18" charset="0"/>
              </a:rPr>
              <a:t>, 2530001.</a:t>
            </a:r>
          </a:p>
          <a:p>
            <a:pPr marL="0" indent="0">
              <a:buNone/>
            </a:pPr>
            <a:endParaRPr lang="en-IN" dirty="0"/>
          </a:p>
        </p:txBody>
      </p:sp>
    </p:spTree>
    <p:extLst>
      <p:ext uri="{BB962C8B-B14F-4D97-AF65-F5344CB8AC3E}">
        <p14:creationId xmlns:p14="http://schemas.microsoft.com/office/powerpoint/2010/main" val="37878973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lue beautiful watercolor ppt backgrounds &amp; Google Slid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18957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p:txBody>
          <a:bodyPr/>
          <a:lstStyle/>
          <a:p>
            <a:pPr marL="0" indent="0">
              <a:buNone/>
            </a:pPr>
            <a:endParaRPr lang="en-US" dirty="0" smtClean="0"/>
          </a:p>
          <a:p>
            <a:pPr marL="0" indent="0">
              <a:buNone/>
            </a:pPr>
            <a:endParaRPr lang="en-US" dirty="0"/>
          </a:p>
          <a:p>
            <a:pPr marL="0" indent="0">
              <a:buNone/>
            </a:pPr>
            <a:endParaRPr lang="en-US" dirty="0" smtClean="0"/>
          </a:p>
          <a:p>
            <a:pPr marL="0" indent="0" algn="ctr">
              <a:buNone/>
            </a:pPr>
            <a:r>
              <a:rPr lang="en-US" sz="4400" b="1" dirty="0" smtClean="0">
                <a:latin typeface="Times New Roman" panose="02020603050405020304" pitchFamily="18" charset="0"/>
                <a:cs typeface="Times New Roman" panose="02020603050405020304" pitchFamily="18" charset="0"/>
              </a:rPr>
              <a:t>THANK YOU</a:t>
            </a:r>
            <a:endParaRPr lang="en-IN"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23599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TotalTime>
  <Words>1387</Words>
  <Application>Microsoft Office PowerPoint</Application>
  <PresentationFormat>Widescreen</PresentationFormat>
  <Paragraphs>82</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Times New Roman</vt:lpstr>
      <vt:lpstr>Office Theme</vt:lpstr>
      <vt:lpstr>    </vt:lpstr>
      <vt:lpstr>INTRODUCTION</vt:lpstr>
      <vt:lpstr>PowerPoint Presentation</vt:lpstr>
      <vt:lpstr>LITERATURE REVIEW</vt:lpstr>
      <vt:lpstr> RESEARCH METHODOLOGY </vt:lpstr>
      <vt:lpstr>DATA ANALYSIS</vt:lpstr>
      <vt:lpstr>PowerPoint Presentation</vt:lpstr>
      <vt:lpstr>CONCLUSION</vt:lpstr>
      <vt:lpstr>REFERENCES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ACER</dc:creator>
  <cp:lastModifiedBy>ACER</cp:lastModifiedBy>
  <cp:revision>3</cp:revision>
  <dcterms:created xsi:type="dcterms:W3CDTF">2025-05-19T10:52:47Z</dcterms:created>
  <dcterms:modified xsi:type="dcterms:W3CDTF">2025-05-19T11:09:35Z</dcterms:modified>
</cp:coreProperties>
</file>