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A2F11D16-23B6-43C7-8535-9A0267A38278}" type="datetimeFigureOut">
              <a:rPr lang="en-US" smtClean="0"/>
              <a:t>3/10/2025</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A88BA54-C1F3-4522-B741-17317643B192}" type="slidenum">
              <a:rPr lang="en-US" smtClean="0"/>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2F11D16-23B6-43C7-8535-9A0267A38278}"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1A88BA54-C1F3-4522-B741-17317643B192}" type="slidenum">
              <a:rPr lang="en-US" smtClean="0"/>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A2F11D16-23B6-43C7-8535-9A0267A38278}" type="datetimeFigureOut">
              <a:rPr lang="en-US" smtClean="0"/>
              <a:t>3/10/2025</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A88BA54-C1F3-4522-B741-17317643B192}" type="slidenum">
              <a:rPr lang="en-US" smtClean="0"/>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A2F11D16-23B6-43C7-8535-9A0267A38278}" type="datetimeFigureOut">
              <a:rPr lang="en-US" smtClean="0"/>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88BA54-C1F3-4522-B741-17317643B192}" type="slidenum">
              <a:rPr lang="en-US" smtClean="0"/>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A2F11D16-23B6-43C7-8535-9A0267A38278}" type="datetimeFigureOut">
              <a:rPr lang="en-US" smtClean="0"/>
              <a:t>3/10/2025</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1A88BA54-C1F3-4522-B741-17317643B192}" type="slidenum">
              <a:rPr lang="en-US" smtClean="0"/>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2F11D16-23B6-43C7-8535-9A0267A38278}" type="datetimeFigureOut">
              <a:rPr lang="en-US" smtClean="0"/>
              <a:t>3/10/2025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1A88BA54-C1F3-4522-B741-17317643B19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A2F11D16-23B6-43C7-8535-9A0267A38278}" type="datetimeFigureOut">
              <a:rPr lang="en-US" smtClean="0"/>
              <a:t>3/10/2025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1A88BA54-C1F3-4522-B741-17317643B19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1A88BA54-C1F3-4522-B741-17317643B192}" type="slidenum">
              <a:rPr lang="en-US" smtClean="0"/>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A2F11D16-23B6-43C7-8535-9A0267A38278}" type="datetimeFigureOut">
              <a:rPr lang="en-US" smtClean="0"/>
              <a:t>3/10/2025</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1A88BA54-C1F3-4522-B741-17317643B192}" type="slidenum">
              <a:rPr lang="en-US" smtClean="0"/>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A2F11D16-23B6-43C7-8535-9A0267A38278}" type="datetimeFigureOut">
              <a:rPr lang="en-US" smtClean="0"/>
              <a:t>3/10/2025</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2F11D16-23B6-43C7-8535-9A0267A38278}"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8BA54-C1F3-4522-B741-17317643B192}"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1A88BA54-C1F3-4522-B741-17317643B192}" type="slidenum">
              <a:rPr lang="en-US" smtClean="0"/>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2F11D16-23B6-43C7-8535-9A0267A38278}"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2F11D16-23B6-43C7-8535-9A0267A38278}" type="datetimeFigureOut">
              <a:rPr lang="en-US" smtClean="0"/>
              <a:t>3/10/2025</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1A88BA54-C1F3-4522-B741-17317643B192}" type="slidenum">
              <a:rPr lang="en-US" smtClean="0"/>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4114800"/>
            <a:ext cx="8305800" cy="2209800"/>
          </a:xfrm>
        </p:spPr>
        <p:txBody>
          <a:bodyPr>
            <a:noAutofit/>
          </a:bodyPr>
          <a:lstStyle/>
          <a:p>
            <a:pPr algn="r"/>
            <a:r>
              <a:rPr lang="en-US" sz="1500" b="1" cap="none" dirty="0" smtClean="0">
                <a:solidFill>
                  <a:schemeClr val="tx1"/>
                </a:solidFill>
                <a:latin typeface="Times New Roman" pitchFamily="18" charset="0"/>
                <a:cs typeface="Times New Roman" pitchFamily="18" charset="0"/>
              </a:rPr>
              <a:t>Suparna Bhattacharyya</a:t>
            </a:r>
            <a:endParaRPr lang="en-US" sz="1500" cap="none" dirty="0" smtClean="0">
              <a:solidFill>
                <a:schemeClr val="tx1"/>
              </a:solidFill>
              <a:latin typeface="Times New Roman" pitchFamily="18" charset="0"/>
              <a:cs typeface="Times New Roman" pitchFamily="18" charset="0"/>
            </a:endParaRPr>
          </a:p>
          <a:p>
            <a:pPr algn="r"/>
            <a:r>
              <a:rPr lang="en-US" sz="1500" b="0" cap="none" dirty="0" smtClean="0">
                <a:solidFill>
                  <a:schemeClr val="tx1"/>
                </a:solidFill>
                <a:latin typeface="Times New Roman" pitchFamily="18" charset="0"/>
                <a:cs typeface="Times New Roman" pitchFamily="18" charset="0"/>
              </a:rPr>
              <a:t>Research Scholar</a:t>
            </a:r>
          </a:p>
          <a:p>
            <a:pPr algn="r"/>
            <a:r>
              <a:rPr lang="en-US" sz="1500" cap="none" dirty="0" smtClean="0">
                <a:solidFill>
                  <a:schemeClr val="tx1"/>
                </a:solidFill>
                <a:latin typeface="Times New Roman" pitchFamily="18" charset="0"/>
                <a:cs typeface="Times New Roman" pitchFamily="18" charset="0"/>
              </a:rPr>
              <a:t>HU/Res./Mas-21/107</a:t>
            </a:r>
          </a:p>
          <a:p>
            <a:pPr algn="r"/>
            <a:r>
              <a:rPr lang="en-US" sz="1500" b="0" cap="none" dirty="0" smtClean="0">
                <a:solidFill>
                  <a:schemeClr val="tx1"/>
                </a:solidFill>
                <a:latin typeface="Times New Roman" pitchFamily="18" charset="0"/>
                <a:cs typeface="Times New Roman" pitchFamily="18" charset="0"/>
              </a:rPr>
              <a:t>Registration No</a:t>
            </a:r>
          </a:p>
          <a:p>
            <a:pPr algn="r"/>
            <a:r>
              <a:rPr lang="en-US" sz="1500" b="0" cap="none" dirty="0" smtClean="0">
                <a:solidFill>
                  <a:schemeClr val="tx1"/>
                </a:solidFill>
                <a:latin typeface="Times New Roman" pitchFamily="18" charset="0"/>
                <a:cs typeface="Times New Roman" pitchFamily="18" charset="0"/>
              </a:rPr>
              <a:t>Journalism And Mass Communication</a:t>
            </a:r>
          </a:p>
          <a:p>
            <a:pPr algn="r"/>
            <a:r>
              <a:rPr lang="en-US" sz="1500" b="1" cap="none" dirty="0" smtClean="0">
                <a:solidFill>
                  <a:schemeClr val="tx1"/>
                </a:solidFill>
                <a:latin typeface="Times New Roman" pitchFamily="18" charset="0"/>
                <a:cs typeface="Times New Roman" pitchFamily="18" charset="0"/>
              </a:rPr>
              <a:t>Dr. Supriya Raturi</a:t>
            </a:r>
            <a:endParaRPr lang="en-US" sz="1500" cap="none" dirty="0" smtClean="0">
              <a:solidFill>
                <a:schemeClr val="tx1"/>
              </a:solidFill>
              <a:latin typeface="Times New Roman" pitchFamily="18" charset="0"/>
              <a:cs typeface="Times New Roman" pitchFamily="18" charset="0"/>
            </a:endParaRPr>
          </a:p>
          <a:p>
            <a:pPr algn="r"/>
            <a:r>
              <a:rPr lang="en-US" sz="1500" b="0" cap="none" dirty="0" smtClean="0">
                <a:solidFill>
                  <a:schemeClr val="tx1"/>
                </a:solidFill>
                <a:latin typeface="Times New Roman" pitchFamily="18" charset="0"/>
                <a:cs typeface="Times New Roman" pitchFamily="18" charset="0"/>
              </a:rPr>
              <a:t>Supervisor</a:t>
            </a:r>
          </a:p>
          <a:p>
            <a:pPr algn="r"/>
            <a:r>
              <a:rPr lang="en-US" sz="1500" b="0" cap="none" dirty="0" smtClean="0">
                <a:solidFill>
                  <a:schemeClr val="tx1"/>
                </a:solidFill>
                <a:latin typeface="Times New Roman" pitchFamily="18" charset="0"/>
                <a:cs typeface="Times New Roman" pitchFamily="18" charset="0"/>
              </a:rPr>
              <a:t>Sparsh Himalayia University, Uttarakhand</a:t>
            </a:r>
            <a:endParaRPr lang="en-US" sz="1500" b="0" cap="none" dirty="0">
              <a:solidFill>
                <a:schemeClr val="tx1"/>
              </a:solidFill>
              <a:latin typeface="Times New Roman" pitchFamily="18" charset="0"/>
              <a:cs typeface="Times New Roman" pitchFamily="18" charset="0"/>
            </a:endParaRPr>
          </a:p>
        </p:txBody>
      </p:sp>
      <p:sp>
        <p:nvSpPr>
          <p:cNvPr id="2" name="Title 1"/>
          <p:cNvSpPr>
            <a:spLocks noGrp="1"/>
          </p:cNvSpPr>
          <p:nvPr>
            <p:ph type="ctrTitle"/>
          </p:nvPr>
        </p:nvSpPr>
        <p:spPr>
          <a:xfrm>
            <a:off x="762000" y="533400"/>
            <a:ext cx="7772400" cy="1470025"/>
          </a:xfrm>
        </p:spPr>
        <p:txBody>
          <a:bodyPr>
            <a:normAutofit/>
          </a:bodyPr>
          <a:lstStyle/>
          <a:p>
            <a:r>
              <a:rPr lang="en-US" sz="4000" b="1" dirty="0">
                <a:latin typeface="Times New Roman" pitchFamily="18" charset="0"/>
                <a:cs typeface="Times New Roman" pitchFamily="18" charset="0"/>
              </a:rPr>
              <a:t>AN OVERVIEW OF RADIO </a:t>
            </a:r>
            <a:r>
              <a:rPr lang="en-US" sz="4000" b="1" dirty="0" smtClean="0">
                <a:latin typeface="Times New Roman" pitchFamily="18" charset="0"/>
                <a:cs typeface="Times New Roman" pitchFamily="18" charset="0"/>
              </a:rPr>
              <a:t>BROADCASTING</a:t>
            </a:r>
            <a:endParaRPr lang="en-US" sz="4000"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10600" cy="685800"/>
          </a:xfrm>
        </p:spPr>
        <p:txBody>
          <a:bodyPr>
            <a:normAutofit fontScale="90000"/>
          </a:bodyPr>
          <a:lstStyle/>
          <a:p>
            <a:r>
              <a:rPr lang="en-US" sz="4000" b="1" dirty="0" smtClean="0">
                <a:latin typeface="Times New Roman" pitchFamily="18" charset="0"/>
                <a:cs typeface="Times New Roman" pitchFamily="18" charset="0"/>
              </a:rPr>
              <a:t>INTRODUCTION</a:t>
            </a:r>
            <a:endParaRPr lang="en-US" sz="4000" dirty="0">
              <a:latin typeface="Times New Roman" pitchFamily="18" charset="0"/>
              <a:cs typeface="Times New Roman" pitchFamily="18" charset="0"/>
            </a:endParaRPr>
          </a:p>
        </p:txBody>
      </p:sp>
      <p:sp>
        <p:nvSpPr>
          <p:cNvPr id="3" name="Content Placeholder 2"/>
          <p:cNvSpPr>
            <a:spLocks noGrp="1"/>
          </p:cNvSpPr>
          <p:nvPr>
            <p:ph sz="quarter" idx="1"/>
          </p:nvPr>
        </p:nvSpPr>
        <p:spPr>
          <a:xfrm>
            <a:off x="457200" y="1600200"/>
            <a:ext cx="8229600" cy="2057399"/>
          </a:xfrm>
        </p:spPr>
        <p:txBody>
          <a:bodyPr>
            <a:normAutofit lnSpcReduction="10000"/>
          </a:bodyPr>
          <a:lstStyle/>
          <a:p>
            <a:pPr algn="just">
              <a:lnSpc>
                <a:spcPct val="150000"/>
              </a:lnSpc>
              <a:buNone/>
            </a:pPr>
            <a:r>
              <a:rPr lang="en-US" sz="1800" dirty="0" smtClean="0">
                <a:latin typeface="Times New Roman" pitchFamily="18" charset="0"/>
                <a:cs typeface="Times New Roman" pitchFamily="18" charset="0"/>
              </a:rPr>
              <a:t>	The </a:t>
            </a:r>
            <a:r>
              <a:rPr lang="en-US" sz="1800" dirty="0">
                <a:latin typeface="Times New Roman" pitchFamily="18" charset="0"/>
                <a:cs typeface="Times New Roman" pitchFamily="18" charset="0"/>
              </a:rPr>
              <a:t>most recent data indicates that there are 413 radio centers in India, </a:t>
            </a:r>
            <a:r>
              <a:rPr lang="en-US" sz="1800" dirty="0" smtClean="0">
                <a:latin typeface="Times New Roman" pitchFamily="18" charset="0"/>
                <a:cs typeface="Times New Roman" pitchFamily="18" charset="0"/>
              </a:rPr>
              <a:t>serving 99.19</a:t>
            </a:r>
            <a:r>
              <a:rPr lang="en-US" sz="1800" dirty="0">
                <a:latin typeface="Times New Roman" pitchFamily="18" charset="0"/>
                <a:cs typeface="Times New Roman" pitchFamily="18" charset="0"/>
              </a:rPr>
              <a:t>% of the nation's population and 92% of its land area. A total of 146 native languages and roughly 23 main languages are used to broadcast the radio shows. In the nation, there are roughly 400 FM radio stations in operation. Based on Media Scenario March (2014), the number is expected to surpass 1000 soon</a:t>
            </a:r>
            <a:r>
              <a:rPr lang="en-US" sz="1800" dirty="0" smtClean="0">
                <a:latin typeface="Times New Roman" pitchFamily="18" charset="0"/>
                <a:cs typeface="Times New Roman" pitchFamily="18" charset="0"/>
              </a:rPr>
              <a:t>.</a:t>
            </a:r>
            <a:endParaRPr lang="en-US" sz="1800" dirty="0">
              <a:latin typeface="Times New Roman" pitchFamily="18" charset="0"/>
              <a:cs typeface="Times New Roman" pitchFamily="18" charset="0"/>
            </a:endParaRPr>
          </a:p>
          <a:p>
            <a:pPr>
              <a:buNone/>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534400" cy="758952"/>
          </a:xfrm>
        </p:spPr>
        <p:txBody>
          <a:bodyPr>
            <a:normAutofit/>
          </a:bodyPr>
          <a:lstStyle/>
          <a:p>
            <a:r>
              <a:rPr lang="en-US" sz="4000" b="1" dirty="0">
                <a:latin typeface="Times New Roman" pitchFamily="18" charset="0"/>
                <a:cs typeface="Times New Roman" pitchFamily="18" charset="0"/>
              </a:rPr>
              <a:t>RADIO </a:t>
            </a:r>
            <a:r>
              <a:rPr lang="en-US" sz="4000" b="1" dirty="0" smtClean="0">
                <a:latin typeface="Times New Roman" pitchFamily="18" charset="0"/>
                <a:cs typeface="Times New Roman" pitchFamily="18" charset="0"/>
              </a:rPr>
              <a:t>BROADCASTING</a:t>
            </a:r>
            <a:endParaRPr lang="en-US" sz="4000" dirty="0"/>
          </a:p>
        </p:txBody>
      </p:sp>
      <p:sp>
        <p:nvSpPr>
          <p:cNvPr id="3" name="Content Placeholder 2"/>
          <p:cNvSpPr>
            <a:spLocks noGrp="1"/>
          </p:cNvSpPr>
          <p:nvPr>
            <p:ph sz="quarter" idx="1"/>
          </p:nvPr>
        </p:nvSpPr>
        <p:spPr>
          <a:xfrm>
            <a:off x="381000" y="1676400"/>
            <a:ext cx="8382000" cy="4419600"/>
          </a:xfrm>
        </p:spPr>
        <p:txBody>
          <a:bodyPr>
            <a:noAutofit/>
          </a:bodyPr>
          <a:lstStyle/>
          <a:p>
            <a:pPr algn="just"/>
            <a:r>
              <a:rPr lang="en-US" sz="1800" dirty="0" smtClean="0">
                <a:latin typeface="Times New Roman" pitchFamily="18" charset="0"/>
                <a:cs typeface="Times New Roman" pitchFamily="18" charset="0"/>
              </a:rPr>
              <a:t>Door </a:t>
            </a:r>
            <a:r>
              <a:rPr lang="en-US" sz="1800" dirty="0" err="1" smtClean="0">
                <a:latin typeface="Times New Roman" pitchFamily="18" charset="0"/>
                <a:cs typeface="Times New Roman" pitchFamily="18" charset="0"/>
              </a:rPr>
              <a:t>darshan</a:t>
            </a:r>
            <a:r>
              <a:rPr lang="en-US" sz="1800" dirty="0" smtClean="0">
                <a:latin typeface="Times New Roman" pitchFamily="18" charset="0"/>
                <a:cs typeface="Times New Roman" pitchFamily="18" charset="0"/>
              </a:rPr>
              <a:t> </a:t>
            </a:r>
            <a:r>
              <a:rPr lang="en-US" sz="1800" dirty="0">
                <a:latin typeface="Times New Roman" pitchFamily="18" charset="0"/>
                <a:cs typeface="Times New Roman" pitchFamily="18" charset="0"/>
              </a:rPr>
              <a:t>and All India Radio are still referred to as "media units" by the Ministry of Information and Broadcasting. There is strong cooperation between the radio industry and the Indian Performing Rights Society, which is responsible for collecting royalties from radio stations, and Phonographic Performance Ltd., which is the representative of record </a:t>
            </a:r>
            <a:r>
              <a:rPr lang="en-US" sz="1800" dirty="0" smtClean="0">
                <a:latin typeface="Times New Roman" pitchFamily="18" charset="0"/>
                <a:cs typeface="Times New Roman" pitchFamily="18" charset="0"/>
              </a:rPr>
              <a:t>labels</a:t>
            </a:r>
          </a:p>
          <a:p>
            <a:pPr algn="just"/>
            <a:r>
              <a:rPr lang="en-US" sz="1800" dirty="0">
                <a:latin typeface="Times New Roman" pitchFamily="18" charset="0"/>
                <a:cs typeface="Times New Roman" pitchFamily="18" charset="0"/>
              </a:rPr>
              <a:t>Revenues range from 0% to 100%, with the program and other domestically generated income making up the majority. </a:t>
            </a:r>
            <a:r>
              <a:rPr lang="en-US" sz="1800" dirty="0" smtClean="0">
                <a:latin typeface="Times New Roman" pitchFamily="18" charset="0"/>
                <a:cs typeface="Times New Roman" pitchFamily="18" charset="0"/>
              </a:rPr>
              <a:t>All </a:t>
            </a:r>
            <a:r>
              <a:rPr lang="en-US" sz="1800" dirty="0">
                <a:latin typeface="Times New Roman" pitchFamily="18" charset="0"/>
                <a:cs typeface="Times New Roman" pitchFamily="18" charset="0"/>
              </a:rPr>
              <a:t>four of these models—subscription, outside company funding, commercial sponsorship, and direct advertising—are market-based or consumer-dependent since their revenue is directly impacted by the number and quality of program participants. </a:t>
            </a:r>
            <a:endParaRPr lang="en-US" sz="1800" dirty="0" smtClean="0">
              <a:latin typeface="Times New Roman" pitchFamily="18" charset="0"/>
              <a:cs typeface="Times New Roman" pitchFamily="18" charset="0"/>
            </a:endParaRPr>
          </a:p>
          <a:p>
            <a:pPr algn="just"/>
            <a:r>
              <a:rPr lang="en-US" sz="1800" dirty="0">
                <a:latin typeface="Times New Roman" pitchFamily="18" charset="0"/>
                <a:cs typeface="Times New Roman" pitchFamily="18" charset="0"/>
              </a:rPr>
              <a:t>In actuality, both urban and rural residents of India now have very easy access to radio broadcasting. A significant number of women, children, teenagers, farmers, laborers, and other members of the public have shown interest in the special audience programs. Listenership to Indian radio has either leveled off or declined, according to the available data.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534400" cy="758952"/>
          </a:xfrm>
        </p:spPr>
        <p:txBody>
          <a:bodyPr>
            <a:normAutofit/>
          </a:bodyPr>
          <a:lstStyle/>
          <a:p>
            <a:r>
              <a:rPr lang="en-US" sz="4000" b="1" dirty="0" smtClean="0">
                <a:latin typeface="Times New Roman" pitchFamily="18" charset="0"/>
                <a:cs typeface="Times New Roman" pitchFamily="18" charset="0"/>
              </a:rPr>
              <a:t>CONCLUSION</a:t>
            </a:r>
            <a:endParaRPr lang="en-US" sz="4000" dirty="0"/>
          </a:p>
        </p:txBody>
      </p:sp>
      <p:sp>
        <p:nvSpPr>
          <p:cNvPr id="3" name="Content Placeholder 2"/>
          <p:cNvSpPr>
            <a:spLocks noGrp="1"/>
          </p:cNvSpPr>
          <p:nvPr>
            <p:ph sz="quarter" idx="1"/>
          </p:nvPr>
        </p:nvSpPr>
        <p:spPr>
          <a:xfrm>
            <a:off x="304800" y="1600200"/>
            <a:ext cx="8534400" cy="4525963"/>
          </a:xfrm>
        </p:spPr>
        <p:txBody>
          <a:bodyPr>
            <a:normAutofit/>
          </a:bodyPr>
          <a:lstStyle/>
          <a:p>
            <a:pPr algn="just">
              <a:lnSpc>
                <a:spcPct val="150000"/>
              </a:lnSpc>
              <a:buNone/>
            </a:pPr>
            <a:r>
              <a:rPr lang="en-US" sz="1800" dirty="0" smtClean="0">
                <a:latin typeface="Times New Roman" pitchFamily="18" charset="0"/>
                <a:cs typeface="Times New Roman" pitchFamily="18" charset="0"/>
              </a:rPr>
              <a:t>	In </a:t>
            </a:r>
            <a:r>
              <a:rPr lang="en-US" sz="1800" dirty="0">
                <a:latin typeface="Times New Roman" pitchFamily="18" charset="0"/>
                <a:cs typeface="Times New Roman" pitchFamily="18" charset="0"/>
              </a:rPr>
              <a:t>cities, FM stations are more popular since they play movies and other popular songs. Big FM, Red FM, Radio </a:t>
            </a:r>
            <a:r>
              <a:rPr lang="en-US" sz="1800" dirty="0" err="1">
                <a:latin typeface="Times New Roman" pitchFamily="18" charset="0"/>
                <a:cs typeface="Times New Roman" pitchFamily="18" charset="0"/>
              </a:rPr>
              <a:t>Mirchi</a:t>
            </a:r>
            <a:r>
              <a:rPr lang="en-US" sz="1800" dirty="0">
                <a:latin typeface="Times New Roman" pitchFamily="18" charset="0"/>
                <a:cs typeface="Times New Roman" pitchFamily="18" charset="0"/>
              </a:rPr>
              <a:t>, Radio City, and others have captured the attention of city dwellers. Modern radio comes in a wide variety of forms, including wireless networks and various forms of mobile communication. One can still have civil conversations over the radio. Having said that, FM stations don't live up to professional standards when it comes to language, topic, and focus.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534400" cy="758952"/>
          </a:xfrm>
        </p:spPr>
        <p:txBody>
          <a:bodyPr>
            <a:normAutofit/>
          </a:bodyPr>
          <a:lstStyle/>
          <a:p>
            <a:r>
              <a:rPr lang="en-US" sz="4000" b="1" dirty="0" smtClean="0">
                <a:latin typeface="Times New Roman" pitchFamily="18" charset="0"/>
                <a:cs typeface="Times New Roman" pitchFamily="18" charset="0"/>
              </a:rPr>
              <a:t>REFERENCES</a:t>
            </a:r>
            <a:endParaRPr lang="en-US" sz="4000" dirty="0"/>
          </a:p>
        </p:txBody>
      </p:sp>
      <p:sp>
        <p:nvSpPr>
          <p:cNvPr id="3" name="Content Placeholder 2"/>
          <p:cNvSpPr>
            <a:spLocks noGrp="1"/>
          </p:cNvSpPr>
          <p:nvPr>
            <p:ph sz="quarter" idx="1"/>
          </p:nvPr>
        </p:nvSpPr>
        <p:spPr/>
        <p:txBody>
          <a:bodyPr>
            <a:normAutofit fontScale="40000" lnSpcReduction="20000"/>
          </a:bodyPr>
          <a:lstStyle/>
          <a:p>
            <a:pPr lvl="0" algn="just">
              <a:lnSpc>
                <a:spcPct val="120000"/>
              </a:lnSpc>
            </a:pPr>
            <a:r>
              <a:rPr lang="en-US" sz="4500" dirty="0" err="1">
                <a:latin typeface="Times New Roman" pitchFamily="18" charset="0"/>
                <a:cs typeface="Times New Roman" pitchFamily="18" charset="0"/>
              </a:rPr>
              <a:t>Eapen</a:t>
            </a:r>
            <a:r>
              <a:rPr lang="en-US" sz="4500" dirty="0">
                <a:latin typeface="Times New Roman" pitchFamily="18" charset="0"/>
                <a:cs typeface="Times New Roman" pitchFamily="18" charset="0"/>
              </a:rPr>
              <a:t>, K. E. (1995). A Local Personality for Radio: The Need for Community Radio in India. Voices, 3(3), 13–15.</a:t>
            </a:r>
          </a:p>
          <a:p>
            <a:pPr algn="just">
              <a:lnSpc>
                <a:spcPct val="120000"/>
              </a:lnSpc>
            </a:pPr>
            <a:r>
              <a:rPr lang="en-US" sz="4500" dirty="0" smtClean="0">
                <a:latin typeface="Times New Roman" pitchFamily="18" charset="0"/>
                <a:cs typeface="Times New Roman" pitchFamily="18" charset="0"/>
              </a:rPr>
              <a:t>Shih-</a:t>
            </a:r>
            <a:r>
              <a:rPr lang="en-US" sz="4500" dirty="0" err="1" smtClean="0">
                <a:latin typeface="Times New Roman" pitchFamily="18" charset="0"/>
                <a:cs typeface="Times New Roman" pitchFamily="18" charset="0"/>
              </a:rPr>
              <a:t>Hau</a:t>
            </a:r>
            <a:r>
              <a:rPr lang="en-US" sz="4500" dirty="0" smtClean="0">
                <a:latin typeface="Times New Roman" pitchFamily="18" charset="0"/>
                <a:cs typeface="Times New Roman" pitchFamily="18" charset="0"/>
              </a:rPr>
              <a:t> </a:t>
            </a:r>
            <a:r>
              <a:rPr lang="en-US" sz="4500" dirty="0">
                <a:latin typeface="Times New Roman" pitchFamily="18" charset="0"/>
                <a:cs typeface="Times New Roman" pitchFamily="18" charset="0"/>
              </a:rPr>
              <a:t>Fan, Jen-</a:t>
            </a:r>
            <a:r>
              <a:rPr lang="en-US" sz="4500" dirty="0" err="1">
                <a:latin typeface="Times New Roman" pitchFamily="18" charset="0"/>
                <a:cs typeface="Times New Roman" pitchFamily="18" charset="0"/>
              </a:rPr>
              <a:t>Chian</a:t>
            </a:r>
            <a:r>
              <a:rPr lang="en-US" sz="4500" dirty="0">
                <a:latin typeface="Times New Roman" pitchFamily="18" charset="0"/>
                <a:cs typeface="Times New Roman" pitchFamily="18" charset="0"/>
              </a:rPr>
              <a:t> Chen, </a:t>
            </a:r>
            <a:r>
              <a:rPr lang="en-US" sz="4500" dirty="0" err="1">
                <a:latin typeface="Times New Roman" pitchFamily="18" charset="0"/>
                <a:cs typeface="Times New Roman" pitchFamily="18" charset="0"/>
              </a:rPr>
              <a:t>Hao-Ru</a:t>
            </a:r>
            <a:r>
              <a:rPr lang="en-US" sz="4500" dirty="0">
                <a:latin typeface="Times New Roman" pitchFamily="18" charset="0"/>
                <a:cs typeface="Times New Roman" pitchFamily="18" charset="0"/>
              </a:rPr>
              <a:t> Huang, and </a:t>
            </a:r>
            <a:r>
              <a:rPr lang="en-US" sz="4500" dirty="0" err="1">
                <a:latin typeface="Times New Roman" pitchFamily="18" charset="0"/>
                <a:cs typeface="Times New Roman" pitchFamily="18" charset="0"/>
              </a:rPr>
              <a:t>Tsung</a:t>
            </a:r>
            <a:r>
              <a:rPr lang="en-US" sz="4500" dirty="0">
                <a:latin typeface="Times New Roman" pitchFamily="18" charset="0"/>
                <a:cs typeface="Times New Roman" pitchFamily="18" charset="0"/>
              </a:rPr>
              <a:t>-Nan Lin (2009) Is FM a RF-based positioning solution in a metropolitan-scale environment? A probabilistic approach with radio measurements analysis, IEEE Transactions on Broadcasting, 55(3):577–588.</a:t>
            </a:r>
          </a:p>
          <a:p>
            <a:pPr lvl="0" algn="just">
              <a:lnSpc>
                <a:spcPct val="120000"/>
              </a:lnSpc>
            </a:pPr>
            <a:r>
              <a:rPr lang="en-US" sz="4500" dirty="0" smtClean="0">
                <a:latin typeface="Times New Roman" pitchFamily="18" charset="0"/>
                <a:cs typeface="Times New Roman" pitchFamily="18" charset="0"/>
              </a:rPr>
              <a:t>Hamilton</a:t>
            </a:r>
            <a:r>
              <a:rPr lang="en-US" sz="4500" dirty="0">
                <a:latin typeface="Times New Roman" pitchFamily="18" charset="0"/>
                <a:cs typeface="Times New Roman" pitchFamily="18" charset="0"/>
              </a:rPr>
              <a:t>, J (2004) Rationalizing dissent? Challenging conditions of low-power FM radio, Critical Studies in Media Communication, 21(1): 44–63.</a:t>
            </a:r>
          </a:p>
          <a:p>
            <a:pPr algn="just">
              <a:lnSpc>
                <a:spcPct val="120000"/>
              </a:lnSpc>
            </a:pPr>
            <a:r>
              <a:rPr lang="en-US" sz="4500" dirty="0" err="1" smtClean="0">
                <a:latin typeface="Times New Roman" pitchFamily="18" charset="0"/>
                <a:cs typeface="Times New Roman" pitchFamily="18" charset="0"/>
              </a:rPr>
              <a:t>Kwakwa</a:t>
            </a:r>
            <a:r>
              <a:rPr lang="en-US" sz="4500" dirty="0">
                <a:latin typeface="Times New Roman" pitchFamily="18" charset="0"/>
                <a:cs typeface="Times New Roman" pitchFamily="18" charset="0"/>
              </a:rPr>
              <a:t>, Paul </a:t>
            </a:r>
            <a:r>
              <a:rPr lang="en-US" sz="4500" dirty="0" err="1">
                <a:latin typeface="Times New Roman" pitchFamily="18" charset="0"/>
                <a:cs typeface="Times New Roman" pitchFamily="18" charset="0"/>
              </a:rPr>
              <a:t>Adjei</a:t>
            </a:r>
            <a:r>
              <a:rPr lang="en-US" sz="4500" dirty="0">
                <a:latin typeface="Times New Roman" pitchFamily="18" charset="0"/>
                <a:cs typeface="Times New Roman" pitchFamily="18" charset="0"/>
              </a:rPr>
              <a:t> (2012). Individual Preference for Radio Stations in The Eastern Region of Ghana, Online Journal of Communication and Media Technologies, 2(4):196- 203.</a:t>
            </a:r>
          </a:p>
          <a:p>
            <a:pPr lvl="0" algn="just">
              <a:lnSpc>
                <a:spcPct val="120000"/>
              </a:lnSpc>
            </a:pPr>
            <a:r>
              <a:rPr lang="en-US" sz="4500" dirty="0" err="1" smtClean="0">
                <a:latin typeface="Times New Roman" pitchFamily="18" charset="0"/>
                <a:cs typeface="Times New Roman" pitchFamily="18" charset="0"/>
              </a:rPr>
              <a:t>Yavas</a:t>
            </a:r>
            <a:r>
              <a:rPr lang="en-US" sz="4500" dirty="0">
                <a:latin typeface="Times New Roman" pitchFamily="18" charset="0"/>
                <a:cs typeface="Times New Roman" pitchFamily="18" charset="0"/>
              </a:rPr>
              <a:t>, U. &amp;</a:t>
            </a:r>
            <a:r>
              <a:rPr lang="en-US" sz="4500" dirty="0" err="1">
                <a:latin typeface="Times New Roman" pitchFamily="18" charset="0"/>
                <a:cs typeface="Times New Roman" pitchFamily="18" charset="0"/>
              </a:rPr>
              <a:t>Babakus</a:t>
            </a:r>
            <a:r>
              <a:rPr lang="en-US" sz="4500" dirty="0">
                <a:latin typeface="Times New Roman" pitchFamily="18" charset="0"/>
                <a:cs typeface="Times New Roman" pitchFamily="18" charset="0"/>
              </a:rPr>
              <a:t>, E. (2009) “Retail store loyalty: a comparison of two customer segments”, International Journal of Retail &amp; Distribution Management, Vol. 37, No.6, pp. 477-492</a:t>
            </a:r>
            <a:r>
              <a:rPr lang="en-US" sz="4500" dirty="0" smtClean="0">
                <a:latin typeface="Times New Roman" pitchFamily="18" charset="0"/>
                <a:cs typeface="Times New Roman" pitchFamily="18" charset="0"/>
              </a:rPr>
              <a:t>.</a:t>
            </a:r>
            <a:endParaRPr lang="en-US" sz="4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14</TotalTime>
  <Words>363</Words>
  <Application>Microsoft Office PowerPoint</Application>
  <PresentationFormat>On-screen Show (4:3)</PresentationFormat>
  <Paragraphs>23</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Civic</vt:lpstr>
      <vt:lpstr>AN OVERVIEW OF RADIO BROADCASTING</vt:lpstr>
      <vt:lpstr>INTRODUCTION</vt:lpstr>
      <vt:lpstr>RADIO BROADCASTING</vt:lpstr>
      <vt:lpstr>CONCLUSION</vt:lpstr>
      <vt:lpstr>REFERENCES</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OVERVIEW OF RADIO BROADCASTING</dc:title>
  <dc:creator>intel</dc:creator>
  <cp:lastModifiedBy>intel</cp:lastModifiedBy>
  <cp:revision>2</cp:revision>
  <dcterms:created xsi:type="dcterms:W3CDTF">2025-03-10T09:45:43Z</dcterms:created>
  <dcterms:modified xsi:type="dcterms:W3CDTF">2025-03-10T10:00:31Z</dcterms:modified>
</cp:coreProperties>
</file>