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1" r:id="rId7"/>
    <p:sldId id="267" r:id="rId8"/>
    <p:sldId id="266" r:id="rId9"/>
    <p:sldId id="262" r:id="rId10"/>
    <p:sldId id="268" r:id="rId11"/>
    <p:sldId id="263" r:id="rId12"/>
    <p:sldId id="264" r:id="rId13"/>
    <p:sldId id="265"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5" d="100"/>
          <a:sy n="65" d="100"/>
        </p:scale>
        <p:origin x="66"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8" name="Group 17"/>
          <p:cNvGrpSpPr/>
          <p:nvPr/>
        </p:nvGrpSpPr>
        <p:grpSpPr>
          <a:xfrm>
            <a:off x="0" y="0"/>
            <a:ext cx="12192000" cy="6858000"/>
            <a:chOff x="0" y="0"/>
            <a:chExt cx="12192000" cy="6858000"/>
          </a:xfrm>
        </p:grpSpPr>
        <p:sp>
          <p:nvSpPr>
            <p:cNvPr id="8" name="Rectangle 7"/>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Oval 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Oval 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Oval 10"/>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76279" y="1792223"/>
            <a:ext cx="990599" cy="304799"/>
          </a:xfrm>
        </p:spPr>
        <p:txBody>
          <a:bodyPr anchor="t"/>
          <a:lstStyle>
            <a:lvl1pPr algn="l">
              <a:defRPr b="0" i="0">
                <a:solidFill>
                  <a:schemeClr val="bg1"/>
                </a:solidFill>
              </a:defRPr>
            </a:lvl1p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bwMode="gray">
          <a:xfrm rot="5400000">
            <a:off x="8963575" y="3226820"/>
            <a:ext cx="3859795" cy="304801"/>
          </a:xfrm>
        </p:spPr>
        <p:txBody>
          <a:bodyPr anchor="b"/>
          <a:lstStyle>
            <a:lvl1pPr>
              <a:defRPr b="0" i="0">
                <a:solidFill>
                  <a:schemeClr val="bg1"/>
                </a:solidFill>
              </a:defRPr>
            </a:lvl1pPr>
          </a:lstStyle>
          <a:p>
            <a:endParaRPr lang="en-IN"/>
          </a:p>
        </p:txBody>
      </p:sp>
      <p:sp>
        <p:nvSpPr>
          <p:cNvPr id="17" name="Rectangle 16"/>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vl1pPr>
          </a:lstStyle>
          <a:p>
            <a:fld id="{D87580C7-1152-4641-94E0-44E4CC086E96}" type="slidenum">
              <a:rPr lang="en-IN" smtClean="0"/>
              <a:t>‹#›</a:t>
            </a:fld>
            <a:endParaRPr lang="en-IN"/>
          </a:p>
        </p:txBody>
      </p:sp>
    </p:spTree>
    <p:extLst>
      <p:ext uri="{BB962C8B-B14F-4D97-AF65-F5344CB8AC3E}">
        <p14:creationId xmlns:p14="http://schemas.microsoft.com/office/powerpoint/2010/main" val="2232056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197660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4"/>
            <a:ext cx="4351023" cy="2283823"/>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6048982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1368" y="2603500"/>
            <a:ext cx="4828744"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1" y="2603500"/>
            <a:ext cx="4825159" cy="3377705"/>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D8D8C86-A0F8-4C32-B170-4658F7BD8CB5}" type="datetimeFigureOut">
              <a:rPr lang="en-IN" smtClean="0"/>
              <a:t>20-09-2024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8092870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36063"/>
            <a:ext cx="482515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212326"/>
            <a:ext cx="4825158" cy="280747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1" y="2603499"/>
            <a:ext cx="4825160" cy="608825"/>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212327"/>
            <a:ext cx="4825159" cy="280747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D8D8C86-A0F8-4C32-B170-4658F7BD8CB5}" type="datetimeFigureOut">
              <a:rPr lang="en-IN" smtClean="0"/>
              <a:t>20-09-2024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1294084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8D8C86-A0F8-4C32-B170-4658F7BD8CB5}" type="datetimeFigureOut">
              <a:rPr lang="en-IN" smtClean="0"/>
              <a:t>20-09-2024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6491545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D8D8C86-A0F8-4C32-B170-4658F7BD8CB5}" type="datetimeFigureOut">
              <a:rPr lang="en-IN" smtClean="0"/>
              <a:t>20-09-2024</a:t>
            </a:fld>
            <a:endParaRPr lang="en-IN"/>
          </a:p>
        </p:txBody>
      </p:sp>
      <p:sp>
        <p:nvSpPr>
          <p:cNvPr id="3" name="Footer Placeholder 2"/>
          <p:cNvSpPr>
            <a:spLocks noGrp="1"/>
          </p:cNvSpPr>
          <p:nvPr>
            <p:ph type="ftr" sz="quarter" idx="11"/>
          </p:nvPr>
        </p:nvSpPr>
        <p:spPr/>
        <p:txBody>
          <a:bodyPr/>
          <a:lstStyle/>
          <a:p>
            <a:endParaRPr lang="en-IN"/>
          </a:p>
        </p:txBody>
      </p:sp>
      <p:sp>
        <p:nvSpPr>
          <p:cNvPr id="6" name="Rectangle 5"/>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12995341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1" name="Group 10"/>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5" y="3129280"/>
            <a:ext cx="2793158" cy="289559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8D8C86-A0F8-4C32-B170-4658F7BD8CB5}" type="datetimeFigureOut">
              <a:rPr lang="en-IN" smtClean="0"/>
              <a:t>20-09-2024</a:t>
            </a:fld>
            <a:endParaRPr lang="en-IN"/>
          </a:p>
        </p:txBody>
      </p:sp>
      <p:sp>
        <p:nvSpPr>
          <p:cNvPr id="6" name="Footer Placeholder 5"/>
          <p:cNvSpPr>
            <a:spLocks noGrp="1"/>
          </p:cNvSpPr>
          <p:nvPr>
            <p:ph type="ftr" sz="quarter" idx="11"/>
          </p:nvPr>
        </p:nvSpPr>
        <p:spPr/>
        <p:txBody>
          <a:bodyPr/>
          <a:lstStyle/>
          <a:p>
            <a:endParaRPr lang="en-IN"/>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926552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8" name="Rectangle 7"/>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59" cy="173566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2" y="1143000"/>
            <a:ext cx="3227192"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8D8C86-A0F8-4C32-B170-4658F7BD8CB5}" type="datetimeFigureOut">
              <a:rPr lang="en-IN" smtClean="0"/>
              <a:t>20-09-2024</a:t>
            </a:fld>
            <a:endParaRPr lang="en-IN"/>
          </a:p>
        </p:txBody>
      </p:sp>
      <p:sp>
        <p:nvSpPr>
          <p:cNvPr id="6" name="Footer Placeholder 5"/>
          <p:cNvSpPr>
            <a:spLocks noGrp="1"/>
          </p:cNvSpPr>
          <p:nvPr>
            <p:ph type="ftr" sz="quarter" idx="11"/>
          </p:nvPr>
        </p:nvSpPr>
        <p:spPr/>
        <p:txBody>
          <a:bodyPr/>
          <a:lstStyle/>
          <a:p>
            <a:endParaRPr lang="en-IN"/>
          </a:p>
        </p:txBody>
      </p:sp>
      <p:sp>
        <p:nvSpPr>
          <p:cNvPr id="15" name="Rectangle 14"/>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3123484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0" name="Group 9"/>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5945"/>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bwMode="gray">
          <a:xfrm>
            <a:off x="1154956" y="5532683"/>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D8D8C86-A0F8-4C32-B170-4658F7BD8CB5}" type="datetimeFigureOut">
              <a:rPr lang="en-IN" smtClean="0"/>
              <a:t>20-09-2024</a:t>
            </a:fld>
            <a:endParaRPr lang="en-IN"/>
          </a:p>
        </p:txBody>
      </p:sp>
      <p:sp>
        <p:nvSpPr>
          <p:cNvPr id="6" name="Footer Placeholder 5"/>
          <p:cNvSpPr>
            <a:spLocks noGrp="1"/>
          </p:cNvSpPr>
          <p:nvPr>
            <p:ph type="ftr" sz="quarter" idx="11"/>
          </p:nvPr>
        </p:nvSpPr>
        <p:spPr/>
        <p:txBody>
          <a:bodyPr/>
          <a:lstStyle/>
          <a:p>
            <a:endParaRPr lang="en-IN"/>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3003363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nchor="ct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13" name="Rectangle 12"/>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11217964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6" name="Rectangle 15"/>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1" name="TextBox 10"/>
          <p:cNvSpPr txBox="1"/>
          <p:nvPr/>
        </p:nvSpPr>
        <p:spPr bwMode="gray">
          <a:xfrm>
            <a:off x="898295" y="603589"/>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13" name="TextBox 12"/>
          <p:cNvSpPr txBox="1"/>
          <p:nvPr/>
        </p:nvSpPr>
        <p:spPr bwMode="gray">
          <a:xfrm>
            <a:off x="9705137" y="2613787"/>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74801" y="980517"/>
            <a:ext cx="8460983" cy="2705034"/>
          </a:xfrm>
        </p:spPr>
        <p:txBody>
          <a:bodyPr anchor="ct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86515"/>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14393"/>
            <a:ext cx="8825659" cy="1012664"/>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24" name="Rectangle 23"/>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0735693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0" name="Rectangle 9"/>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2404477"/>
            <a:ext cx="8825659" cy="178870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38587" y="5024967"/>
            <a:ext cx="8825658"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12" name="Rectangle 11"/>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32239167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7"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109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4" y="3187261"/>
            <a:ext cx="3129168" cy="28397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10999"/>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87261"/>
            <a:ext cx="3145380" cy="28397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6701" y="2603500"/>
            <a:ext cx="3157448"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6700" y="3187261"/>
            <a:ext cx="3161029" cy="283979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D8D8C86-A0F8-4C32-B170-4658F7BD8CB5}" type="datetimeFigureOut">
              <a:rPr lang="en-IN" smtClean="0"/>
              <a:t>20-09-2024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4398696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20744" cy="576263"/>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1334552" y="2611246"/>
            <a:ext cx="2691242" cy="1583764"/>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3" y="5109107"/>
            <a:ext cx="3020745"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4748463" y="2642840"/>
            <a:ext cx="2691242" cy="155217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68865" y="5109107"/>
            <a:ext cx="3050438" cy="92140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3434" y="4532845"/>
            <a:ext cx="305043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8163031" y="2618992"/>
            <a:ext cx="2691242" cy="1576018"/>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3434" y="5109107"/>
            <a:ext cx="3054127" cy="89634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21" name="Straight Connector 20"/>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25" name="Straight Connector 24"/>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7D8D8C86-A0F8-4C32-B170-4658F7BD8CB5}" type="datetimeFigureOut">
              <a:rPr lang="en-IN" smtClean="0"/>
              <a:t>20-09-2024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36304439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10" name="Title Placeholder 1"/>
          <p:cNvSpPr>
            <a:spLocks noGrp="1"/>
          </p:cNvSpPr>
          <p:nvPr>
            <p:ph type="title"/>
          </p:nvPr>
        </p:nvSpPr>
        <p:spPr>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29126500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Rectangle 12"/>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2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97430"/>
            <a:ext cx="1409965" cy="4729626"/>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97429"/>
            <a:ext cx="6247546" cy="472962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D8D8C86-A0F8-4C32-B170-4658F7BD8CB5}" type="datetimeFigureOut">
              <a:rPr lang="en-IN" smtClean="0"/>
              <a:t>20-09-2024</a:t>
            </a:fld>
            <a:endParaRPr lang="en-IN"/>
          </a:p>
        </p:txBody>
      </p:sp>
      <p:sp>
        <p:nvSpPr>
          <p:cNvPr id="5" name="Footer Placeholder 4"/>
          <p:cNvSpPr>
            <a:spLocks noGrp="1"/>
          </p:cNvSpPr>
          <p:nvPr>
            <p:ph type="ftr" sz="quarter" idx="11"/>
          </p:nvPr>
        </p:nvSpPr>
        <p:spPr/>
        <p:txBody>
          <a:bodyPr/>
          <a:lstStyle/>
          <a:p>
            <a:endParaRPr lang="en-IN"/>
          </a:p>
        </p:txBody>
      </p:sp>
      <p:sp>
        <p:nvSpPr>
          <p:cNvPr id="18" name="Rectangle 17"/>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87580C7-1152-4641-94E0-44E4CC086E96}" type="slidenum">
              <a:rPr lang="en-IN" smtClean="0"/>
              <a:t>‹#›</a:t>
            </a:fld>
            <a:endParaRPr lang="en-IN"/>
          </a:p>
        </p:txBody>
      </p:sp>
    </p:spTree>
    <p:extLst>
      <p:ext uri="{BB962C8B-B14F-4D97-AF65-F5344CB8AC3E}">
        <p14:creationId xmlns:p14="http://schemas.microsoft.com/office/powerpoint/2010/main" val="31277303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5" name="Rectangle 14"/>
            <p:cNvSpPr/>
            <p:nvPr/>
          </p:nvSpPr>
          <p:spPr>
            <a:xfrm>
              <a:off x="0" y="0"/>
              <a:ext cx="12192000" cy="6858000"/>
            </a:xfrm>
            <a:prstGeom prst="rect">
              <a:avLst/>
            </a:prstGeom>
            <a:blipFill>
              <a:blip r:embed="rId19">
                <a:duotone>
                  <a:schemeClr val="dk2">
                    <a:shade val="42000"/>
                    <a:hueMod val="42000"/>
                    <a:satMod val="124000"/>
                    <a:lumMod val="62000"/>
                  </a:schemeClr>
                  <a:schemeClr val="dk2">
                    <a:tint val="96000"/>
                    <a:satMod val="130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41" name="Oval 40"/>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9" name="Oval 3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1587"/>
              <a:ext cx="1600200" cy="1600200"/>
            </a:xfrm>
            <a:prstGeom prst="ellipse">
              <a:avLst/>
            </a:prstGeom>
            <a:gradFill flip="none" rotWithShape="1">
              <a:gsLst>
                <a:gs pos="0">
                  <a:schemeClr val="accent1">
                    <a:lumMod val="60000"/>
                    <a:lumOff val="40000"/>
                    <a:alpha val="14000"/>
                  </a:schemeClr>
                </a:gs>
                <a:gs pos="73000">
                  <a:schemeClr val="accent1">
                    <a:lumMod val="60000"/>
                    <a:lumOff val="40000"/>
                    <a:alpha val="0"/>
                  </a:schemeClr>
                </a:gs>
                <a:gs pos="36000">
                  <a:schemeClr val="accent1">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38" name="Oval 3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49" name="Oval 48"/>
            <p:cNvSpPr/>
            <p:nvPr/>
          </p:nvSpPr>
          <p:spPr>
            <a:xfrm>
              <a:off x="0" y="2667000"/>
              <a:ext cx="4191000" cy="4191000"/>
            </a:xfrm>
            <a:prstGeom prst="ellipse">
              <a:avLst/>
            </a:prstGeom>
            <a:gradFill flip="none" rotWithShape="1">
              <a:gsLst>
                <a:gs pos="0">
                  <a:schemeClr val="accent1">
                    <a:lumMod val="60000"/>
                    <a:lumOff val="40000"/>
                    <a:alpha val="11000"/>
                  </a:schemeClr>
                </a:gs>
                <a:gs pos="75000">
                  <a:schemeClr val="accent1">
                    <a:lumMod val="60000"/>
                    <a:lumOff val="40000"/>
                    <a:alpha val="0"/>
                  </a:schemeClr>
                </a:gs>
                <a:gs pos="36000">
                  <a:schemeClr val="accent1">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5239"/>
              <a:ext cx="990600" cy="990600"/>
            </a:xfrm>
            <a:prstGeom prst="ellipse">
              <a:avLst/>
            </a:prstGeom>
            <a:gradFill flip="none" rotWithShape="1">
              <a:gsLst>
                <a:gs pos="0">
                  <a:schemeClr val="accent1">
                    <a:lumMod val="60000"/>
                    <a:lumOff val="40000"/>
                    <a:alpha val="10000"/>
                  </a:schemeClr>
                </a:gs>
                <a:gs pos="66000">
                  <a:schemeClr val="accent1">
                    <a:lumMod val="60000"/>
                    <a:lumOff val="40000"/>
                    <a:alpha val="0"/>
                  </a:schemeClr>
                </a:gs>
                <a:gs pos="31000">
                  <a:schemeClr val="accent1">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47920"/>
            <a:ext cx="8761413" cy="72848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561110" y="6391839"/>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IN"/>
          </a:p>
        </p:txBody>
      </p:sp>
      <p:sp>
        <p:nvSpPr>
          <p:cNvPr id="4" name="Date Placeholder 3"/>
          <p:cNvSpPr>
            <a:spLocks noGrp="1"/>
          </p:cNvSpPr>
          <p:nvPr>
            <p:ph type="dt" sz="half" idx="2"/>
          </p:nvPr>
        </p:nvSpPr>
        <p:spPr>
          <a:xfrm>
            <a:off x="10650938" y="6394407"/>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7D8D8C86-A0F8-4C32-B170-4658F7BD8CB5}" type="datetimeFigureOut">
              <a:rPr lang="en-IN" smtClean="0"/>
              <a:t>20-09-2024</a:t>
            </a:fld>
            <a:endParaRPr lang="en-IN"/>
          </a:p>
        </p:txBody>
      </p:sp>
      <p:sp>
        <p:nvSpPr>
          <p:cNvPr id="20" name="Rectangle 19"/>
          <p:cNvSpPr/>
          <p:nvPr/>
        </p:nvSpPr>
        <p:spPr>
          <a:xfrm>
            <a:off x="1044372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87580C7-1152-4641-94E0-44E4CC086E96}" type="slidenum">
              <a:rPr lang="en-IN" smtClean="0"/>
              <a:t>‹#›</a:t>
            </a:fld>
            <a:endParaRPr lang="en-IN"/>
          </a:p>
        </p:txBody>
      </p:sp>
    </p:spTree>
    <p:extLst>
      <p:ext uri="{BB962C8B-B14F-4D97-AF65-F5344CB8AC3E}">
        <p14:creationId xmlns:p14="http://schemas.microsoft.com/office/powerpoint/2010/main" val="58512496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 id="214748372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1527" y="1571223"/>
            <a:ext cx="9053334" cy="2820782"/>
          </a:xfrm>
        </p:spPr>
        <p:txBody>
          <a:bodyPr/>
          <a:lstStyle/>
          <a:p>
            <a:pPr algn="ctr"/>
            <a:r>
              <a:rPr lang="en-US" sz="2800" b="1" dirty="0"/>
              <a:t>A COMPREHENSIVE REVIEW ON </a:t>
            </a:r>
            <a:br>
              <a:rPr lang="en-US" sz="2800" b="1"/>
            </a:br>
            <a:r>
              <a:rPr lang="en-US" sz="4400" b="1">
                <a:solidFill>
                  <a:schemeClr val="tx1"/>
                </a:solidFill>
              </a:rPr>
              <a:t>COLON </a:t>
            </a:r>
            <a:r>
              <a:rPr lang="en-US" sz="4400" b="1" dirty="0">
                <a:solidFill>
                  <a:schemeClr val="tx1"/>
                </a:solidFill>
              </a:rPr>
              <a:t>CANCER DETECTION </a:t>
            </a:r>
            <a:r>
              <a:rPr lang="en-US" sz="2800" b="1" dirty="0"/>
              <a:t>USING </a:t>
            </a:r>
            <a:br>
              <a:rPr lang="en-US" sz="2800" b="1" dirty="0"/>
            </a:br>
            <a:r>
              <a:rPr lang="en-US" sz="2800" b="1" dirty="0">
                <a:solidFill>
                  <a:schemeClr val="tx1"/>
                </a:solidFill>
              </a:rPr>
              <a:t>MACHINE LEARNING </a:t>
            </a:r>
            <a:r>
              <a:rPr lang="en-US" sz="2800" b="1" dirty="0"/>
              <a:t>APPROACH </a:t>
            </a:r>
            <a:br>
              <a:rPr lang="en-IN" sz="3200" dirty="0"/>
            </a:br>
            <a:endParaRPr lang="en-IN" sz="3200" dirty="0"/>
          </a:p>
        </p:txBody>
      </p:sp>
      <p:sp>
        <p:nvSpPr>
          <p:cNvPr id="3" name="Subtitle 2"/>
          <p:cNvSpPr>
            <a:spLocks noGrp="1"/>
          </p:cNvSpPr>
          <p:nvPr>
            <p:ph type="subTitle" idx="1"/>
          </p:nvPr>
        </p:nvSpPr>
        <p:spPr>
          <a:xfrm>
            <a:off x="1270865" y="4297558"/>
            <a:ext cx="4035231" cy="1536572"/>
          </a:xfrm>
          <a:ln>
            <a:solidFill>
              <a:schemeClr val="bg1"/>
            </a:solidFill>
          </a:ln>
        </p:spPr>
        <p:txBody>
          <a:bodyPr>
            <a:normAutofit fontScale="92500" lnSpcReduction="10000"/>
          </a:bodyPr>
          <a:lstStyle/>
          <a:p>
            <a:pPr algn="ctr"/>
            <a:r>
              <a:rPr lang="en-US" sz="2400" b="1" dirty="0">
                <a:solidFill>
                  <a:schemeClr val="bg1"/>
                </a:solidFill>
              </a:rPr>
              <a:t>Dr. Rakesh Sharma</a:t>
            </a:r>
            <a:endParaRPr lang="en-US" sz="2400" b="1" baseline="30000" dirty="0">
              <a:solidFill>
                <a:schemeClr val="bg1"/>
              </a:solidFill>
            </a:endParaRPr>
          </a:p>
          <a:p>
            <a:pPr algn="ctr"/>
            <a:r>
              <a:rPr lang="en-US" dirty="0">
                <a:solidFill>
                  <a:schemeClr val="bg1"/>
                </a:solidFill>
              </a:rPr>
              <a:t>Associate Professor</a:t>
            </a:r>
          </a:p>
          <a:p>
            <a:pPr algn="ctr"/>
            <a:r>
              <a:rPr lang="en-US" dirty="0">
                <a:solidFill>
                  <a:schemeClr val="bg1"/>
                </a:solidFill>
              </a:rPr>
              <a:t> Department of ECE</a:t>
            </a:r>
          </a:p>
          <a:p>
            <a:pPr algn="ctr"/>
            <a:r>
              <a:rPr lang="en-US" dirty="0">
                <a:solidFill>
                  <a:schemeClr val="bg1"/>
                </a:solidFill>
              </a:rPr>
              <a:t>BMU, Rohtak</a:t>
            </a:r>
            <a:endParaRPr lang="en-IN" dirty="0">
              <a:solidFill>
                <a:schemeClr val="bg1"/>
              </a:solidFill>
            </a:endParaRPr>
          </a:p>
          <a:p>
            <a:pPr algn="ctr"/>
            <a:endParaRPr lang="en-IN"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0123" y="621799"/>
            <a:ext cx="1878683" cy="1878683"/>
          </a:xfrm>
          <a:prstGeom prst="rect">
            <a:avLst/>
          </a:prstGeom>
        </p:spPr>
      </p:pic>
      <p:sp>
        <p:nvSpPr>
          <p:cNvPr id="5" name="Subtitle 2"/>
          <p:cNvSpPr txBox="1">
            <a:spLocks/>
          </p:cNvSpPr>
          <p:nvPr/>
        </p:nvSpPr>
        <p:spPr>
          <a:xfrm>
            <a:off x="5786759" y="4284988"/>
            <a:ext cx="4129974" cy="1549142"/>
          </a:xfrm>
          <a:prstGeom prst="rect">
            <a:avLst/>
          </a:prstGeom>
          <a:ln>
            <a:solidFill>
              <a:schemeClr val="bg1"/>
            </a:solidFill>
          </a:ln>
        </p:spPr>
        <p:txBody>
          <a:bodyPr vert="horz" lIns="91440" tIns="45720" rIns="91440" bIns="45720" rtlCol="0" anchor="t">
            <a:normAutofit lnSpcReduction="1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accent1"/>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r>
              <a:rPr lang="en-US" sz="2400" b="1" dirty="0" err="1">
                <a:solidFill>
                  <a:schemeClr val="bg1"/>
                </a:solidFill>
              </a:rPr>
              <a:t>Ritu</a:t>
            </a:r>
            <a:r>
              <a:rPr lang="en-US" sz="2400" b="1" dirty="0">
                <a:solidFill>
                  <a:schemeClr val="bg1"/>
                </a:solidFill>
              </a:rPr>
              <a:t> Goyal</a:t>
            </a:r>
            <a:endParaRPr lang="en-US" sz="2400" b="1" baseline="30000" dirty="0">
              <a:solidFill>
                <a:schemeClr val="bg1"/>
              </a:solidFill>
            </a:endParaRPr>
          </a:p>
          <a:p>
            <a:pPr algn="ctr"/>
            <a:r>
              <a:rPr lang="en-US" dirty="0">
                <a:solidFill>
                  <a:schemeClr val="bg1"/>
                </a:solidFill>
              </a:rPr>
              <a:t>Research Scholar</a:t>
            </a:r>
          </a:p>
          <a:p>
            <a:pPr algn="ctr"/>
            <a:r>
              <a:rPr lang="en-US" dirty="0">
                <a:solidFill>
                  <a:schemeClr val="bg1"/>
                </a:solidFill>
              </a:rPr>
              <a:t> Department of ECE</a:t>
            </a:r>
          </a:p>
          <a:p>
            <a:pPr algn="ctr"/>
            <a:r>
              <a:rPr lang="en-US" dirty="0">
                <a:solidFill>
                  <a:schemeClr val="bg1"/>
                </a:solidFill>
              </a:rPr>
              <a:t> BMU, Rohtak</a:t>
            </a:r>
            <a:endParaRPr lang="en-IN" dirty="0">
              <a:solidFill>
                <a:schemeClr val="bg1"/>
              </a:solidFill>
            </a:endParaRPr>
          </a:p>
        </p:txBody>
      </p:sp>
    </p:spTree>
    <p:extLst>
      <p:ext uri="{BB962C8B-B14F-4D97-AF65-F5344CB8AC3E}">
        <p14:creationId xmlns:p14="http://schemas.microsoft.com/office/powerpoint/2010/main" val="2966938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INDEX</a:t>
            </a:r>
            <a:endParaRPr lang="en-IN" dirty="0"/>
          </a:p>
        </p:txBody>
      </p:sp>
      <p:sp>
        <p:nvSpPr>
          <p:cNvPr id="3" name="Content Placeholder 2"/>
          <p:cNvSpPr>
            <a:spLocks noGrp="1"/>
          </p:cNvSpPr>
          <p:nvPr>
            <p:ph idx="1"/>
          </p:nvPr>
        </p:nvSpPr>
        <p:spPr/>
        <p:txBody>
          <a:bodyPr>
            <a:normAutofit/>
          </a:bodyPr>
          <a:lstStyle/>
          <a:p>
            <a:r>
              <a:rPr lang="en-US" sz="2000" dirty="0"/>
              <a:t>INTRODUCTION</a:t>
            </a:r>
          </a:p>
          <a:p>
            <a:r>
              <a:rPr lang="en-US" sz="2000" dirty="0"/>
              <a:t>CURRENT CHALLENGES</a:t>
            </a:r>
          </a:p>
          <a:p>
            <a:r>
              <a:rPr lang="en-US" sz="2000" dirty="0"/>
              <a:t>ROLE OF ML IN CLONE CANCER DETECTION</a:t>
            </a:r>
          </a:p>
          <a:p>
            <a:r>
              <a:rPr lang="en-US" sz="2000" dirty="0"/>
              <a:t>REVIEW OF LITERATURE</a:t>
            </a:r>
          </a:p>
          <a:p>
            <a:r>
              <a:rPr lang="en-US" sz="2000" dirty="0"/>
              <a:t>COMPARATIVE STUDY</a:t>
            </a:r>
          </a:p>
          <a:p>
            <a:r>
              <a:rPr lang="en-US" sz="2000" dirty="0"/>
              <a:t>CONCLUSION</a:t>
            </a:r>
          </a:p>
          <a:p>
            <a:r>
              <a:rPr lang="en-US" sz="2000" dirty="0"/>
              <a:t>FUTURE SCOPE</a:t>
            </a:r>
            <a:endParaRPr lang="en-IN" sz="2000" dirty="0"/>
          </a:p>
        </p:txBody>
      </p:sp>
    </p:spTree>
    <p:extLst>
      <p:ext uri="{BB962C8B-B14F-4D97-AF65-F5344CB8AC3E}">
        <p14:creationId xmlns:p14="http://schemas.microsoft.com/office/powerpoint/2010/main" val="3965326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endParaRPr lang="en-IN" dirty="0"/>
          </a:p>
        </p:txBody>
      </p:sp>
      <p:sp>
        <p:nvSpPr>
          <p:cNvPr id="3" name="Content Placeholder 2"/>
          <p:cNvSpPr>
            <a:spLocks noGrp="1"/>
          </p:cNvSpPr>
          <p:nvPr>
            <p:ph idx="1"/>
          </p:nvPr>
        </p:nvSpPr>
        <p:spPr>
          <a:xfrm>
            <a:off x="472374" y="2112135"/>
            <a:ext cx="6482218" cy="5241702"/>
          </a:xfrm>
        </p:spPr>
        <p:txBody>
          <a:bodyPr>
            <a:noAutofit/>
          </a:bodyPr>
          <a:lstStyle/>
          <a:p>
            <a:r>
              <a:rPr lang="en-US" sz="1200" dirty="0"/>
              <a:t>The detection of canon cancer, a pervasive and potentially fatal condition, remains a critical challenge in modern healthcare. Traditional diagnostic methods often exhibit limitations in accuracy and efficiency, necessitating alternative approaches. </a:t>
            </a:r>
          </a:p>
          <a:p>
            <a:r>
              <a:rPr lang="en-US" sz="1200" dirty="0"/>
              <a:t>Canon cancer encompasses a spectrum of malignancies affecting various organs, presenting a formidable healthcare burden worldwide. Early detection is paramount for effective treatment and prognosis improvement. While conventional diagnostic modalities such as imaging and histopathology play pivotal roles, their reliance on subjective interpretation and limited scalability highlights the need for ML-based methods.</a:t>
            </a:r>
          </a:p>
          <a:p>
            <a:r>
              <a:rPr lang="en-US" sz="1200" dirty="0"/>
              <a:t>3. ML techniques deployed in canon cancer detection span a diverse spectrum, including supervised, unsupervised, and semi-supervised learning paradigms. Supervised methods, notably classification algorithms like support vector machines (SVMs), random forests, and deep neural networks, have demonstrated efficacy in discerning malignant from benign lesions. Unsupervised approaches, encompassing clustering and anomaly detection, facilitate exploratory analysis and pattern discovery in large-scale datasets.</a:t>
            </a:r>
          </a:p>
          <a:p>
            <a:r>
              <a:rPr lang="en-US" sz="1200" dirty="0" err="1"/>
              <a:t>Radiomics</a:t>
            </a:r>
            <a:r>
              <a:rPr lang="en-US" sz="1200" dirty="0"/>
              <a:t> has enabled the development of robust predictive models leveraging imaging biomarkers, while deep learning architectures, particularly convolutional neural networks (CNNs), have revolutionized medical image analysis by enabling end-to-end learning from raw data, circumventing the need for handcrafted feature engineering.</a:t>
            </a:r>
            <a:endParaRPr lang="en-IN" sz="1200" dirty="0"/>
          </a:p>
        </p:txBody>
      </p:sp>
      <p:pic>
        <p:nvPicPr>
          <p:cNvPr id="4" name="Picture 3"/>
          <p:cNvPicPr/>
          <p:nvPr/>
        </p:nvPicPr>
        <p:blipFill>
          <a:blip r:embed="rId2"/>
          <a:stretch>
            <a:fillRect/>
          </a:stretch>
        </p:blipFill>
        <p:spPr>
          <a:xfrm>
            <a:off x="7109138" y="2716703"/>
            <a:ext cx="4767848" cy="2867025"/>
          </a:xfrm>
          <a:prstGeom prst="rect">
            <a:avLst/>
          </a:prstGeom>
        </p:spPr>
      </p:pic>
    </p:spTree>
    <p:extLst>
      <p:ext uri="{BB962C8B-B14F-4D97-AF65-F5344CB8AC3E}">
        <p14:creationId xmlns:p14="http://schemas.microsoft.com/office/powerpoint/2010/main" val="9278878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CURRENT CHALLENGES</a:t>
            </a:r>
            <a:endParaRPr lang="en-IN" dirty="0"/>
          </a:p>
        </p:txBody>
      </p:sp>
      <p:sp>
        <p:nvSpPr>
          <p:cNvPr id="3" name="Content Placeholder 2"/>
          <p:cNvSpPr>
            <a:spLocks noGrp="1"/>
          </p:cNvSpPr>
          <p:nvPr>
            <p:ph idx="1"/>
          </p:nvPr>
        </p:nvSpPr>
        <p:spPr/>
        <p:txBody>
          <a:bodyPr/>
          <a:lstStyle/>
          <a:p>
            <a:r>
              <a:rPr lang="en-US" dirty="0"/>
              <a:t>Canon cancer, affecting various organs, poses significant detection and diagnostic challenges. </a:t>
            </a:r>
          </a:p>
          <a:p>
            <a:r>
              <a:rPr lang="en-US" dirty="0"/>
              <a:t>Despite advanced imaging techniques like CT, MRI, and PET, the subjective interpretation by radiologists can lead to variability in accuracy and consistency. </a:t>
            </a:r>
          </a:p>
          <a:p>
            <a:r>
              <a:rPr lang="en-US" dirty="0"/>
              <a:t>Addressing these challenges is crucial for timely diagnosis and improved patient outcomes.</a:t>
            </a:r>
            <a:endParaRPr lang="en-IN" dirty="0"/>
          </a:p>
        </p:txBody>
      </p:sp>
    </p:spTree>
    <p:extLst>
      <p:ext uri="{BB962C8B-B14F-4D97-AF65-F5344CB8AC3E}">
        <p14:creationId xmlns:p14="http://schemas.microsoft.com/office/powerpoint/2010/main" val="14666759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ROLE OF ML IN CLONE CANCER DETECTION</a:t>
            </a:r>
            <a:endParaRPr lang="en-IN" dirty="0"/>
          </a:p>
        </p:txBody>
      </p:sp>
      <p:sp>
        <p:nvSpPr>
          <p:cNvPr id="3" name="Content Placeholder 2"/>
          <p:cNvSpPr>
            <a:spLocks noGrp="1"/>
          </p:cNvSpPr>
          <p:nvPr>
            <p:ph idx="1"/>
          </p:nvPr>
        </p:nvSpPr>
        <p:spPr>
          <a:xfrm>
            <a:off x="6130344" y="2433928"/>
            <a:ext cx="5267459" cy="3786567"/>
          </a:xfrm>
        </p:spPr>
        <p:txBody>
          <a:bodyPr>
            <a:normAutofit fontScale="92500" lnSpcReduction="20000"/>
          </a:bodyPr>
          <a:lstStyle/>
          <a:p>
            <a:r>
              <a:rPr lang="en-US" dirty="0"/>
              <a:t>ML algorithms can also mitigate </a:t>
            </a:r>
            <a:r>
              <a:rPr lang="en-US" dirty="0" err="1"/>
              <a:t>interobserver</a:t>
            </a:r>
            <a:r>
              <a:rPr lang="en-US" dirty="0"/>
              <a:t> variability in histopathological analysis, assisting pathologists in identifying and characterizing cancerous cells with greater accuracy and efficiency. These models learn from expert annotations and historical data to reduce discrepancies in diagnosis and enhance diagnostic consistency. ML-driven diagnostic tools can augment the sensitivity and specificity of existing diagnostic modalities by integrating multiple data sources, generating comprehensive patient profiles, and identifying subtle biomarkers. These models facilitate earlier detection of tumors, leading to timely intervention and improved patient outcomes.</a:t>
            </a:r>
            <a:endParaRPr lang="en-IN" dirty="0"/>
          </a:p>
        </p:txBody>
      </p:sp>
      <p:sp>
        <p:nvSpPr>
          <p:cNvPr id="4" name="Content Placeholder 2"/>
          <p:cNvSpPr txBox="1">
            <a:spLocks/>
          </p:cNvSpPr>
          <p:nvPr/>
        </p:nvSpPr>
        <p:spPr>
          <a:xfrm>
            <a:off x="328560" y="2433928"/>
            <a:ext cx="5672995" cy="3786568"/>
          </a:xfrm>
          <a:prstGeom prst="rect">
            <a:avLst/>
          </a:prstGeom>
        </p:spPr>
        <p:txBody>
          <a:bodyPr vert="horz" lIns="91440" tIns="45720" rIns="91440" bIns="45720" rtlCol="0">
            <a:normAutofit fontScale="850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r>
              <a:rPr lang="en-US" dirty="0"/>
              <a:t>Canon cancer detection poses significant challenges due to the complexity and heterogeneity of tumors and limitations in existing diagnostic modalities. Machine learning (ML) has emerged as a powerful tool to address these challenges by leveraging computational algorithms to analyze large datasets, extract meaningful patterns, and improve diagnostic accuracy. One primary challenge is the subjective interpretation of imaging studies, which can lead to variability in diagnostic accuracy and consistency. ML techniques, particularly deep learning algorithms like convolutional neural networks (CNNs), can automate the analysis of medical images and extract relevant features for tumor detection and classification. By training on large annotated datasets, CNNs can identify subtle patterns indicative of cancerous lesions, leading to more consistent and reliable diagnoses. </a:t>
            </a:r>
            <a:endParaRPr lang="en-IN" dirty="0"/>
          </a:p>
        </p:txBody>
      </p:sp>
    </p:spTree>
    <p:extLst>
      <p:ext uri="{BB962C8B-B14F-4D97-AF65-F5344CB8AC3E}">
        <p14:creationId xmlns:p14="http://schemas.microsoft.com/office/powerpoint/2010/main" val="30384697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LITERATURE </a:t>
            </a:r>
            <a:endParaRPr lang="en-IN"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41178390"/>
              </p:ext>
            </p:extLst>
          </p:nvPr>
        </p:nvGraphicFramePr>
        <p:xfrm>
          <a:off x="927279" y="2511380"/>
          <a:ext cx="10045521" cy="3503054"/>
        </p:xfrm>
        <a:graphic>
          <a:graphicData uri="http://schemas.openxmlformats.org/drawingml/2006/table">
            <a:tbl>
              <a:tblPr firstRow="1" bandRow="1">
                <a:tableStyleId>{5C22544A-7EE6-4342-B048-85BDC9FD1C3A}</a:tableStyleId>
              </a:tblPr>
              <a:tblGrid>
                <a:gridCol w="2620264">
                  <a:extLst>
                    <a:ext uri="{9D8B030D-6E8A-4147-A177-3AD203B41FA5}">
                      <a16:colId xmlns:a16="http://schemas.microsoft.com/office/drawing/2014/main" val="20000"/>
                    </a:ext>
                  </a:extLst>
                </a:gridCol>
                <a:gridCol w="1424772">
                  <a:extLst>
                    <a:ext uri="{9D8B030D-6E8A-4147-A177-3AD203B41FA5}">
                      <a16:colId xmlns:a16="http://schemas.microsoft.com/office/drawing/2014/main" val="20001"/>
                    </a:ext>
                  </a:extLst>
                </a:gridCol>
                <a:gridCol w="6000485">
                  <a:extLst>
                    <a:ext uri="{9D8B030D-6E8A-4147-A177-3AD203B41FA5}">
                      <a16:colId xmlns:a16="http://schemas.microsoft.com/office/drawing/2014/main" val="20002"/>
                    </a:ext>
                  </a:extLst>
                </a:gridCol>
              </a:tblGrid>
              <a:tr h="1269519">
                <a:tc>
                  <a:txBody>
                    <a:bodyPr/>
                    <a:lstStyle/>
                    <a:p>
                      <a:r>
                        <a:rPr lang="en-US" dirty="0"/>
                        <a:t>AUTHOR</a:t>
                      </a:r>
                      <a:endParaRPr lang="en-IN" dirty="0"/>
                    </a:p>
                  </a:txBody>
                  <a:tcPr/>
                </a:tc>
                <a:tc>
                  <a:txBody>
                    <a:bodyPr/>
                    <a:lstStyle/>
                    <a:p>
                      <a:r>
                        <a:rPr lang="en-US" dirty="0"/>
                        <a:t>YEAR</a:t>
                      </a:r>
                      <a:endParaRPr lang="en-IN" dirty="0"/>
                    </a:p>
                  </a:txBody>
                  <a:tcPr/>
                </a:tc>
                <a:tc>
                  <a:txBody>
                    <a:bodyPr/>
                    <a:lstStyle/>
                    <a:p>
                      <a:r>
                        <a:rPr lang="en-US" dirty="0"/>
                        <a:t>CONTRIBUTION</a:t>
                      </a:r>
                      <a:endParaRPr lang="en-IN" dirty="0"/>
                    </a:p>
                  </a:txBody>
                  <a:tcPr/>
                </a:tc>
                <a:extLst>
                  <a:ext uri="{0D108BD9-81ED-4DB2-BD59-A6C34878D82A}">
                    <a16:rowId xmlns:a16="http://schemas.microsoft.com/office/drawing/2014/main" val="10000"/>
                  </a:ext>
                </a:extLst>
              </a:tr>
              <a:tr h="2233535">
                <a:tc>
                  <a:txBody>
                    <a:bodyPr/>
                    <a:lstStyle/>
                    <a:p>
                      <a:r>
                        <a:rPr lang="en-IN"/>
                        <a:t>Neto et al.</a:t>
                      </a:r>
                    </a:p>
                  </a:txBody>
                  <a:tcPr anchor="ctr"/>
                </a:tc>
                <a:tc>
                  <a:txBody>
                    <a:bodyPr/>
                    <a:lstStyle/>
                    <a:p>
                      <a:r>
                        <a:rPr lang="en-IN"/>
                        <a:t>2024</a:t>
                      </a:r>
                    </a:p>
                  </a:txBody>
                  <a:tcPr anchor="ctr"/>
                </a:tc>
                <a:tc>
                  <a:txBody>
                    <a:bodyPr/>
                    <a:lstStyle/>
                    <a:p>
                      <a:r>
                        <a:rPr lang="en-US" dirty="0"/>
                        <a:t>Introduced a system combining multiple ML algorithms to analyze histopathological images, identifying cancerous regions while ensuring interpretability for clinical acceptance.</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764944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LITERATURE </a:t>
            </a:r>
            <a:endParaRPr lang="en-IN"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41178390"/>
              </p:ext>
            </p:extLst>
          </p:nvPr>
        </p:nvGraphicFramePr>
        <p:xfrm>
          <a:off x="927279" y="2511380"/>
          <a:ext cx="10045521" cy="3503054"/>
        </p:xfrm>
        <a:graphic>
          <a:graphicData uri="http://schemas.openxmlformats.org/drawingml/2006/table">
            <a:tbl>
              <a:tblPr firstRow="1" bandRow="1">
                <a:tableStyleId>{5C22544A-7EE6-4342-B048-85BDC9FD1C3A}</a:tableStyleId>
              </a:tblPr>
              <a:tblGrid>
                <a:gridCol w="2620264">
                  <a:extLst>
                    <a:ext uri="{9D8B030D-6E8A-4147-A177-3AD203B41FA5}">
                      <a16:colId xmlns:a16="http://schemas.microsoft.com/office/drawing/2014/main" val="20000"/>
                    </a:ext>
                  </a:extLst>
                </a:gridCol>
                <a:gridCol w="1424772">
                  <a:extLst>
                    <a:ext uri="{9D8B030D-6E8A-4147-A177-3AD203B41FA5}">
                      <a16:colId xmlns:a16="http://schemas.microsoft.com/office/drawing/2014/main" val="20001"/>
                    </a:ext>
                  </a:extLst>
                </a:gridCol>
                <a:gridCol w="6000485">
                  <a:extLst>
                    <a:ext uri="{9D8B030D-6E8A-4147-A177-3AD203B41FA5}">
                      <a16:colId xmlns:a16="http://schemas.microsoft.com/office/drawing/2014/main" val="20002"/>
                    </a:ext>
                  </a:extLst>
                </a:gridCol>
              </a:tblGrid>
              <a:tr h="1269519">
                <a:tc>
                  <a:txBody>
                    <a:bodyPr/>
                    <a:lstStyle/>
                    <a:p>
                      <a:r>
                        <a:rPr lang="en-US" dirty="0"/>
                        <a:t>AUTHOR</a:t>
                      </a:r>
                      <a:endParaRPr lang="en-IN" dirty="0"/>
                    </a:p>
                  </a:txBody>
                  <a:tcPr/>
                </a:tc>
                <a:tc>
                  <a:txBody>
                    <a:bodyPr/>
                    <a:lstStyle/>
                    <a:p>
                      <a:r>
                        <a:rPr lang="en-US" dirty="0"/>
                        <a:t>YEAR</a:t>
                      </a:r>
                      <a:endParaRPr lang="en-IN" dirty="0"/>
                    </a:p>
                  </a:txBody>
                  <a:tcPr/>
                </a:tc>
                <a:tc>
                  <a:txBody>
                    <a:bodyPr/>
                    <a:lstStyle/>
                    <a:p>
                      <a:r>
                        <a:rPr lang="en-US" dirty="0"/>
                        <a:t>CONTRIBUTION</a:t>
                      </a:r>
                      <a:endParaRPr lang="en-IN" dirty="0"/>
                    </a:p>
                  </a:txBody>
                  <a:tcPr/>
                </a:tc>
                <a:extLst>
                  <a:ext uri="{0D108BD9-81ED-4DB2-BD59-A6C34878D82A}">
                    <a16:rowId xmlns:a16="http://schemas.microsoft.com/office/drawing/2014/main" val="10000"/>
                  </a:ext>
                </a:extLst>
              </a:tr>
              <a:tr h="2233535">
                <a:tc>
                  <a:txBody>
                    <a:bodyPr/>
                    <a:lstStyle/>
                    <a:p>
                      <a:r>
                        <a:rPr lang="en-IN"/>
                        <a:t>Bülbül, Burakgazi, and Kesimal</a:t>
                      </a:r>
                    </a:p>
                  </a:txBody>
                  <a:tcPr anchor="ctr"/>
                </a:tc>
                <a:tc>
                  <a:txBody>
                    <a:bodyPr/>
                    <a:lstStyle/>
                    <a:p>
                      <a:r>
                        <a:rPr lang="en-IN"/>
                        <a:t>2024</a:t>
                      </a:r>
                    </a:p>
                  </a:txBody>
                  <a:tcPr anchor="ctr"/>
                </a:tc>
                <a:tc>
                  <a:txBody>
                    <a:bodyPr/>
                    <a:lstStyle/>
                    <a:p>
                      <a:r>
                        <a:rPr lang="en-US" dirty="0"/>
                        <a:t>Utilized ML-based CT texture analysis to predict CRC grade, T stage, and lymph node involvement, enabling accurate classification and staging for treatment planning.</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440907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REVIEW OF LITERATURE </a:t>
            </a:r>
            <a:endParaRPr lang="en-IN"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741178390"/>
              </p:ext>
            </p:extLst>
          </p:nvPr>
        </p:nvGraphicFramePr>
        <p:xfrm>
          <a:off x="927279" y="2511380"/>
          <a:ext cx="10045521" cy="3503054"/>
        </p:xfrm>
        <a:graphic>
          <a:graphicData uri="http://schemas.openxmlformats.org/drawingml/2006/table">
            <a:tbl>
              <a:tblPr firstRow="1" bandRow="1">
                <a:tableStyleId>{5C22544A-7EE6-4342-B048-85BDC9FD1C3A}</a:tableStyleId>
              </a:tblPr>
              <a:tblGrid>
                <a:gridCol w="2620264">
                  <a:extLst>
                    <a:ext uri="{9D8B030D-6E8A-4147-A177-3AD203B41FA5}">
                      <a16:colId xmlns:a16="http://schemas.microsoft.com/office/drawing/2014/main" val="20000"/>
                    </a:ext>
                  </a:extLst>
                </a:gridCol>
                <a:gridCol w="1424772">
                  <a:extLst>
                    <a:ext uri="{9D8B030D-6E8A-4147-A177-3AD203B41FA5}">
                      <a16:colId xmlns:a16="http://schemas.microsoft.com/office/drawing/2014/main" val="20001"/>
                    </a:ext>
                  </a:extLst>
                </a:gridCol>
                <a:gridCol w="6000485">
                  <a:extLst>
                    <a:ext uri="{9D8B030D-6E8A-4147-A177-3AD203B41FA5}">
                      <a16:colId xmlns:a16="http://schemas.microsoft.com/office/drawing/2014/main" val="20002"/>
                    </a:ext>
                  </a:extLst>
                </a:gridCol>
              </a:tblGrid>
              <a:tr h="1269519">
                <a:tc>
                  <a:txBody>
                    <a:bodyPr/>
                    <a:lstStyle/>
                    <a:p>
                      <a:r>
                        <a:rPr lang="en-US" dirty="0"/>
                        <a:t>AUTHOR</a:t>
                      </a:r>
                      <a:endParaRPr lang="en-IN" dirty="0"/>
                    </a:p>
                  </a:txBody>
                  <a:tcPr/>
                </a:tc>
                <a:tc>
                  <a:txBody>
                    <a:bodyPr/>
                    <a:lstStyle/>
                    <a:p>
                      <a:r>
                        <a:rPr lang="en-US" dirty="0"/>
                        <a:t>YEAR</a:t>
                      </a:r>
                      <a:endParaRPr lang="en-IN" dirty="0"/>
                    </a:p>
                  </a:txBody>
                  <a:tcPr/>
                </a:tc>
                <a:tc>
                  <a:txBody>
                    <a:bodyPr/>
                    <a:lstStyle/>
                    <a:p>
                      <a:r>
                        <a:rPr lang="en-US" dirty="0"/>
                        <a:t>CONTRIBUTION</a:t>
                      </a:r>
                      <a:endParaRPr lang="en-IN" dirty="0"/>
                    </a:p>
                  </a:txBody>
                  <a:tcPr/>
                </a:tc>
                <a:extLst>
                  <a:ext uri="{0D108BD9-81ED-4DB2-BD59-A6C34878D82A}">
                    <a16:rowId xmlns:a16="http://schemas.microsoft.com/office/drawing/2014/main" val="10000"/>
                  </a:ext>
                </a:extLst>
              </a:tr>
              <a:tr h="2233535">
                <a:tc>
                  <a:txBody>
                    <a:bodyPr/>
                    <a:lstStyle/>
                    <a:p>
                      <a:r>
                        <a:rPr lang="en-IN"/>
                        <a:t>eng et al.</a:t>
                      </a:r>
                    </a:p>
                  </a:txBody>
                  <a:tcPr anchor="ctr"/>
                </a:tc>
                <a:tc>
                  <a:txBody>
                    <a:bodyPr/>
                    <a:lstStyle/>
                    <a:p>
                      <a:r>
                        <a:rPr lang="en-IN"/>
                        <a:t>2023</a:t>
                      </a:r>
                    </a:p>
                  </a:txBody>
                  <a:tcPr anchor="ctr"/>
                </a:tc>
                <a:tc>
                  <a:txBody>
                    <a:bodyPr/>
                    <a:lstStyle/>
                    <a:p>
                      <a:r>
                        <a:rPr lang="en-US" dirty="0"/>
                        <a:t>Introduced a ML-assisted method for detecting colon cancer biomarkers using label-free Surface-Enhanced Raman Scattering (SERS), enhancing the specificity and reliability of early detection.</a:t>
                      </a: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39068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COMPARATIVE STUDY</a:t>
            </a:r>
            <a:endParaRPr lang="en-IN" dirty="0"/>
          </a:p>
        </p:txBody>
      </p:sp>
      <p:sp>
        <p:nvSpPr>
          <p:cNvPr id="3" name="Content Placeholder 2"/>
          <p:cNvSpPr>
            <a:spLocks noGrp="1"/>
          </p:cNvSpPr>
          <p:nvPr>
            <p:ph idx="1"/>
          </p:nvPr>
        </p:nvSpPr>
        <p:spPr/>
        <p:txBody>
          <a:bodyPr/>
          <a:lstStyle/>
          <a:p>
            <a:endParaRPr lang="en-IN" dirty="0"/>
          </a:p>
          <a:p>
            <a:endParaRPr lang="en-IN" dirty="0"/>
          </a:p>
        </p:txBody>
      </p:sp>
      <p:graphicFrame>
        <p:nvGraphicFramePr>
          <p:cNvPr id="5" name="Table 4"/>
          <p:cNvGraphicFramePr>
            <a:graphicFrameLocks noGrp="1"/>
          </p:cNvGraphicFramePr>
          <p:nvPr>
            <p:extLst>
              <p:ext uri="{D42A27DB-BD31-4B8C-83A1-F6EECF244321}">
                <p14:modId xmlns:p14="http://schemas.microsoft.com/office/powerpoint/2010/main" val="3642135179"/>
              </p:ext>
            </p:extLst>
          </p:nvPr>
        </p:nvGraphicFramePr>
        <p:xfrm>
          <a:off x="1996224" y="2097256"/>
          <a:ext cx="7212169" cy="4550925"/>
        </p:xfrm>
        <a:graphic>
          <a:graphicData uri="http://schemas.openxmlformats.org/drawingml/2006/table">
            <a:tbl>
              <a:tblPr firstRow="1" firstCol="1" bandRow="1">
                <a:tableStyleId>{5C22544A-7EE6-4342-B048-85BDC9FD1C3A}</a:tableStyleId>
              </a:tblPr>
              <a:tblGrid>
                <a:gridCol w="1834990">
                  <a:extLst>
                    <a:ext uri="{9D8B030D-6E8A-4147-A177-3AD203B41FA5}">
                      <a16:colId xmlns:a16="http://schemas.microsoft.com/office/drawing/2014/main" val="20000"/>
                    </a:ext>
                  </a:extLst>
                </a:gridCol>
                <a:gridCol w="2622928">
                  <a:extLst>
                    <a:ext uri="{9D8B030D-6E8A-4147-A177-3AD203B41FA5}">
                      <a16:colId xmlns:a16="http://schemas.microsoft.com/office/drawing/2014/main" val="20001"/>
                    </a:ext>
                  </a:extLst>
                </a:gridCol>
                <a:gridCol w="1749500">
                  <a:extLst>
                    <a:ext uri="{9D8B030D-6E8A-4147-A177-3AD203B41FA5}">
                      <a16:colId xmlns:a16="http://schemas.microsoft.com/office/drawing/2014/main" val="20002"/>
                    </a:ext>
                  </a:extLst>
                </a:gridCol>
                <a:gridCol w="1004751">
                  <a:extLst>
                    <a:ext uri="{9D8B030D-6E8A-4147-A177-3AD203B41FA5}">
                      <a16:colId xmlns:a16="http://schemas.microsoft.com/office/drawing/2014/main" val="20003"/>
                    </a:ext>
                  </a:extLst>
                </a:gridCol>
              </a:tblGrid>
              <a:tr h="359183">
                <a:tc>
                  <a:txBody>
                    <a:bodyPr/>
                    <a:lstStyle/>
                    <a:p>
                      <a:pPr algn="just">
                        <a:lnSpc>
                          <a:spcPct val="150000"/>
                        </a:lnSpc>
                        <a:spcAft>
                          <a:spcPts val="0"/>
                        </a:spcAft>
                      </a:pPr>
                      <a:r>
                        <a:rPr lang="en-IN" sz="1200" dirty="0">
                          <a:effectLst/>
                        </a:rPr>
                        <a:t>Feature extraction</a:t>
                      </a:r>
                      <a:endParaRPr lang="en-IN" sz="1200" dirty="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Data</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ML/DL</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Acc (%)</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0"/>
                  </a:ext>
                </a:extLst>
              </a:tr>
              <a:tr h="645313">
                <a:tc>
                  <a:txBody>
                    <a:bodyPr/>
                    <a:lstStyle/>
                    <a:p>
                      <a:pPr algn="just">
                        <a:lnSpc>
                          <a:spcPct val="150000"/>
                        </a:lnSpc>
                        <a:spcAft>
                          <a:spcPts val="0"/>
                        </a:spcAft>
                      </a:pPr>
                      <a:r>
                        <a:rPr lang="en-IN" sz="1200" dirty="0">
                          <a:effectLst/>
                        </a:rPr>
                        <a:t>2018 </a:t>
                      </a:r>
                      <a:r>
                        <a:rPr lang="en-IN" sz="1200" dirty="0" err="1">
                          <a:effectLst/>
                        </a:rPr>
                        <a:t>taxic</a:t>
                      </a:r>
                      <a:r>
                        <a:rPr lang="en-IN" sz="1200" dirty="0">
                          <a:effectLst/>
                        </a:rPr>
                        <a:t> weights, phylogenetic trees</a:t>
                      </a:r>
                      <a:endParaRPr lang="en-IN" sz="1200" dirty="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LIDC-IDRI [23]</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CNNs</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92.6</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1"/>
                  </a:ext>
                </a:extLst>
              </a:tr>
              <a:tr h="359183">
                <a:tc>
                  <a:txBody>
                    <a:bodyPr/>
                    <a:lstStyle/>
                    <a:p>
                      <a:pPr algn="just">
                        <a:lnSpc>
                          <a:spcPct val="150000"/>
                        </a:lnSpc>
                        <a:spcAft>
                          <a:spcPts val="0"/>
                        </a:spcAft>
                      </a:pPr>
                      <a:r>
                        <a:rPr lang="en-IN" sz="1200">
                          <a:effectLst/>
                        </a:rPr>
                        <a:t>2018 SCM</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LIDC-IDRI [23]</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MLP, k−NN, SVM</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96.7</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2"/>
                  </a:ext>
                </a:extLst>
              </a:tr>
              <a:tr h="359183">
                <a:tc>
                  <a:txBody>
                    <a:bodyPr/>
                    <a:lstStyle/>
                    <a:p>
                      <a:pPr algn="just">
                        <a:lnSpc>
                          <a:spcPct val="150000"/>
                        </a:lnSpc>
                        <a:spcAft>
                          <a:spcPts val="0"/>
                        </a:spcAft>
                      </a:pPr>
                      <a:r>
                        <a:rPr lang="en-IN" sz="1200">
                          <a:effectLst/>
                        </a:rPr>
                        <a:t>2018 histogram equalization</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JSRT [22], ChestX-ray14 [21]</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DenseNet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74.4</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3"/>
                  </a:ext>
                </a:extLst>
              </a:tr>
              <a:tr h="359183">
                <a:tc>
                  <a:txBody>
                    <a:bodyPr/>
                    <a:lstStyle/>
                    <a:p>
                      <a:pPr algn="just">
                        <a:lnSpc>
                          <a:spcPct val="150000"/>
                        </a:lnSpc>
                        <a:spcAft>
                          <a:spcPts val="0"/>
                        </a:spcAft>
                      </a:pPr>
                      <a:r>
                        <a:rPr lang="en-IN" sz="1200">
                          <a:effectLst/>
                        </a:rPr>
                        <a:t>2019 –</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UCI [26]</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SVM, LR, DT, Naive Bayes</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99.2</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4"/>
                  </a:ext>
                </a:extLst>
              </a:tr>
              <a:tr h="359183">
                <a:tc>
                  <a:txBody>
                    <a:bodyPr/>
                    <a:lstStyle/>
                    <a:p>
                      <a:pPr algn="just">
                        <a:lnSpc>
                          <a:spcPct val="150000"/>
                        </a:lnSpc>
                        <a:spcAft>
                          <a:spcPts val="0"/>
                        </a:spcAft>
                      </a:pPr>
                      <a:r>
                        <a:rPr lang="en-IN" sz="1200">
                          <a:effectLst/>
                        </a:rPr>
                        <a:t>2019 AdaBoost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ELVIRA biomedical data [27]</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ANN</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99.7</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5"/>
                  </a:ext>
                </a:extLst>
              </a:tr>
              <a:tr h="359183">
                <a:tc>
                  <a:txBody>
                    <a:bodyPr/>
                    <a:lstStyle/>
                    <a:p>
                      <a:pPr algn="just">
                        <a:lnSpc>
                          <a:spcPct val="150000"/>
                        </a:lnSpc>
                        <a:spcAft>
                          <a:spcPts val="0"/>
                        </a:spcAft>
                      </a:pPr>
                      <a:r>
                        <a:rPr lang="en-IN" sz="1200">
                          <a:effectLst/>
                        </a:rPr>
                        <a:t>2019 UNet and ResNet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LIDC-IDRI [23]</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XGBoost and RF</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84.0</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6"/>
                  </a:ext>
                </a:extLst>
              </a:tr>
              <a:tr h="179592">
                <a:tc>
                  <a:txBody>
                    <a:bodyPr/>
                    <a:lstStyle/>
                    <a:p>
                      <a:pPr algn="just">
                        <a:lnSpc>
                          <a:spcPct val="150000"/>
                        </a:lnSpc>
                        <a:spcAft>
                          <a:spcPts val="0"/>
                        </a:spcAft>
                      </a:pPr>
                      <a:r>
                        <a:rPr lang="en-IN" sz="1200">
                          <a:effectLst/>
                        </a:rPr>
                        <a:t>2020 –</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spectroscopic data</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ResNet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95.0</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7"/>
                  </a:ext>
                </a:extLst>
              </a:tr>
              <a:tr h="538775">
                <a:tc>
                  <a:txBody>
                    <a:bodyPr/>
                    <a:lstStyle/>
                    <a:p>
                      <a:pPr algn="just">
                        <a:lnSpc>
                          <a:spcPct val="150000"/>
                        </a:lnSpc>
                        <a:spcAft>
                          <a:spcPts val="0"/>
                        </a:spcAft>
                      </a:pPr>
                      <a:r>
                        <a:rPr lang="en-IN" sz="1200">
                          <a:effectLst/>
                        </a:rPr>
                        <a:t>2020 HoG, LBP, SIFT, Zernike Moment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LIDC-IDRI [23]</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FPSOCNN</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95.6</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8"/>
                  </a:ext>
                </a:extLst>
              </a:tr>
              <a:tr h="359183">
                <a:tc>
                  <a:txBody>
                    <a:bodyPr/>
                    <a:lstStyle/>
                    <a:p>
                      <a:pPr algn="just">
                        <a:lnSpc>
                          <a:spcPct val="150000"/>
                        </a:lnSpc>
                        <a:spcAft>
                          <a:spcPts val="0"/>
                        </a:spcAft>
                      </a:pPr>
                      <a:r>
                        <a:rPr lang="en-IN" sz="1200">
                          <a:effectLst/>
                        </a:rPr>
                        <a:t>2021 2D-DFT and 2D-DWT</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dirty="0">
                          <a:effectLst/>
                        </a:rPr>
                        <a:t>LC25000 images [24]</a:t>
                      </a:r>
                      <a:endParaRPr lang="en-IN" sz="1200" dirty="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a:effectLst/>
                        </a:rPr>
                        <a:t>CNNs</a:t>
                      </a:r>
                      <a:endParaRPr lang="en-IN" sz="120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tc>
                  <a:txBody>
                    <a:bodyPr/>
                    <a:lstStyle/>
                    <a:p>
                      <a:pPr algn="just">
                        <a:lnSpc>
                          <a:spcPct val="150000"/>
                        </a:lnSpc>
                        <a:spcAft>
                          <a:spcPts val="0"/>
                        </a:spcAft>
                      </a:pPr>
                      <a:r>
                        <a:rPr lang="en-IN" sz="1200" dirty="0">
                          <a:effectLst/>
                        </a:rPr>
                        <a:t>96.3</a:t>
                      </a:r>
                      <a:endParaRPr lang="en-IN" sz="1200" dirty="0">
                        <a:effectLst/>
                        <a:latin typeface="Calibri" panose="020F0502020204030204" pitchFamily="34" charset="0"/>
                        <a:ea typeface="Calibri" panose="020F0502020204030204" pitchFamily="34" charset="0"/>
                        <a:cs typeface="Mangal" panose="00000400000000000000" pitchFamily="2"/>
                      </a:endParaRPr>
                    </a:p>
                  </a:txBody>
                  <a:tcPr marL="37134" marR="37134" marT="0" marB="0" anchor="b"/>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647261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COMPARATIVE STUDY</a:t>
            </a:r>
            <a:endParaRPr lang="en-IN" dirty="0"/>
          </a:p>
        </p:txBody>
      </p:sp>
      <p:sp>
        <p:nvSpPr>
          <p:cNvPr id="3" name="Content Placeholder 2"/>
          <p:cNvSpPr>
            <a:spLocks noGrp="1"/>
          </p:cNvSpPr>
          <p:nvPr>
            <p:ph idx="1"/>
          </p:nvPr>
        </p:nvSpPr>
        <p:spPr/>
        <p:txBody>
          <a:bodyPr/>
          <a:lstStyle/>
          <a:p>
            <a:endParaRPr lang="en-IN" dirty="0"/>
          </a:p>
          <a:p>
            <a:endParaRPr lang="en-IN" dirty="0"/>
          </a:p>
        </p:txBody>
      </p:sp>
      <p:graphicFrame>
        <p:nvGraphicFramePr>
          <p:cNvPr id="4" name="Table 3"/>
          <p:cNvGraphicFramePr>
            <a:graphicFrameLocks noGrp="1"/>
          </p:cNvGraphicFramePr>
          <p:nvPr>
            <p:extLst>
              <p:ext uri="{D42A27DB-BD31-4B8C-83A1-F6EECF244321}">
                <p14:modId xmlns:p14="http://schemas.microsoft.com/office/powerpoint/2010/main" val="3650938739"/>
              </p:ext>
            </p:extLst>
          </p:nvPr>
        </p:nvGraphicFramePr>
        <p:xfrm>
          <a:off x="923133" y="2362844"/>
          <a:ext cx="9753455" cy="4140988"/>
        </p:xfrm>
        <a:graphic>
          <a:graphicData uri="http://schemas.openxmlformats.org/drawingml/2006/table">
            <a:tbl>
              <a:tblPr firstRow="1" firstCol="1" bandRow="1">
                <a:tableStyleId>{5C22544A-7EE6-4342-B048-85BDC9FD1C3A}</a:tableStyleId>
              </a:tblPr>
              <a:tblGrid>
                <a:gridCol w="1950466">
                  <a:extLst>
                    <a:ext uri="{9D8B030D-6E8A-4147-A177-3AD203B41FA5}">
                      <a16:colId xmlns:a16="http://schemas.microsoft.com/office/drawing/2014/main" val="20000"/>
                    </a:ext>
                  </a:extLst>
                </a:gridCol>
                <a:gridCol w="1950466">
                  <a:extLst>
                    <a:ext uri="{9D8B030D-6E8A-4147-A177-3AD203B41FA5}">
                      <a16:colId xmlns:a16="http://schemas.microsoft.com/office/drawing/2014/main" val="20001"/>
                    </a:ext>
                  </a:extLst>
                </a:gridCol>
                <a:gridCol w="1950466">
                  <a:extLst>
                    <a:ext uri="{9D8B030D-6E8A-4147-A177-3AD203B41FA5}">
                      <a16:colId xmlns:a16="http://schemas.microsoft.com/office/drawing/2014/main" val="20002"/>
                    </a:ext>
                  </a:extLst>
                </a:gridCol>
                <a:gridCol w="1950466">
                  <a:extLst>
                    <a:ext uri="{9D8B030D-6E8A-4147-A177-3AD203B41FA5}">
                      <a16:colId xmlns:a16="http://schemas.microsoft.com/office/drawing/2014/main" val="20003"/>
                    </a:ext>
                  </a:extLst>
                </a:gridCol>
                <a:gridCol w="1951591">
                  <a:extLst>
                    <a:ext uri="{9D8B030D-6E8A-4147-A177-3AD203B41FA5}">
                      <a16:colId xmlns:a16="http://schemas.microsoft.com/office/drawing/2014/main" val="20004"/>
                    </a:ext>
                  </a:extLst>
                </a:gridCol>
              </a:tblGrid>
              <a:tr h="1035247">
                <a:tc>
                  <a:txBody>
                    <a:bodyPr/>
                    <a:lstStyle/>
                    <a:p>
                      <a:pPr algn="ctr">
                        <a:lnSpc>
                          <a:spcPct val="150000"/>
                        </a:lnSpc>
                        <a:spcAft>
                          <a:spcPts val="0"/>
                        </a:spcAft>
                      </a:pPr>
                      <a:r>
                        <a:rPr lang="en-IN" sz="1400" dirty="0">
                          <a:effectLst/>
                        </a:rPr>
                        <a:t>Authors and Year</a:t>
                      </a:r>
                      <a:endParaRPr lang="en-IN" sz="1400" dirty="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Focus of Study</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Key Techniques Used</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Main Contributions</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Challenges Noted/Considerations</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extLst>
                  <a:ext uri="{0D108BD9-81ED-4DB2-BD59-A6C34878D82A}">
                    <a16:rowId xmlns:a16="http://schemas.microsoft.com/office/drawing/2014/main" val="10000"/>
                  </a:ext>
                </a:extLst>
              </a:tr>
              <a:tr h="1725412">
                <a:tc>
                  <a:txBody>
                    <a:bodyPr/>
                    <a:lstStyle/>
                    <a:p>
                      <a:pPr algn="ctr">
                        <a:lnSpc>
                          <a:spcPct val="150000"/>
                        </a:lnSpc>
                        <a:spcAft>
                          <a:spcPts val="0"/>
                        </a:spcAft>
                      </a:pPr>
                      <a:r>
                        <a:rPr lang="en-IN" sz="1400">
                          <a:effectLst/>
                        </a:rPr>
                        <a:t>Neto et al. (2024)</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CRC diagnosis from pathology slides</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ML algorithms for image analysis</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Improved accuracy and efficiency; emphasizes interpretability for clinician trust</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Need for transparency and comprehensibility</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extLst>
                  <a:ext uri="{0D108BD9-81ED-4DB2-BD59-A6C34878D82A}">
                    <a16:rowId xmlns:a16="http://schemas.microsoft.com/office/drawing/2014/main" val="10001"/>
                  </a:ext>
                </a:extLst>
              </a:tr>
              <a:tr h="1380329">
                <a:tc>
                  <a:txBody>
                    <a:bodyPr/>
                    <a:lstStyle/>
                    <a:p>
                      <a:pPr algn="ctr">
                        <a:lnSpc>
                          <a:spcPct val="150000"/>
                        </a:lnSpc>
                        <a:spcAft>
                          <a:spcPts val="0"/>
                        </a:spcAft>
                      </a:pPr>
                      <a:r>
                        <a:rPr lang="en-IN" sz="1400" dirty="0">
                          <a:effectLst/>
                        </a:rPr>
                        <a:t> </a:t>
                      </a:r>
                    </a:p>
                    <a:p>
                      <a:pPr algn="ctr">
                        <a:lnSpc>
                          <a:spcPct val="150000"/>
                        </a:lnSpc>
                        <a:spcAft>
                          <a:spcPts val="0"/>
                        </a:spcAft>
                      </a:pPr>
                      <a:r>
                        <a:rPr lang="en-IN" sz="1400" dirty="0" err="1">
                          <a:effectLst/>
                        </a:rPr>
                        <a:t>Rai</a:t>
                      </a:r>
                      <a:r>
                        <a:rPr lang="en-IN" sz="1400" dirty="0">
                          <a:effectLst/>
                        </a:rPr>
                        <a:t> (2024)</a:t>
                      </a:r>
                      <a:endParaRPr lang="en-IN" sz="1400" dirty="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General cancer detection and segmentation</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ML and DL, feature extraction</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a:effectLst/>
                        </a:rPr>
                        <a:t>Highlights the importance of feature extraction in various cancer types</a:t>
                      </a:r>
                      <a:endParaRPr lang="en-IN" sz="1400">
                        <a:effectLst/>
                        <a:latin typeface="Calibri" panose="020F0502020204030204" pitchFamily="34" charset="0"/>
                        <a:ea typeface="Calibri" panose="020F0502020204030204" pitchFamily="34" charset="0"/>
                        <a:cs typeface="Mangal" panose="00000400000000000000" pitchFamily="2"/>
                      </a:endParaRPr>
                    </a:p>
                  </a:txBody>
                  <a:tcPr marL="8541" marR="8541" marT="0" marB="0"/>
                </a:tc>
                <a:tc>
                  <a:txBody>
                    <a:bodyPr/>
                    <a:lstStyle/>
                    <a:p>
                      <a:pPr algn="ctr">
                        <a:lnSpc>
                          <a:spcPct val="150000"/>
                        </a:lnSpc>
                        <a:spcAft>
                          <a:spcPts val="0"/>
                        </a:spcAft>
                      </a:pPr>
                      <a:r>
                        <a:rPr lang="en-IN" sz="1400" dirty="0">
                          <a:effectLst/>
                        </a:rPr>
                        <a:t>Broad focus, not specific to CRC</a:t>
                      </a:r>
                      <a:endParaRPr lang="en-IN" sz="1400" dirty="0">
                        <a:effectLst/>
                        <a:latin typeface="Calibri" panose="020F0502020204030204" pitchFamily="34" charset="0"/>
                        <a:ea typeface="Calibri" panose="020F0502020204030204" pitchFamily="34" charset="0"/>
                        <a:cs typeface="Mangal" panose="00000400000000000000" pitchFamily="2"/>
                      </a:endParaRPr>
                    </a:p>
                  </a:txBody>
                  <a:tcPr marL="8541" marR="8541" marT="0" marB="0"/>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8938680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CONCLUSION</a:t>
            </a:r>
            <a:endParaRPr lang="en-IN" dirty="0"/>
          </a:p>
        </p:txBody>
      </p:sp>
      <p:sp>
        <p:nvSpPr>
          <p:cNvPr id="3" name="Content Placeholder 2"/>
          <p:cNvSpPr>
            <a:spLocks noGrp="1"/>
          </p:cNvSpPr>
          <p:nvPr>
            <p:ph idx="1"/>
          </p:nvPr>
        </p:nvSpPr>
        <p:spPr/>
        <p:txBody>
          <a:bodyPr>
            <a:normAutofit fontScale="92500" lnSpcReduction="10000"/>
          </a:bodyPr>
          <a:lstStyle/>
          <a:p>
            <a:r>
              <a:rPr lang="en-US" dirty="0"/>
              <a:t>The literature review highlights significant advancements in machine learning (ML) for cancer detection across various malignancies. </a:t>
            </a:r>
          </a:p>
          <a:p>
            <a:r>
              <a:rPr lang="en-US" dirty="0"/>
              <a:t>Researchers have utilized innovative ML techniques to enhance detection accuracy, efficiency, and accessibility for cancers such as breast, cervical, lung, and oral. </a:t>
            </a:r>
          </a:p>
          <a:p>
            <a:r>
              <a:rPr lang="en-US" dirty="0"/>
              <a:t>By integrating computational algorithms with advanced imaging and molecular assays, ML approaches offer promising solutions for early diagnosis and personalized treatment. </a:t>
            </a:r>
          </a:p>
          <a:p>
            <a:r>
              <a:rPr lang="en-US" dirty="0"/>
              <a:t>Recent studies showcase the versatility of ML techniques, including CNNs, SVMs, and deep learning, in analyzing medical images, genomic data, and histopathological specimens, with further advancements in self-supervised learning and object detection methods expanding diagnostic capabilities.</a:t>
            </a:r>
            <a:endParaRPr lang="en-IN" dirty="0"/>
          </a:p>
        </p:txBody>
      </p:sp>
    </p:spTree>
    <p:extLst>
      <p:ext uri="{BB962C8B-B14F-4D97-AF65-F5344CB8AC3E}">
        <p14:creationId xmlns:p14="http://schemas.microsoft.com/office/powerpoint/2010/main" val="13561063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FUTURE SCOPE</a:t>
            </a:r>
            <a:endParaRPr lang="en-IN" dirty="0"/>
          </a:p>
        </p:txBody>
      </p:sp>
      <p:sp>
        <p:nvSpPr>
          <p:cNvPr id="3" name="Content Placeholder 2"/>
          <p:cNvSpPr>
            <a:spLocks noGrp="1"/>
          </p:cNvSpPr>
          <p:nvPr>
            <p:ph idx="1"/>
          </p:nvPr>
        </p:nvSpPr>
        <p:spPr>
          <a:xfrm>
            <a:off x="1154954" y="2603499"/>
            <a:ext cx="9379964" cy="3926089"/>
          </a:xfrm>
        </p:spPr>
        <p:txBody>
          <a:bodyPr>
            <a:normAutofit fontScale="77500" lnSpcReduction="20000"/>
          </a:bodyPr>
          <a:lstStyle/>
          <a:p>
            <a:r>
              <a:rPr lang="en-US" dirty="0"/>
              <a:t>Looking ahead, several avenues for future research and development in ML-driven cancer detection emerge:</a:t>
            </a:r>
            <a:endParaRPr lang="en-IN" dirty="0"/>
          </a:p>
          <a:p>
            <a:pPr lvl="0"/>
            <a:r>
              <a:rPr lang="en-US" b="1" dirty="0"/>
              <a:t>Integration of Multi-</a:t>
            </a:r>
            <a:r>
              <a:rPr lang="en-US" b="1" dirty="0" err="1"/>
              <a:t>omics</a:t>
            </a:r>
            <a:r>
              <a:rPr lang="en-US" b="1" dirty="0"/>
              <a:t> Data:</a:t>
            </a:r>
            <a:r>
              <a:rPr lang="en-US" dirty="0"/>
              <a:t> Incorporating multi-</a:t>
            </a:r>
            <a:r>
              <a:rPr lang="en-US" dirty="0" err="1"/>
              <a:t>omics</a:t>
            </a:r>
            <a:r>
              <a:rPr lang="en-US" dirty="0"/>
              <a:t> data, including genomics, </a:t>
            </a:r>
            <a:r>
              <a:rPr lang="en-US" dirty="0" err="1"/>
              <a:t>transcriptomics</a:t>
            </a:r>
            <a:r>
              <a:rPr lang="en-US" dirty="0"/>
              <a:t>, proteomics, and metabolomics, can provide a comprehensive view of cancer biology and facilitate more accurate diagnosis and treatment selection.</a:t>
            </a:r>
            <a:endParaRPr lang="en-IN" dirty="0"/>
          </a:p>
          <a:p>
            <a:pPr lvl="0"/>
            <a:r>
              <a:rPr lang="en-US" b="1" dirty="0"/>
              <a:t>Explainable AI and Clinical Validation:</a:t>
            </a:r>
            <a:r>
              <a:rPr lang="en-US" dirty="0"/>
              <a:t> Enhancing the interpretability and </a:t>
            </a:r>
            <a:r>
              <a:rPr lang="en-US" dirty="0" err="1"/>
              <a:t>explainability</a:t>
            </a:r>
            <a:r>
              <a:rPr lang="en-US" dirty="0"/>
              <a:t> of ML models is crucial for their clinical adoption. Future research should focus on developing transparent and interpretable AI-driven diagnostic systems that align with clinical workflows and regulatory standards.</a:t>
            </a:r>
            <a:endParaRPr lang="en-IN" dirty="0"/>
          </a:p>
          <a:p>
            <a:pPr lvl="0"/>
            <a:r>
              <a:rPr lang="en-US" b="1" dirty="0"/>
              <a:t>Addressing Data Imbalance and Bias:</a:t>
            </a:r>
            <a:r>
              <a:rPr lang="en-US" dirty="0"/>
              <a:t> Mitigating data imbalance and bias in training datasets is essential for ensuring the generalizability and fairness of ML models across diverse patient populations and demographic groups.</a:t>
            </a:r>
            <a:endParaRPr lang="en-IN" dirty="0"/>
          </a:p>
          <a:p>
            <a:pPr lvl="0"/>
            <a:r>
              <a:rPr lang="en-US" b="1" dirty="0"/>
              <a:t>Real-time Monitoring and Prediction:</a:t>
            </a:r>
            <a:r>
              <a:rPr lang="en-US" dirty="0"/>
              <a:t> Leveraging ML techniques for real-time monitoring of cancer progression, treatment response, and recurrence prediction can empower clinicians with actionable insights for personalized patient management.</a:t>
            </a:r>
            <a:endParaRPr lang="en-IN" dirty="0"/>
          </a:p>
          <a:p>
            <a:pPr lvl="0"/>
            <a:r>
              <a:rPr lang="en-US" b="1" dirty="0"/>
              <a:t>Translation to Clinical Practice:</a:t>
            </a:r>
            <a:r>
              <a:rPr lang="en-US" dirty="0"/>
              <a:t> Bridging the gap between research and clinical practice requires robust validation studies, regulatory approvals, and integration of ML-driven diagnostic tools into existing healthcare infrastructure. </a:t>
            </a:r>
            <a:endParaRPr lang="en-IN" dirty="0"/>
          </a:p>
        </p:txBody>
      </p:sp>
    </p:spTree>
    <p:extLst>
      <p:ext uri="{BB962C8B-B14F-4D97-AF65-F5344CB8AC3E}">
        <p14:creationId xmlns:p14="http://schemas.microsoft.com/office/powerpoint/2010/main" val="35722062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endParaRPr lang="en-IN" dirty="0"/>
          </a:p>
        </p:txBody>
      </p:sp>
      <p:sp>
        <p:nvSpPr>
          <p:cNvPr id="3" name="Content Placeholder 2"/>
          <p:cNvSpPr>
            <a:spLocks noGrp="1"/>
          </p:cNvSpPr>
          <p:nvPr>
            <p:ph idx="1"/>
          </p:nvPr>
        </p:nvSpPr>
        <p:spPr>
          <a:xfrm>
            <a:off x="1154954" y="2165618"/>
            <a:ext cx="8761413" cy="3416300"/>
          </a:xfrm>
        </p:spPr>
        <p:txBody>
          <a:bodyPr>
            <a:noAutofit/>
          </a:bodyPr>
          <a:lstStyle/>
          <a:p>
            <a:pPr lvl="0"/>
            <a:r>
              <a:rPr lang="en-IN" sz="1100" dirty="0" err="1"/>
              <a:t>Rai</a:t>
            </a:r>
            <a:r>
              <a:rPr lang="en-IN" sz="1100" dirty="0"/>
              <a:t>, H. M. (2024). Cancer detection and segmentation using machine learning and deep learning techniques: A review. </a:t>
            </a:r>
            <a:r>
              <a:rPr lang="en-IN" sz="1100" i="1" dirty="0"/>
              <a:t>Multimedia Tools and Applications</a:t>
            </a:r>
            <a:r>
              <a:rPr lang="en-IN" sz="1100" dirty="0"/>
              <a:t>, </a:t>
            </a:r>
            <a:r>
              <a:rPr lang="en-IN" sz="1100" i="1" dirty="0"/>
              <a:t>83</a:t>
            </a:r>
            <a:r>
              <a:rPr lang="en-IN" sz="1100" dirty="0"/>
              <a:t>(9), 27001-27035.</a:t>
            </a:r>
          </a:p>
          <a:p>
            <a:pPr lvl="0"/>
            <a:r>
              <a:rPr lang="en-IN" sz="1100" dirty="0" err="1"/>
              <a:t>Bülbül</a:t>
            </a:r>
            <a:r>
              <a:rPr lang="en-IN" sz="1100" dirty="0"/>
              <a:t>, H. M., </a:t>
            </a:r>
            <a:r>
              <a:rPr lang="en-IN" sz="1100" dirty="0" err="1"/>
              <a:t>Burakgazi</a:t>
            </a:r>
            <a:r>
              <a:rPr lang="en-IN" sz="1100" dirty="0"/>
              <a:t>, G., &amp; </a:t>
            </a:r>
            <a:r>
              <a:rPr lang="en-IN" sz="1100" dirty="0" err="1"/>
              <a:t>Kesimal</a:t>
            </a:r>
            <a:r>
              <a:rPr lang="en-IN" sz="1100" dirty="0"/>
              <a:t>, U. (2024). Preoperative assessment of grade, T stage, and lymph node involvement: machine learning-based CT texture analysis in colon cancer. </a:t>
            </a:r>
            <a:r>
              <a:rPr lang="en-IN" sz="1100" i="1" dirty="0"/>
              <a:t>Japanese Journal of Radiology</a:t>
            </a:r>
            <a:r>
              <a:rPr lang="en-IN" sz="1100" dirty="0"/>
              <a:t>, </a:t>
            </a:r>
            <a:r>
              <a:rPr lang="en-IN" sz="1100" i="1" dirty="0"/>
              <a:t>42</a:t>
            </a:r>
            <a:r>
              <a:rPr lang="en-IN" sz="1100" dirty="0"/>
              <a:t>(3), 300-307.</a:t>
            </a:r>
          </a:p>
          <a:p>
            <a:pPr lvl="0"/>
            <a:r>
              <a:rPr lang="en-IN" sz="1100" dirty="0" err="1"/>
              <a:t>Bülbül</a:t>
            </a:r>
            <a:r>
              <a:rPr lang="en-IN" sz="1100" dirty="0"/>
              <a:t>, H. M., </a:t>
            </a:r>
            <a:r>
              <a:rPr lang="en-IN" sz="1100" dirty="0" err="1"/>
              <a:t>Burakgazi</a:t>
            </a:r>
            <a:r>
              <a:rPr lang="en-IN" sz="1100" dirty="0"/>
              <a:t>, G., &amp; </a:t>
            </a:r>
            <a:r>
              <a:rPr lang="en-IN" sz="1100" dirty="0" err="1"/>
              <a:t>Kesimal</a:t>
            </a:r>
            <a:r>
              <a:rPr lang="en-IN" sz="1100" dirty="0"/>
              <a:t>, U. (2024). Preoperative assessment of grade, T stage, and lymph node involvement: machine learning-based CT texture analysis in colon cancer. </a:t>
            </a:r>
            <a:r>
              <a:rPr lang="en-IN" sz="1100" i="1" dirty="0"/>
              <a:t>Japanese Journal of Radiology</a:t>
            </a:r>
            <a:r>
              <a:rPr lang="en-IN" sz="1100" dirty="0"/>
              <a:t>, </a:t>
            </a:r>
            <a:r>
              <a:rPr lang="en-IN" sz="1100" i="1" dirty="0"/>
              <a:t>42</a:t>
            </a:r>
            <a:r>
              <a:rPr lang="en-IN" sz="1100" dirty="0"/>
              <a:t>(3), 300-307.</a:t>
            </a:r>
          </a:p>
          <a:p>
            <a:pPr lvl="0"/>
            <a:r>
              <a:rPr lang="en-IN" sz="1100" dirty="0" err="1"/>
              <a:t>Talebi</a:t>
            </a:r>
            <a:r>
              <a:rPr lang="en-IN" sz="1100" dirty="0"/>
              <a:t>, R., </a:t>
            </a:r>
            <a:r>
              <a:rPr lang="en-IN" sz="1100" dirty="0" err="1"/>
              <a:t>Celis</a:t>
            </a:r>
            <a:r>
              <a:rPr lang="en-IN" sz="1100" dirty="0"/>
              <a:t>-Morales, C. A., </a:t>
            </a:r>
            <a:r>
              <a:rPr lang="en-IN" sz="1100" dirty="0" err="1"/>
              <a:t>Akbari</a:t>
            </a:r>
            <a:r>
              <a:rPr lang="en-IN" sz="1100" dirty="0"/>
              <a:t>, A., </a:t>
            </a:r>
            <a:r>
              <a:rPr lang="en-IN" sz="1100" dirty="0" err="1"/>
              <a:t>Talebi</a:t>
            </a:r>
            <a:r>
              <a:rPr lang="en-IN" sz="1100" dirty="0"/>
              <a:t>, A., </a:t>
            </a:r>
            <a:r>
              <a:rPr lang="en-IN" sz="1100" dirty="0" err="1"/>
              <a:t>Borumandnia</a:t>
            </a:r>
            <a:r>
              <a:rPr lang="en-IN" sz="1100" dirty="0"/>
              <a:t>, N., &amp; </a:t>
            </a:r>
            <a:r>
              <a:rPr lang="en-IN" sz="1100" dirty="0" err="1"/>
              <a:t>Pourhoseingholi</a:t>
            </a:r>
            <a:r>
              <a:rPr lang="en-IN" sz="1100" dirty="0"/>
              <a:t>, M. A. (2024). Machine learning-based classifiers to predict metastasis in colorectal cancer patients. </a:t>
            </a:r>
            <a:r>
              <a:rPr lang="en-IN" sz="1100" i="1" dirty="0"/>
              <a:t>Frontiers in Artificial Intelligence</a:t>
            </a:r>
            <a:r>
              <a:rPr lang="en-IN" sz="1100" dirty="0"/>
              <a:t>, </a:t>
            </a:r>
            <a:r>
              <a:rPr lang="en-IN" sz="1100" i="1" dirty="0"/>
              <a:t>7</a:t>
            </a:r>
            <a:r>
              <a:rPr lang="en-IN" sz="1100" dirty="0"/>
              <a:t>.</a:t>
            </a:r>
          </a:p>
          <a:p>
            <a:pPr lvl="0"/>
            <a:r>
              <a:rPr lang="en-IN" sz="1100" dirty="0" err="1"/>
              <a:t>Sharkas</a:t>
            </a:r>
            <a:r>
              <a:rPr lang="en-IN" sz="1100" dirty="0"/>
              <a:t>, M., &amp; </a:t>
            </a:r>
            <a:r>
              <a:rPr lang="en-IN" sz="1100" dirty="0" err="1"/>
              <a:t>Attallah</a:t>
            </a:r>
            <a:r>
              <a:rPr lang="en-IN" sz="1100" dirty="0"/>
              <a:t>, O. (2024). </a:t>
            </a:r>
            <a:r>
              <a:rPr lang="en-IN" sz="1100" dirty="0" err="1"/>
              <a:t>Color-CADx</a:t>
            </a:r>
            <a:r>
              <a:rPr lang="en-IN" sz="1100" dirty="0"/>
              <a:t>: a deep learning approach for colorectal cancer classification through triple convolutional neural networks and discrete cosine transform. </a:t>
            </a:r>
            <a:r>
              <a:rPr lang="en-IN" sz="1100" i="1" dirty="0"/>
              <a:t>Scientific Reports</a:t>
            </a:r>
            <a:r>
              <a:rPr lang="en-IN" sz="1100" dirty="0"/>
              <a:t>, </a:t>
            </a:r>
            <a:r>
              <a:rPr lang="en-IN" sz="1100" i="1" dirty="0"/>
              <a:t>14</a:t>
            </a:r>
            <a:r>
              <a:rPr lang="en-IN" sz="1100" dirty="0"/>
              <a:t>(1), 6914.</a:t>
            </a:r>
          </a:p>
          <a:p>
            <a:pPr lvl="0"/>
            <a:r>
              <a:rPr lang="en-IN" sz="1100" dirty="0" err="1"/>
              <a:t>Karthikeyan</a:t>
            </a:r>
            <a:r>
              <a:rPr lang="en-IN" sz="1100" dirty="0"/>
              <a:t>, A., </a:t>
            </a:r>
            <a:r>
              <a:rPr lang="en-IN" sz="1100" dirty="0" err="1"/>
              <a:t>Jothilakshmi</a:t>
            </a:r>
            <a:r>
              <a:rPr lang="en-IN" sz="1100" dirty="0"/>
              <a:t>, S., &amp; </a:t>
            </a:r>
            <a:r>
              <a:rPr lang="en-IN" sz="1100" dirty="0" err="1"/>
              <a:t>Suthir</a:t>
            </a:r>
            <a:r>
              <a:rPr lang="en-IN" sz="1100" dirty="0"/>
              <a:t>, S. (2024). Colorectal cancer detection based on convolutional neural networks (CNN) and ranking algorithm. </a:t>
            </a:r>
            <a:r>
              <a:rPr lang="en-IN" sz="1100" i="1" dirty="0"/>
              <a:t>Measurement: Sensors</a:t>
            </a:r>
            <a:r>
              <a:rPr lang="en-IN" sz="1100" dirty="0"/>
              <a:t>, </a:t>
            </a:r>
            <a:r>
              <a:rPr lang="en-IN" sz="1100" i="1" dirty="0"/>
              <a:t>31</a:t>
            </a:r>
            <a:r>
              <a:rPr lang="en-IN" sz="1100" dirty="0"/>
              <a:t>, 100976.</a:t>
            </a:r>
          </a:p>
          <a:p>
            <a:pPr lvl="0"/>
            <a:r>
              <a:rPr lang="en-IN" sz="1100" dirty="0" err="1"/>
              <a:t>Chhillar</a:t>
            </a:r>
            <a:r>
              <a:rPr lang="en-IN" sz="1100" dirty="0"/>
              <a:t>, I., &amp; Singh, A. (2024). A feature engineering-based machine learning technique to detect and classify lung and colon cancer from histopathological images. </a:t>
            </a:r>
            <a:r>
              <a:rPr lang="en-IN" sz="1100" i="1" dirty="0"/>
              <a:t>Medical &amp; Biological Engineering &amp; Computing</a:t>
            </a:r>
            <a:r>
              <a:rPr lang="en-IN" sz="1100" dirty="0"/>
              <a:t>, </a:t>
            </a:r>
            <a:r>
              <a:rPr lang="en-IN" sz="1100" i="1" dirty="0"/>
              <a:t>62</a:t>
            </a:r>
            <a:r>
              <a:rPr lang="en-IN" sz="1100" dirty="0"/>
              <a:t>(3), 913-924.</a:t>
            </a:r>
          </a:p>
          <a:p>
            <a:pPr lvl="0"/>
            <a:r>
              <a:rPr lang="en-IN" sz="1100" dirty="0" err="1"/>
              <a:t>Suominen</a:t>
            </a:r>
            <a:r>
              <a:rPr lang="en-IN" sz="1100" dirty="0"/>
              <a:t>, M., </a:t>
            </a:r>
            <a:r>
              <a:rPr lang="en-IN" sz="1100" dirty="0" err="1"/>
              <a:t>Subasi</a:t>
            </a:r>
            <a:r>
              <a:rPr lang="en-IN" sz="1100" dirty="0"/>
              <a:t>, M. E., &amp; </a:t>
            </a:r>
            <a:r>
              <a:rPr lang="en-IN" sz="1100" dirty="0" err="1"/>
              <a:t>Subasi</a:t>
            </a:r>
            <a:r>
              <a:rPr lang="en-IN" sz="1100" dirty="0"/>
              <a:t>, A. (2024). Automated detection of colon cancer from histopathological images using deep neural networks. In </a:t>
            </a:r>
            <a:r>
              <a:rPr lang="en-IN" sz="1100" i="1" dirty="0"/>
              <a:t>Applications of Artificial Intelligence Healthcare and Biomedicine</a:t>
            </a:r>
            <a:r>
              <a:rPr lang="en-IN" sz="1100" dirty="0"/>
              <a:t> (pp. 243-287). Academic Press.</a:t>
            </a:r>
          </a:p>
          <a:p>
            <a:pPr lvl="0"/>
            <a:r>
              <a:rPr lang="en-IN" sz="1100" dirty="0"/>
              <a:t>Wei, R., Yu, G., Wang, X., Jiang, Z., &amp; Guan, X. (2024). Construction and validation of machine learning models for predicting distant metastases in newly diagnosed colorectal cancer patients: A large‐scale and real‐world cohort study. </a:t>
            </a:r>
            <a:r>
              <a:rPr lang="en-IN" sz="1100" i="1" dirty="0"/>
              <a:t>Cancer Medicine</a:t>
            </a:r>
            <a:r>
              <a:rPr lang="en-IN" sz="1100" dirty="0"/>
              <a:t>, </a:t>
            </a:r>
            <a:r>
              <a:rPr lang="en-IN" sz="1100" i="1" dirty="0"/>
              <a:t>13</a:t>
            </a:r>
            <a:r>
              <a:rPr lang="en-IN" sz="1100" dirty="0"/>
              <a:t>(5), e6971.</a:t>
            </a:r>
          </a:p>
          <a:p>
            <a:endParaRPr lang="en-IN" sz="1100" dirty="0"/>
          </a:p>
        </p:txBody>
      </p:sp>
    </p:spTree>
    <p:extLst>
      <p:ext uri="{BB962C8B-B14F-4D97-AF65-F5344CB8AC3E}">
        <p14:creationId xmlns:p14="http://schemas.microsoft.com/office/powerpoint/2010/main" val="21563239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2653049" y="2660979"/>
            <a:ext cx="6091864" cy="3714936"/>
          </a:xfrm>
          <a:prstGeom prst="rect">
            <a:avLst/>
          </a:prstGeom>
        </p:spPr>
      </p:pic>
    </p:spTree>
    <p:extLst>
      <p:ext uri="{BB962C8B-B14F-4D97-AF65-F5344CB8AC3E}">
        <p14:creationId xmlns:p14="http://schemas.microsoft.com/office/powerpoint/2010/main" val="302036513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EE5818"/>
      </a:dk2>
      <a:lt2>
        <a:srgbClr val="EBEBEB"/>
      </a:lt2>
      <a:accent1>
        <a:srgbClr val="F5A408"/>
      </a:accent1>
      <a:accent2>
        <a:srgbClr val="FA731A"/>
      </a:accent2>
      <a:accent3>
        <a:srgbClr val="AB9281"/>
      </a:accent3>
      <a:accent4>
        <a:srgbClr val="A18CD0"/>
      </a:accent4>
      <a:accent5>
        <a:srgbClr val="8EBBD2"/>
      </a:accent5>
      <a:accent6>
        <a:srgbClr val="ACC995"/>
      </a:accent6>
      <a:hlink>
        <a:srgbClr val="FAC96A"/>
      </a:hlink>
      <a:folHlink>
        <a:srgbClr val="FCDB9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04000"/>
                <a:satMod val="128000"/>
                <a:lumMod val="104000"/>
              </a:schemeClr>
            </a:gs>
            <a:gs pos="100000">
              <a:schemeClr val="phClr">
                <a:shade val="76000"/>
                <a:hueMod val="89000"/>
                <a:satMod val="164000"/>
                <a:lumMod val="68000"/>
              </a:schemeClr>
            </a:gs>
          </a:gsLst>
          <a:path path="circle">
            <a:fillToRect l="45000" t="65000" r="125000" b="100000"/>
          </a:path>
        </a:gradFill>
        <a:blipFill rotWithShape="1">
          <a:blip xmlns:r="http://schemas.openxmlformats.org/officeDocument/2006/relationships" r:embed="rId1">
            <a:duotone>
              <a:schemeClr val="phClr">
                <a:shade val="42000"/>
                <a:hueMod val="42000"/>
                <a:satMod val="124000"/>
                <a:lumMod val="62000"/>
              </a:schemeClr>
              <a:schemeClr val="phClr">
                <a:tint val="96000"/>
                <a:satMod val="130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F1C4790-FE3C-4020-8CA7-00621DA7BBBC}"/>
    </a:ext>
  </a:extLst>
</a:theme>
</file>

<file path=docProps/app.xml><?xml version="1.0" encoding="utf-8"?>
<Properties xmlns="http://schemas.openxmlformats.org/officeDocument/2006/extended-properties" xmlns:vt="http://schemas.openxmlformats.org/officeDocument/2006/docPropsVTypes">
  <Template>Ion Boardroom</Template>
  <TotalTime>25</TotalTime>
  <Words>1582</Words>
  <Application>Microsoft Office PowerPoint</Application>
  <PresentationFormat>Widescreen</PresentationFormat>
  <Paragraphs>130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Century Gothic</vt:lpstr>
      <vt:lpstr>Wingdings 3</vt:lpstr>
      <vt:lpstr>Ion Boardroom</vt:lpstr>
      <vt:lpstr>A COMPREHENSIVE REVIEW ON  COLON CANCER DETECTION USING  MACHINE LEARNING APPROACH  </vt:lpstr>
      <vt:lpstr>INDEX</vt:lpstr>
      <vt:lpstr>INTRODUCTION</vt:lpstr>
      <vt:lpstr>CURRENT CHALLENGES</vt:lpstr>
      <vt:lpstr>ROLE OF ML IN CLONE CANCER DETECTION</vt:lpstr>
      <vt:lpstr>REVIEW OF LITERATURE </vt:lpstr>
      <vt:lpstr>REVIEW OF LITERATURE </vt:lpstr>
      <vt:lpstr>REVIEW OF LITERATURE </vt:lpstr>
      <vt:lpstr>COMPARATIVE STUDY</vt:lpstr>
      <vt:lpstr>COMPARATIVE STUDY</vt:lpstr>
      <vt:lpstr>CONCLUSION</vt:lpstr>
      <vt:lpstr>FUTURE SCOPE</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intel</cp:lastModifiedBy>
  <cp:revision>19</cp:revision>
  <dcterms:created xsi:type="dcterms:W3CDTF">2024-07-27T12:20:10Z</dcterms:created>
  <dcterms:modified xsi:type="dcterms:W3CDTF">2024-09-20T07:29:27Z</dcterms:modified>
</cp:coreProperties>
</file>