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7.xml"/>
  <Override ContentType="application/vnd.openxmlformats-officedocument.presentationml.notesSlide+xml" PartName="/ppt/notesSlides/notesSlide5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6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50.xml"/>
  <Override ContentType="application/vnd.openxmlformats-officedocument.presentationml.notesSlide+xml" PartName="/ppt/notesSlides/notesSlide68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51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73.xml"/>
  <Override ContentType="application/vnd.openxmlformats-officedocument.presentationml.notesSlide+xml" PartName="/ppt/notesSlides/notesSlide56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69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61.xml"/>
  <Override ContentType="application/vnd.openxmlformats-officedocument.presentationml.notesSlide+xml" PartName="/ppt/notesSlides/notesSlide74.xml"/>
  <Override ContentType="application/vnd.openxmlformats-officedocument.presentationml.notesSlide+xml" PartName="/ppt/notesSlides/notesSlide57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58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75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62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54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70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63.xml"/>
  <Override ContentType="application/vnd.openxmlformats-officedocument.presentationml.notesSlide+xml" PartName="/ppt/notesSlides/notesSlide5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72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60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64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5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5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49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71.xml"/>
  <Override ContentType="application/vnd.openxmlformats-officedocument.presentationml.notesSlide+xml" PartName="/ppt/notesSlides/notesSlide53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66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5.xml"/>
  <Override ContentType="application/vnd.openxmlformats-officedocument.presentationml.slide+xml" PartName="/ppt/slides/slide60.xml"/>
  <Override ContentType="application/vnd.openxmlformats-officedocument.presentationml.slide+xml" PartName="/ppt/slides/slide5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slide+xml" PartName="/ppt/slides/slide69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50.xml"/>
  <Override ContentType="application/vnd.openxmlformats-officedocument.presentationml.slide+xml" PartName="/ppt/slides/slide34.xml"/>
  <Override ContentType="application/vnd.openxmlformats-officedocument.presentationml.slide+xml" PartName="/ppt/slides/slide33.xml"/>
  <Override ContentType="application/vnd.openxmlformats-officedocument.presentationml.slide+xml" PartName="/ppt/slides/slide51.xml"/>
  <Override ContentType="application/vnd.openxmlformats-officedocument.presentationml.slide+xml" PartName="/ppt/slides/slide16.xml"/>
  <Override ContentType="application/vnd.openxmlformats-officedocument.presentationml.slide+xml" PartName="/ppt/slides/slide6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7.xml"/>
  <Override ContentType="application/vnd.openxmlformats-officedocument.presentationml.slide+xml" PartName="/ppt/slides/slide71.xml"/>
  <Override ContentType="application/vnd.openxmlformats-officedocument.presentationml.slide+xml" PartName="/ppt/slides/slide41.xml"/>
  <Override ContentType="application/vnd.openxmlformats-officedocument.presentationml.slide+xml" PartName="/ppt/slides/slide67.xml"/>
  <Override ContentType="application/vnd.openxmlformats-officedocument.presentationml.slide+xml" PartName="/ppt/slides/slide7.xml"/>
  <Override ContentType="application/vnd.openxmlformats-officedocument.presentationml.slide+xml" PartName="/ppt/slides/slide54.xml"/>
  <Override ContentType="application/vnd.openxmlformats-officedocument.presentationml.slide+xml" PartName="/ppt/slides/slide36.xml"/>
  <Override ContentType="application/vnd.openxmlformats-officedocument.presentationml.slide+xml" PartName="/ppt/slides/slide66.xml"/>
  <Override ContentType="application/vnd.openxmlformats-officedocument.presentationml.slide+xml" PartName="/ppt/slides/slide23.xml"/>
  <Override ContentType="application/vnd.openxmlformats-officedocument.presentationml.slide+xml" PartName="/ppt/slides/slide49.xml"/>
  <Override ContentType="application/vnd.openxmlformats-officedocument.presentationml.slide+xml" PartName="/ppt/slides/slide10.xml"/>
  <Override ContentType="application/vnd.openxmlformats-officedocument.presentationml.slide+xml" PartName="/ppt/slides/slide70.xml"/>
  <Override ContentType="application/vnd.openxmlformats-officedocument.presentationml.slide+xml" PartName="/ppt/slides/slide6.xml"/>
  <Override ContentType="application/vnd.openxmlformats-officedocument.presentationml.slide+xml" PartName="/ppt/slides/slide53.xml"/>
  <Override ContentType="application/vnd.openxmlformats-officedocument.presentationml.slide+xml" PartName="/ppt/slides/slide40.xml"/>
  <Override ContentType="application/vnd.openxmlformats-officedocument.presentationml.slide+xml" PartName="/ppt/slides/slide48.xml"/>
  <Override ContentType="application/vnd.openxmlformats-officedocument.presentationml.slide+xml" PartName="/ppt/slides/slide73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9.xml"/>
  <Override ContentType="application/vnd.openxmlformats-officedocument.presentationml.slide+xml" PartName="/ppt/slides/slide65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6.xml"/>
  <Override ContentType="application/vnd.openxmlformats-officedocument.presentationml.slide+xml" PartName="/ppt/slides/slide12.xml"/>
  <Override ContentType="application/vnd.openxmlformats-officedocument.presentationml.slide+xml" PartName="/ppt/slides/slide47.xml"/>
  <Override ContentType="application/vnd.openxmlformats-officedocument.presentationml.slide+xml" PartName="/ppt/slides/slide72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64.xml"/>
  <Override ContentType="application/vnd.openxmlformats-officedocument.presentationml.slide+xml" PartName="/ppt/slides/slide8.xml"/>
  <Override ContentType="application/vnd.openxmlformats-officedocument.presentationml.slide+xml" PartName="/ppt/slides/slide55.xml"/>
  <Override ContentType="application/vnd.openxmlformats-officedocument.presentationml.slide+xml" PartName="/ppt/slides/slide29.xml"/>
  <Override ContentType="application/vnd.openxmlformats-officedocument.presentationml.slide+xml" PartName="/ppt/slides/slide59.xml"/>
  <Override ContentType="application/vnd.openxmlformats-officedocument.presentationml.slide+xml" PartName="/ppt/slides/slide32.xml"/>
  <Override ContentType="application/vnd.openxmlformats-officedocument.presentationml.slide+xml" PartName="/ppt/slides/slide62.xml"/>
  <Override ContentType="application/vnd.openxmlformats-officedocument.presentationml.slide+xml" PartName="/ppt/slides/slide75.xml"/>
  <Override ContentType="application/vnd.openxmlformats-officedocument.presentationml.slide+xml" PartName="/ppt/slides/slide76.xml"/>
  <Override ContentType="application/vnd.openxmlformats-officedocument.presentationml.slide+xml" PartName="/ppt/slides/slide1.xml"/>
  <Override ContentType="application/vnd.openxmlformats-officedocument.presentationml.slide+xml" PartName="/ppt/slides/slide58.xml"/>
  <Override ContentType="application/vnd.openxmlformats-officedocument.presentationml.slide+xml" PartName="/ppt/slides/slide63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15.xml"/>
  <Override ContentType="application/vnd.openxmlformats-officedocument.presentationml.slide+xml" PartName="/ppt/slides/slide61.xml"/>
  <Override ContentType="application/vnd.openxmlformats-officedocument.presentationml.slide+xml" PartName="/ppt/slides/slide31.xml"/>
  <Override ContentType="application/vnd.openxmlformats-officedocument.presentationml.slide+xml" PartName="/ppt/slides/slide74.xml"/>
  <Override ContentType="application/vnd.openxmlformats-officedocument.presentationml.slide+xml" PartName="/ppt/slides/slide27.xml"/>
  <Override ContentType="application/vnd.openxmlformats-officedocument.presentationml.slide+xml" PartName="/ppt/slides/slide57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09" r:id="rId59"/>
    <p:sldId id="310" r:id="rId60"/>
    <p:sldId id="311" r:id="rId61"/>
    <p:sldId id="312" r:id="rId62"/>
    <p:sldId id="313" r:id="rId63"/>
    <p:sldId id="314" r:id="rId64"/>
    <p:sldId id="315" r:id="rId65"/>
    <p:sldId id="316" r:id="rId66"/>
    <p:sldId id="317" r:id="rId67"/>
    <p:sldId id="318" r:id="rId68"/>
    <p:sldId id="319" r:id="rId69"/>
    <p:sldId id="320" r:id="rId70"/>
    <p:sldId id="321" r:id="rId71"/>
    <p:sldId id="322" r:id="rId72"/>
    <p:sldId id="323" r:id="rId73"/>
    <p:sldId id="324" r:id="rId74"/>
    <p:sldId id="325" r:id="rId75"/>
    <p:sldId id="326" r:id="rId76"/>
    <p:sldId id="327" r:id="rId77"/>
    <p:sldId id="328" r:id="rId78"/>
    <p:sldId id="329" r:id="rId79"/>
    <p:sldId id="330" r:id="rId80"/>
    <p:sldId id="331" r:id="rId81"/>
  </p:sldIdLst>
  <p:sldSz cy="6858000" cx="9144000"/>
  <p:notesSz cx="6858000" cy="9144000"/>
  <p:embeddedFontLst>
    <p:embeddedFont>
      <p:font typeface="Century Gothic"/>
      <p:regular r:id="rId82"/>
      <p:bold r:id="rId83"/>
      <p:italic r:id="rId84"/>
      <p:boldItalic r:id="rId8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r:id="rId86" roundtripDataSignature="AMtx7mibComqA4RbjKGtsngkeE473xpBY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84" Type="http://schemas.openxmlformats.org/officeDocument/2006/relationships/font" Target="fonts/CenturyGothic-italic.fntdata"/><Relationship Id="rId83" Type="http://schemas.openxmlformats.org/officeDocument/2006/relationships/font" Target="fonts/CenturyGothic-bold.fntdata"/><Relationship Id="rId42" Type="http://schemas.openxmlformats.org/officeDocument/2006/relationships/slide" Target="slides/slide37.xml"/><Relationship Id="rId86" Type="http://customschemas.google.com/relationships/presentationmetadata" Target="metadata"/><Relationship Id="rId41" Type="http://schemas.openxmlformats.org/officeDocument/2006/relationships/slide" Target="slides/slide36.xml"/><Relationship Id="rId85" Type="http://schemas.openxmlformats.org/officeDocument/2006/relationships/font" Target="fonts/CenturyGothic-boldItalic.fntdata"/><Relationship Id="rId44" Type="http://schemas.openxmlformats.org/officeDocument/2006/relationships/slide" Target="slides/slide39.xml"/><Relationship Id="rId43" Type="http://schemas.openxmlformats.org/officeDocument/2006/relationships/slide" Target="slides/slide38.xml"/><Relationship Id="rId46" Type="http://schemas.openxmlformats.org/officeDocument/2006/relationships/slide" Target="slides/slide41.xml"/><Relationship Id="rId45" Type="http://schemas.openxmlformats.org/officeDocument/2006/relationships/slide" Target="slides/slide40.xml"/><Relationship Id="rId80" Type="http://schemas.openxmlformats.org/officeDocument/2006/relationships/slide" Target="slides/slide75.xml"/><Relationship Id="rId82" Type="http://schemas.openxmlformats.org/officeDocument/2006/relationships/font" Target="fonts/CenturyGothic-regular.fntdata"/><Relationship Id="rId81" Type="http://schemas.openxmlformats.org/officeDocument/2006/relationships/slide" Target="slides/slide76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48" Type="http://schemas.openxmlformats.org/officeDocument/2006/relationships/slide" Target="slides/slide43.xml"/><Relationship Id="rId47" Type="http://schemas.openxmlformats.org/officeDocument/2006/relationships/slide" Target="slides/slide42.xml"/><Relationship Id="rId49" Type="http://schemas.openxmlformats.org/officeDocument/2006/relationships/slide" Target="slides/slide4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73" Type="http://schemas.openxmlformats.org/officeDocument/2006/relationships/slide" Target="slides/slide68.xml"/><Relationship Id="rId72" Type="http://schemas.openxmlformats.org/officeDocument/2006/relationships/slide" Target="slides/slide67.xml"/><Relationship Id="rId31" Type="http://schemas.openxmlformats.org/officeDocument/2006/relationships/slide" Target="slides/slide26.xml"/><Relationship Id="rId75" Type="http://schemas.openxmlformats.org/officeDocument/2006/relationships/slide" Target="slides/slide70.xml"/><Relationship Id="rId30" Type="http://schemas.openxmlformats.org/officeDocument/2006/relationships/slide" Target="slides/slide25.xml"/><Relationship Id="rId74" Type="http://schemas.openxmlformats.org/officeDocument/2006/relationships/slide" Target="slides/slide69.xml"/><Relationship Id="rId33" Type="http://schemas.openxmlformats.org/officeDocument/2006/relationships/slide" Target="slides/slide28.xml"/><Relationship Id="rId77" Type="http://schemas.openxmlformats.org/officeDocument/2006/relationships/slide" Target="slides/slide72.xml"/><Relationship Id="rId32" Type="http://schemas.openxmlformats.org/officeDocument/2006/relationships/slide" Target="slides/slide27.xml"/><Relationship Id="rId76" Type="http://schemas.openxmlformats.org/officeDocument/2006/relationships/slide" Target="slides/slide71.xml"/><Relationship Id="rId35" Type="http://schemas.openxmlformats.org/officeDocument/2006/relationships/slide" Target="slides/slide30.xml"/><Relationship Id="rId79" Type="http://schemas.openxmlformats.org/officeDocument/2006/relationships/slide" Target="slides/slide74.xml"/><Relationship Id="rId34" Type="http://schemas.openxmlformats.org/officeDocument/2006/relationships/slide" Target="slides/slide29.xml"/><Relationship Id="rId78" Type="http://schemas.openxmlformats.org/officeDocument/2006/relationships/slide" Target="slides/slide73.xml"/><Relationship Id="rId71" Type="http://schemas.openxmlformats.org/officeDocument/2006/relationships/slide" Target="slides/slide66.xml"/><Relationship Id="rId70" Type="http://schemas.openxmlformats.org/officeDocument/2006/relationships/slide" Target="slides/slide65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62" Type="http://schemas.openxmlformats.org/officeDocument/2006/relationships/slide" Target="slides/slide57.xml"/><Relationship Id="rId61" Type="http://schemas.openxmlformats.org/officeDocument/2006/relationships/slide" Target="slides/slide56.xml"/><Relationship Id="rId20" Type="http://schemas.openxmlformats.org/officeDocument/2006/relationships/slide" Target="slides/slide15.xml"/><Relationship Id="rId64" Type="http://schemas.openxmlformats.org/officeDocument/2006/relationships/slide" Target="slides/slide59.xml"/><Relationship Id="rId63" Type="http://schemas.openxmlformats.org/officeDocument/2006/relationships/slide" Target="slides/slide58.xml"/><Relationship Id="rId22" Type="http://schemas.openxmlformats.org/officeDocument/2006/relationships/slide" Target="slides/slide17.xml"/><Relationship Id="rId66" Type="http://schemas.openxmlformats.org/officeDocument/2006/relationships/slide" Target="slides/slide61.xml"/><Relationship Id="rId21" Type="http://schemas.openxmlformats.org/officeDocument/2006/relationships/slide" Target="slides/slide16.xml"/><Relationship Id="rId65" Type="http://schemas.openxmlformats.org/officeDocument/2006/relationships/slide" Target="slides/slide60.xml"/><Relationship Id="rId24" Type="http://schemas.openxmlformats.org/officeDocument/2006/relationships/slide" Target="slides/slide19.xml"/><Relationship Id="rId68" Type="http://schemas.openxmlformats.org/officeDocument/2006/relationships/slide" Target="slides/slide63.xml"/><Relationship Id="rId23" Type="http://schemas.openxmlformats.org/officeDocument/2006/relationships/slide" Target="slides/slide18.xml"/><Relationship Id="rId67" Type="http://schemas.openxmlformats.org/officeDocument/2006/relationships/slide" Target="slides/slide62.xml"/><Relationship Id="rId60" Type="http://schemas.openxmlformats.org/officeDocument/2006/relationships/slide" Target="slides/slide55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69" Type="http://schemas.openxmlformats.org/officeDocument/2006/relationships/slide" Target="slides/slide64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9" Type="http://schemas.openxmlformats.org/officeDocument/2006/relationships/slide" Target="slides/slide24.xml"/><Relationship Id="rId51" Type="http://schemas.openxmlformats.org/officeDocument/2006/relationships/slide" Target="slides/slide46.xml"/><Relationship Id="rId50" Type="http://schemas.openxmlformats.org/officeDocument/2006/relationships/slide" Target="slides/slide45.xml"/><Relationship Id="rId53" Type="http://schemas.openxmlformats.org/officeDocument/2006/relationships/slide" Target="slides/slide48.xml"/><Relationship Id="rId52" Type="http://schemas.openxmlformats.org/officeDocument/2006/relationships/slide" Target="slides/slide47.xml"/><Relationship Id="rId11" Type="http://schemas.openxmlformats.org/officeDocument/2006/relationships/slide" Target="slides/slide6.xml"/><Relationship Id="rId55" Type="http://schemas.openxmlformats.org/officeDocument/2006/relationships/slide" Target="slides/slide50.xml"/><Relationship Id="rId10" Type="http://schemas.openxmlformats.org/officeDocument/2006/relationships/slide" Target="slides/slide5.xml"/><Relationship Id="rId54" Type="http://schemas.openxmlformats.org/officeDocument/2006/relationships/slide" Target="slides/slide49.xml"/><Relationship Id="rId13" Type="http://schemas.openxmlformats.org/officeDocument/2006/relationships/slide" Target="slides/slide8.xml"/><Relationship Id="rId57" Type="http://schemas.openxmlformats.org/officeDocument/2006/relationships/slide" Target="slides/slide52.xml"/><Relationship Id="rId12" Type="http://schemas.openxmlformats.org/officeDocument/2006/relationships/slide" Target="slides/slide7.xml"/><Relationship Id="rId56" Type="http://schemas.openxmlformats.org/officeDocument/2006/relationships/slide" Target="slides/slide51.xml"/><Relationship Id="rId15" Type="http://schemas.openxmlformats.org/officeDocument/2006/relationships/slide" Target="slides/slide10.xml"/><Relationship Id="rId59" Type="http://schemas.openxmlformats.org/officeDocument/2006/relationships/slide" Target="slides/slide54.xml"/><Relationship Id="rId14" Type="http://schemas.openxmlformats.org/officeDocument/2006/relationships/slide" Target="slides/slide9.xml"/><Relationship Id="rId58" Type="http://schemas.openxmlformats.org/officeDocument/2006/relationships/slide" Target="slides/slide5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3" name="Google Shape;253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9" name="Google Shape;259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4" name="Google Shape;264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9" name="Google Shape;269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5" name="Google Shape;275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1" name="Google Shape;281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7" name="Google Shape;287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7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9" name="Google Shape;319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3" name="Google Shape;333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9" name="Google Shape;339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3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5" name="Google Shape;345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9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1" name="Google Shape;351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5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7" name="Google Shape;357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5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7" name="Google Shape;367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0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2" name="Google Shape;382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0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Google Shape;421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2" name="Google Shape;422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4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6" name="Google Shape;436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0" name="Shape 4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Google Shape;451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2" name="Google Shape;452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6" name="Shape 4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" name="Google Shape;467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8" name="Google Shape;468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Google Shape;482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3" name="Google Shape;483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6" name="Shape 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" name="Google Shape;497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8" name="Google Shape;498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2" name="Shape 5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" name="Google Shape;513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4" name="Google Shape;514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1" name="Shape 5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" name="Google Shape;542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3" name="Google Shape;543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0" name="Shape 5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1" name="Google Shape;551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2" name="Google Shape;552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6" name="Shape 5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7" name="Google Shape;557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8" name="Google Shape;558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2" name="Shape 5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" name="Google Shape;563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4" name="Google Shape;564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6" name="Shape 5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7" name="Google Shape;577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8" name="Google Shape;578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9" name="Shape 5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0" name="Google Shape;600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1" name="Google Shape;601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5" name="Shape 6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6" name="Google Shape;606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7" name="Google Shape;607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1" name="Shape 6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2" name="Google Shape;612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3" name="Google Shape;613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7" name="Shape 6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8" name="Google Shape;618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9" name="Google Shape;619;p3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3" name="Shape 6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" name="Google Shape;624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5" name="Google Shape;625;p3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9" name="Shape 6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0" name="Google Shape;630;p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1" name="Google Shape;631;p3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5" name="Shape 6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6" name="Google Shape;636;p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7" name="Google Shape;637;p3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1" name="Shape 6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2" name="Google Shape;642;p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3" name="Google Shape;643;p3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7" name="Shape 6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8" name="Google Shape;648;p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9" name="Google Shape;649;p3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3" name="Shape 6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4" name="Google Shape;654;p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5" name="Google Shape;655;p3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7" name="Shape 6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8" name="Google Shape;678;p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9" name="Google Shape;679;p3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3" name="Shape 6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4" name="Google Shape;684;p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5" name="Google Shape;685;p3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9" name="Shape 6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0" name="Google Shape;690;p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1" name="Google Shape;691;p4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5" name="Shape 6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" name="Google Shape;696;p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7" name="Google Shape;697;p4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1" name="Shape 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2" name="Google Shape;702;p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3" name="Google Shape;703;p4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7" name="Shape 7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8" name="Google Shape;708;p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9" name="Google Shape;709;p4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3" name="Shape 7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4" name="Google Shape;714;p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5" name="Google Shape;715;p4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9" name="Shape 7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0" name="Google Shape;720;p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1" name="Google Shape;721;p4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5" name="Shape 7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6" name="Google Shape;726;p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7" name="Google Shape;727;p4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1" name="Shape 7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2" name="Google Shape;732;p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3" name="Google Shape;733;p4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7" name="Shape 7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8" name="Google Shape;738;p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9" name="Google Shape;739;p4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3" name="Shape 7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4" name="Google Shape;744;p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5" name="Google Shape;745;p4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9" name="Shape 7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0" name="Google Shape;750;p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1" name="Google Shape;751;p5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5" name="Shape 7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6" name="Google Shape;756;p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7" name="Google Shape;757;p5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1" name="Shape 7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2" name="Google Shape;762;p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3" name="Google Shape;763;p5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7" name="Shape 7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" name="Google Shape;768;p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9" name="Google Shape;769;p5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3" name="Shape 7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4" name="Google Shape;784;p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5" name="Google Shape;785;p5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9" name="Shape 7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0" name="Google Shape;790;p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1" name="Google Shape;791;p5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5" name="Shape 7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6" name="Google Shape;796;p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7" name="Google Shape;797;p5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1" name="Shape 8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2" name="Google Shape;802;p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3" name="Google Shape;803;p5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7" name="Shape 8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" name="Google Shape;808;p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9" name="Google Shape;809;p5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3" name="Shape 8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4" name="Google Shape;814;p5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5" name="Google Shape;815;p5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9" name="Shape 8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" name="Google Shape;820;p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1" name="Google Shape;821;p6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5" name="Shape 8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6" name="Google Shape;826;p6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7" name="Google Shape;827;p6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1" name="Shape 8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2" name="Google Shape;832;p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33" name="Google Shape;833;p6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7" name="Shape 8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" name="Google Shape;838;p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39" name="Google Shape;839;p6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3" name="Shape 8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4" name="Google Shape;844;p6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45" name="Google Shape;845;p6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9" name="Shape 8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0" name="Google Shape;850;p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51" name="Google Shape;851;p6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5" name="Shape 8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6" name="Google Shape;856;p6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57" name="Google Shape;857;p6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1" name="Shape 8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2" name="Google Shape;862;p6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3" name="Google Shape;863;p6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7" name="Shape 8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8" name="Google Shape;868;p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9" name="Google Shape;869;p6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3" name="Shape 8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4" name="Google Shape;874;p6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5" name="Google Shape;875;p6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78" name="Shape 8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9" name="Google Shape;879;p7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0" name="Google Shape;880;p7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3" name="Shape 8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4" name="Google Shape;884;p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5" name="Google Shape;885;p7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8" name="Shape 8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9" name="Google Shape;889;p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0" name="Google Shape;890;p7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3" name="Shape 8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4" name="Google Shape;894;p7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5" name="Google Shape;895;p7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8" name="Shape 8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9" name="Google Shape;899;p7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00" name="Google Shape;900;p7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3" name="Shape 9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4" name="Google Shape;904;p7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05" name="Google Shape;905;p7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8" name="Shape 9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9" name="Google Shape;909;p7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0" name="Google Shape;910;p7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78"/>
          <p:cNvSpPr txBox="1"/>
          <p:nvPr>
            <p:ph idx="10" type="dt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78"/>
          <p:cNvSpPr txBox="1"/>
          <p:nvPr>
            <p:ph idx="11" type="ftr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78"/>
          <p:cNvSpPr txBox="1"/>
          <p:nvPr>
            <p:ph idx="12" type="sldNum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79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79"/>
          <p:cNvSpPr txBox="1"/>
          <p:nvPr>
            <p:ph idx="1" type="body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15468" lvl="0" marL="4572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/>
            </a:lvl1pPr>
            <a:lvl2pPr indent="-315468" lvl="1" marL="9144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/>
            </a:lvl2pPr>
            <a:lvl3pPr indent="-315467" lvl="2" marL="13716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/>
            </a:lvl3pPr>
            <a:lvl4pPr indent="-315467" lvl="3" marL="18288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/>
            </a:lvl4pPr>
            <a:lvl5pPr indent="-315467" lvl="4" marL="22860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/>
            </a:lvl5pPr>
            <a:lvl6pPr indent="-315467" lvl="5" marL="27432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/>
            </a:lvl6pPr>
            <a:lvl7pPr indent="-315467" lvl="6" marL="32004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/>
            </a:lvl7pPr>
            <a:lvl8pPr indent="-315467" lvl="7" marL="36576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/>
            </a:lvl8pPr>
            <a:lvl9pPr indent="-315467" lvl="8" marL="41148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/>
            </a:lvl9pPr>
          </a:lstStyle>
          <a:p/>
        </p:txBody>
      </p:sp>
      <p:sp>
        <p:nvSpPr>
          <p:cNvPr id="60" name="Google Shape;60;p79"/>
          <p:cNvSpPr txBox="1"/>
          <p:nvPr>
            <p:ph idx="10" type="dt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79"/>
          <p:cNvSpPr txBox="1"/>
          <p:nvPr>
            <p:ph idx="11" type="ftr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79"/>
          <p:cNvSpPr txBox="1"/>
          <p:nvPr>
            <p:ph idx="12" type="sldNum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80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80"/>
          <p:cNvSpPr txBox="1"/>
          <p:nvPr>
            <p:ph idx="1" type="body"/>
          </p:nvPr>
        </p:nvSpPr>
        <p:spPr>
          <a:xfrm>
            <a:off x="1412111" y="2316009"/>
            <a:ext cx="305714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SzPts val="1824"/>
              <a:buNone/>
              <a:defRPr b="1" sz="2400">
                <a:solidFill>
                  <a:schemeClr val="accent1"/>
                </a:solidFill>
              </a:defRPr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SzPts val="152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SzPts val="1368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SzPts val="1216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SzPts val="1216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SzPts val="1216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SzPts val="1216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SzPts val="1216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SzPts val="1216"/>
              <a:buNone/>
              <a:defRPr b="1" sz="1600"/>
            </a:lvl9pPr>
          </a:lstStyle>
          <a:p/>
        </p:txBody>
      </p:sp>
      <p:sp>
        <p:nvSpPr>
          <p:cNvPr id="66" name="Google Shape;66;p80"/>
          <p:cNvSpPr txBox="1"/>
          <p:nvPr>
            <p:ph idx="2" type="body"/>
          </p:nvPr>
        </p:nvSpPr>
        <p:spPr>
          <a:xfrm>
            <a:off x="1041721" y="2974694"/>
            <a:ext cx="3419856" cy="28357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4424" lvl="0" marL="457200" algn="l">
              <a:spcBef>
                <a:spcPts val="480"/>
              </a:spcBef>
              <a:spcAft>
                <a:spcPts val="0"/>
              </a:spcAft>
              <a:buSzPts val="1824"/>
              <a:buChar char="🞇"/>
              <a:defRPr sz="2400"/>
            </a:lvl1pPr>
            <a:lvl2pPr indent="-325119" lvl="1" marL="914400" algn="l">
              <a:spcBef>
                <a:spcPts val="400"/>
              </a:spcBef>
              <a:spcAft>
                <a:spcPts val="0"/>
              </a:spcAft>
              <a:buSzPts val="1520"/>
              <a:buChar char="🞇"/>
              <a:defRPr sz="2000"/>
            </a:lvl2pPr>
            <a:lvl3pPr indent="-315467" lvl="2" marL="13716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 sz="1800"/>
            </a:lvl3pPr>
            <a:lvl4pPr indent="-305816" lvl="3" marL="1828800" algn="l">
              <a:spcBef>
                <a:spcPts val="320"/>
              </a:spcBef>
              <a:spcAft>
                <a:spcPts val="0"/>
              </a:spcAft>
              <a:buSzPts val="1216"/>
              <a:buChar char="🞇"/>
              <a:defRPr sz="1600"/>
            </a:lvl4pPr>
            <a:lvl5pPr indent="-305816" lvl="4" marL="2286000" algn="l">
              <a:spcBef>
                <a:spcPts val="320"/>
              </a:spcBef>
              <a:spcAft>
                <a:spcPts val="0"/>
              </a:spcAft>
              <a:buSzPts val="1216"/>
              <a:buChar char="🞇"/>
              <a:defRPr sz="1600"/>
            </a:lvl5pPr>
            <a:lvl6pPr indent="-305816" lvl="5" marL="2743200" algn="l">
              <a:spcBef>
                <a:spcPts val="320"/>
              </a:spcBef>
              <a:spcAft>
                <a:spcPts val="0"/>
              </a:spcAft>
              <a:buSzPts val="1216"/>
              <a:buChar char="🞇"/>
              <a:defRPr sz="1600"/>
            </a:lvl6pPr>
            <a:lvl7pPr indent="-305816" lvl="6" marL="3200400" algn="l">
              <a:spcBef>
                <a:spcPts val="320"/>
              </a:spcBef>
              <a:spcAft>
                <a:spcPts val="0"/>
              </a:spcAft>
              <a:buSzPts val="1216"/>
              <a:buChar char="🞇"/>
              <a:defRPr sz="1600"/>
            </a:lvl7pPr>
            <a:lvl8pPr indent="-305815" lvl="7" marL="3657600" algn="l">
              <a:spcBef>
                <a:spcPts val="320"/>
              </a:spcBef>
              <a:spcAft>
                <a:spcPts val="0"/>
              </a:spcAft>
              <a:buSzPts val="1216"/>
              <a:buChar char="🞇"/>
              <a:defRPr sz="1600"/>
            </a:lvl8pPr>
            <a:lvl9pPr indent="-305815" lvl="8" marL="4114800" algn="l">
              <a:spcBef>
                <a:spcPts val="320"/>
              </a:spcBef>
              <a:spcAft>
                <a:spcPts val="0"/>
              </a:spcAft>
              <a:buSzPts val="1216"/>
              <a:buChar char="🞇"/>
              <a:defRPr sz="1600"/>
            </a:lvl9pPr>
          </a:lstStyle>
          <a:p/>
        </p:txBody>
      </p:sp>
      <p:sp>
        <p:nvSpPr>
          <p:cNvPr id="67" name="Google Shape;67;p80"/>
          <p:cNvSpPr txBox="1"/>
          <p:nvPr>
            <p:ph idx="3" type="body"/>
          </p:nvPr>
        </p:nvSpPr>
        <p:spPr>
          <a:xfrm>
            <a:off x="5011837" y="2316010"/>
            <a:ext cx="3055717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SzPts val="1824"/>
              <a:buNone/>
              <a:defRPr b="1" sz="2400">
                <a:solidFill>
                  <a:schemeClr val="accent1"/>
                </a:solidFill>
              </a:defRPr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SzPts val="152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SzPts val="1368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SzPts val="1216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SzPts val="1216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SzPts val="1216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SzPts val="1216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SzPts val="1216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SzPts val="1216"/>
              <a:buNone/>
              <a:defRPr b="1" sz="1600"/>
            </a:lvl9pPr>
          </a:lstStyle>
          <a:p/>
        </p:txBody>
      </p:sp>
      <p:sp>
        <p:nvSpPr>
          <p:cNvPr id="68" name="Google Shape;68;p80"/>
          <p:cNvSpPr txBox="1"/>
          <p:nvPr>
            <p:ph idx="4" type="body"/>
          </p:nvPr>
        </p:nvSpPr>
        <p:spPr>
          <a:xfrm>
            <a:off x="4645152" y="2974694"/>
            <a:ext cx="3419856" cy="28357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4424" lvl="0" marL="457200" algn="l">
              <a:spcBef>
                <a:spcPts val="480"/>
              </a:spcBef>
              <a:spcAft>
                <a:spcPts val="0"/>
              </a:spcAft>
              <a:buSzPts val="1824"/>
              <a:buChar char="🞇"/>
              <a:defRPr sz="2400"/>
            </a:lvl1pPr>
            <a:lvl2pPr indent="-325119" lvl="1" marL="914400" algn="l">
              <a:spcBef>
                <a:spcPts val="400"/>
              </a:spcBef>
              <a:spcAft>
                <a:spcPts val="0"/>
              </a:spcAft>
              <a:buSzPts val="1520"/>
              <a:buChar char="🞇"/>
              <a:defRPr sz="2000"/>
            </a:lvl2pPr>
            <a:lvl3pPr indent="-315467" lvl="2" marL="13716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 sz="1800"/>
            </a:lvl3pPr>
            <a:lvl4pPr indent="-305816" lvl="3" marL="1828800" algn="l">
              <a:spcBef>
                <a:spcPts val="320"/>
              </a:spcBef>
              <a:spcAft>
                <a:spcPts val="0"/>
              </a:spcAft>
              <a:buSzPts val="1216"/>
              <a:buChar char="🞇"/>
              <a:defRPr sz="1600"/>
            </a:lvl4pPr>
            <a:lvl5pPr indent="-305816" lvl="4" marL="2286000" algn="l">
              <a:spcBef>
                <a:spcPts val="320"/>
              </a:spcBef>
              <a:spcAft>
                <a:spcPts val="0"/>
              </a:spcAft>
              <a:buSzPts val="1216"/>
              <a:buChar char="🞇"/>
              <a:defRPr sz="1600"/>
            </a:lvl5pPr>
            <a:lvl6pPr indent="-305816" lvl="5" marL="2743200" algn="l">
              <a:spcBef>
                <a:spcPts val="320"/>
              </a:spcBef>
              <a:spcAft>
                <a:spcPts val="0"/>
              </a:spcAft>
              <a:buSzPts val="1216"/>
              <a:buChar char="🞇"/>
              <a:defRPr sz="1600"/>
            </a:lvl6pPr>
            <a:lvl7pPr indent="-305816" lvl="6" marL="3200400" algn="l">
              <a:spcBef>
                <a:spcPts val="320"/>
              </a:spcBef>
              <a:spcAft>
                <a:spcPts val="0"/>
              </a:spcAft>
              <a:buSzPts val="1216"/>
              <a:buChar char="🞇"/>
              <a:defRPr sz="1600"/>
            </a:lvl7pPr>
            <a:lvl8pPr indent="-305815" lvl="7" marL="3657600" algn="l">
              <a:spcBef>
                <a:spcPts val="320"/>
              </a:spcBef>
              <a:spcAft>
                <a:spcPts val="0"/>
              </a:spcAft>
              <a:buSzPts val="1216"/>
              <a:buChar char="🞇"/>
              <a:defRPr sz="1600"/>
            </a:lvl8pPr>
            <a:lvl9pPr indent="-305815" lvl="8" marL="4114800" algn="l">
              <a:spcBef>
                <a:spcPts val="320"/>
              </a:spcBef>
              <a:spcAft>
                <a:spcPts val="0"/>
              </a:spcAft>
              <a:buSzPts val="1216"/>
              <a:buChar char="🞇"/>
              <a:defRPr sz="1600"/>
            </a:lvl9pPr>
          </a:lstStyle>
          <a:p/>
        </p:txBody>
      </p:sp>
      <p:sp>
        <p:nvSpPr>
          <p:cNvPr id="69" name="Google Shape;69;p80"/>
          <p:cNvSpPr txBox="1"/>
          <p:nvPr>
            <p:ph idx="10" type="dt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80"/>
          <p:cNvSpPr txBox="1"/>
          <p:nvPr>
            <p:ph idx="11" type="ftr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80"/>
          <p:cNvSpPr txBox="1"/>
          <p:nvPr>
            <p:ph idx="12" type="sldNum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 type="title">
  <p:cSld name="TITLE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oogle Shape;73;p81"/>
          <p:cNvGrpSpPr/>
          <p:nvPr/>
        </p:nvGrpSpPr>
        <p:grpSpPr>
          <a:xfrm>
            <a:off x="-644959" y="0"/>
            <a:ext cx="10458653" cy="7117071"/>
            <a:chOff x="-644959" y="0"/>
            <a:chExt cx="10458653" cy="7117071"/>
          </a:xfrm>
        </p:grpSpPr>
        <p:grpSp>
          <p:nvGrpSpPr>
            <p:cNvPr id="74" name="Google Shape;74;p81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oogle Shape;75;p81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76" name="Google Shape;76;p81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lt1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endParaRPr>
                </a:p>
              </p:txBody>
            </p:sp>
            <p:sp>
              <p:nvSpPr>
                <p:cNvPr id="77" name="Google Shape;77;p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lt1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endParaRPr>
                </a:p>
              </p:txBody>
            </p:sp>
            <p:sp>
              <p:nvSpPr>
                <p:cNvPr id="78" name="Google Shape;78;p8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lt1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endParaRPr>
                </a:p>
              </p:txBody>
            </p:sp>
          </p:grpSp>
          <p:grpSp>
            <p:nvGrpSpPr>
              <p:cNvPr id="79" name="Google Shape;79;p81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0" name="Google Shape;80;p81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lt1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endParaRPr>
                </a:p>
              </p:txBody>
            </p:sp>
            <p:sp>
              <p:nvSpPr>
                <p:cNvPr id="81" name="Google Shape;81;p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lt1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endParaRPr>
                </a:p>
              </p:txBody>
            </p:sp>
            <p:sp>
              <p:nvSpPr>
                <p:cNvPr id="82" name="Google Shape;82;p8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lt1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endParaRPr>
                </a:p>
              </p:txBody>
            </p:sp>
          </p:grpSp>
          <p:grpSp>
            <p:nvGrpSpPr>
              <p:cNvPr id="83" name="Google Shape;83;p81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Google Shape;84;p81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lt1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endParaRPr>
                </a:p>
              </p:txBody>
            </p:sp>
            <p:sp>
              <p:nvSpPr>
                <p:cNvPr id="85" name="Google Shape;85;p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lt1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endParaRPr>
                </a:p>
              </p:txBody>
            </p:sp>
            <p:sp>
              <p:nvSpPr>
                <p:cNvPr id="86" name="Google Shape;86;p8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lt1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endParaRPr>
                </a:p>
              </p:txBody>
            </p:sp>
          </p:grpSp>
          <p:sp>
            <p:nvSpPr>
              <p:cNvPr id="87" name="Google Shape;87;p81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lt1">
                  <a:alpha val="9803"/>
                </a:schemeClr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8" name="Google Shape;88;p81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lt1">
                  <a:alpha val="9803"/>
                </a:schemeClr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89" name="Google Shape;89;p81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lt1">
                  <a:alpha val="9803"/>
                </a:schemeClr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  <p:sp>
          <p:nvSpPr>
            <p:cNvPr id="90" name="Google Shape;90;p81"/>
            <p:cNvSpPr/>
            <p:nvPr/>
          </p:nvSpPr>
          <p:spPr>
            <a:xfrm>
              <a:off x="-11875" y="5035138"/>
              <a:ext cx="9144000" cy="1175655"/>
            </a:xfrm>
            <a:custGeom>
              <a:rect b="b" l="l" r="r" t="t"/>
              <a:pathLst>
                <a:path extrusionOk="0" h="1175655" w="9144000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noFill/>
            <a:ln cap="flat" cmpd="sng" w="9525">
              <a:solidFill>
                <a:schemeClr val="lt1">
                  <a:alpha val="20000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91" name="Google Shape;91;p81"/>
            <p:cNvSpPr/>
            <p:nvPr/>
          </p:nvSpPr>
          <p:spPr>
            <a:xfrm>
              <a:off x="-11875" y="3467595"/>
              <a:ext cx="9144000" cy="890650"/>
            </a:xfrm>
            <a:custGeom>
              <a:rect b="b" l="l" r="r" t="t"/>
              <a:pathLst>
                <a:path extrusionOk="0" h="890650" w="914400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noFill/>
            <a:ln cap="flat" cmpd="sng" w="9525">
              <a:solidFill>
                <a:schemeClr val="lt1">
                  <a:alpha val="20000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92" name="Google Shape;92;p81"/>
            <p:cNvSpPr/>
            <p:nvPr/>
          </p:nvSpPr>
          <p:spPr>
            <a:xfrm>
              <a:off x="-23751" y="5640779"/>
              <a:ext cx="3004457" cy="1211283"/>
            </a:xfrm>
            <a:custGeom>
              <a:rect b="b" l="l" r="r" t="t"/>
              <a:pathLst>
                <a:path extrusionOk="0" h="1211283" w="3004457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noFill/>
            <a:ln cap="flat" cmpd="sng" w="9525">
              <a:solidFill>
                <a:schemeClr val="lt1">
                  <a:alpha val="20000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93" name="Google Shape;93;p81"/>
            <p:cNvSpPr/>
            <p:nvPr/>
          </p:nvSpPr>
          <p:spPr>
            <a:xfrm>
              <a:off x="-11875" y="5284519"/>
              <a:ext cx="9144000" cy="1478478"/>
            </a:xfrm>
            <a:custGeom>
              <a:rect b="b" l="l" r="r" t="t"/>
              <a:pathLst>
                <a:path extrusionOk="0" h="1478478" w="9144000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noFill/>
            <a:ln cap="flat" cmpd="sng" w="9525">
              <a:solidFill>
                <a:schemeClr val="lt1">
                  <a:alpha val="20000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94" name="Google Shape;94;p81"/>
            <p:cNvSpPr/>
            <p:nvPr/>
          </p:nvSpPr>
          <p:spPr>
            <a:xfrm>
              <a:off x="2137558" y="5132120"/>
              <a:ext cx="6982691" cy="1719942"/>
            </a:xfrm>
            <a:custGeom>
              <a:rect b="b" l="l" r="r" t="t"/>
              <a:pathLst>
                <a:path extrusionOk="0" h="1719942" w="6982691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noFill/>
            <a:ln cap="flat" cmpd="sng" w="9525">
              <a:solidFill>
                <a:schemeClr val="lt1">
                  <a:alpha val="20000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95" name="Google Shape;95;p8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9803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96" name="Google Shape;96;p8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0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97" name="Google Shape;97;p8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6666"/>
              </a:schemeClr>
            </a:solidFill>
            <a:ln cap="flat" cmpd="sng" w="12700">
              <a:solidFill>
                <a:schemeClr val="lt1">
                  <a:alpha val="7843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98" name="Google Shape;98;p81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3921"/>
              </a:schemeClr>
            </a:solidFill>
            <a:ln cap="flat" cmpd="sng" w="12700">
              <a:solidFill>
                <a:schemeClr val="lt1">
                  <a:alpha val="7843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99" name="Google Shape;99;p8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5882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00" name="Google Shape;100;p81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rect b="b" l="l" r="r" t="t"/>
              <a:pathLst>
                <a:path extrusionOk="0" h="1388236" w="1261499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lt1">
                <a:alpha val="9803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01" name="Google Shape;101;p81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0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02" name="Google Shape;102;p8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6666"/>
              </a:schemeClr>
            </a:solidFill>
            <a:ln cap="flat" cmpd="sng" w="12700">
              <a:solidFill>
                <a:schemeClr val="lt1">
                  <a:alpha val="7843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03" name="Google Shape;103;p81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0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04" name="Google Shape;104;p8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0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05" name="Google Shape;105;p81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6666"/>
              </a:schemeClr>
            </a:solidFill>
            <a:ln cap="flat" cmpd="sng" w="12700">
              <a:solidFill>
                <a:schemeClr val="lt1">
                  <a:alpha val="7843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06" name="Google Shape;106;p81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0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07" name="Google Shape;107;p81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9803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08" name="Google Shape;108;p81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0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09" name="Google Shape;109;p8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6666"/>
              </a:schemeClr>
            </a:solidFill>
            <a:ln cap="flat" cmpd="sng" w="12700">
              <a:solidFill>
                <a:schemeClr val="lt1">
                  <a:alpha val="7843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10" name="Google Shape;110;p81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rect b="b" l="l" r="r" t="t"/>
              <a:pathLst>
                <a:path extrusionOk="0" h="1388236" w="1243407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lt1">
                <a:alpha val="3921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11" name="Google Shape;111;p81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rect b="b" l="l" r="r" t="t"/>
              <a:pathLst>
                <a:path extrusionOk="0" h="1388822" w="1241871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lt1">
                <a:alpha val="0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sp>
        <p:nvSpPr>
          <p:cNvPr id="112" name="Google Shape;112;p81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 cap="flat" cmpd="sng" w="15875">
            <a:solidFill>
              <a:srgbClr val="74A50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3" name="Google Shape;113;p81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4" name="Google Shape;114;p81"/>
          <p:cNvSpPr txBox="1"/>
          <p:nvPr>
            <p:ph type="ctrTitle"/>
          </p:nvPr>
        </p:nvSpPr>
        <p:spPr>
          <a:xfrm>
            <a:off x="4733365" y="2708476"/>
            <a:ext cx="3313355" cy="17021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Century Gothic"/>
              <a:buNone/>
              <a:defRPr sz="36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5" name="Google Shape;115;p81"/>
          <p:cNvSpPr txBox="1"/>
          <p:nvPr>
            <p:ph idx="1" type="subTitle"/>
          </p:nvPr>
        </p:nvSpPr>
        <p:spPr>
          <a:xfrm>
            <a:off x="4733365" y="4421080"/>
            <a:ext cx="3309803" cy="12606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360"/>
              </a:spcBef>
              <a:spcAft>
                <a:spcPts val="0"/>
              </a:spcAft>
              <a:buSzPts val="1368"/>
              <a:buNone/>
              <a:defRPr sz="1800">
                <a:solidFill>
                  <a:srgbClr val="424242"/>
                </a:solidFill>
              </a:defRPr>
            </a:lvl1pPr>
            <a:lvl2pPr lvl="1" algn="ctr">
              <a:spcBef>
                <a:spcPts val="440"/>
              </a:spcBef>
              <a:spcAft>
                <a:spcPts val="0"/>
              </a:spcAft>
              <a:buSzPts val="1672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00"/>
              </a:spcBef>
              <a:spcAft>
                <a:spcPts val="0"/>
              </a:spcAft>
              <a:buSzPts val="152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360"/>
              </a:spcBef>
              <a:spcAft>
                <a:spcPts val="0"/>
              </a:spcAft>
              <a:buSzPts val="1368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320"/>
              </a:spcBef>
              <a:spcAft>
                <a:spcPts val="0"/>
              </a:spcAft>
              <a:buSzPts val="1216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280"/>
              </a:spcBef>
              <a:spcAft>
                <a:spcPts val="0"/>
              </a:spcAft>
              <a:buSzPts val="1064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280"/>
              </a:spcBef>
              <a:spcAft>
                <a:spcPts val="0"/>
              </a:spcAft>
              <a:buSzPts val="1064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280"/>
              </a:spcBef>
              <a:spcAft>
                <a:spcPts val="0"/>
              </a:spcAft>
              <a:buSzPts val="1064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280"/>
              </a:spcBef>
              <a:spcAft>
                <a:spcPts val="0"/>
              </a:spcAft>
              <a:buSzPts val="1064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16" name="Google Shape;116;p81"/>
          <p:cNvSpPr txBox="1"/>
          <p:nvPr>
            <p:ph idx="10" type="dt"/>
          </p:nvPr>
        </p:nvSpPr>
        <p:spPr>
          <a:xfrm>
            <a:off x="4738744" y="1516828"/>
            <a:ext cx="2133600" cy="75098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4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7" name="Google Shape;117;p81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8" name="Google Shape;118;p81"/>
          <p:cNvSpPr txBox="1"/>
          <p:nvPr>
            <p:ph idx="11" type="ftr"/>
          </p:nvPr>
        </p:nvSpPr>
        <p:spPr>
          <a:xfrm>
            <a:off x="5303520" y="5719966"/>
            <a:ext cx="283159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accen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9" name="Google Shape;119;p81"/>
          <p:cNvSpPr txBox="1"/>
          <p:nvPr>
            <p:ph idx="12" type="sldNum"/>
          </p:nvPr>
        </p:nvSpPr>
        <p:spPr>
          <a:xfrm>
            <a:off x="4649096" y="5719966"/>
            <a:ext cx="643666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 b="0" i="0" sz="1200" u="none" cap="none" strike="noStrike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algn="l">
              <a:spcBef>
                <a:spcPts val="0"/>
              </a:spcBef>
              <a:buNone/>
              <a:defRPr b="0" i="0" sz="1200" u="none" cap="none" strike="noStrike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algn="l">
              <a:spcBef>
                <a:spcPts val="0"/>
              </a:spcBef>
              <a:buNone/>
              <a:defRPr b="0" i="0" sz="1200" u="none" cap="none" strike="noStrike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algn="l">
              <a:spcBef>
                <a:spcPts val="0"/>
              </a:spcBef>
              <a:buNone/>
              <a:defRPr b="0" i="0" sz="1200" u="none" cap="none" strike="noStrike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algn="l">
              <a:spcBef>
                <a:spcPts val="0"/>
              </a:spcBef>
              <a:buNone/>
              <a:defRPr b="0" i="0" sz="1200" u="none" cap="none" strike="noStrike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algn="l">
              <a:spcBef>
                <a:spcPts val="0"/>
              </a:spcBef>
              <a:buNone/>
              <a:defRPr b="0" i="0" sz="1200" u="none" cap="none" strike="noStrike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algn="l">
              <a:spcBef>
                <a:spcPts val="0"/>
              </a:spcBef>
              <a:buNone/>
              <a:defRPr b="0" i="0" sz="1200" u="none" cap="none" strike="noStrike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algn="l">
              <a:spcBef>
                <a:spcPts val="0"/>
              </a:spcBef>
              <a:buNone/>
              <a:defRPr b="0" i="0" sz="1200" u="none" cap="none" strike="noStrike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algn="l">
              <a:spcBef>
                <a:spcPts val="0"/>
              </a:spcBef>
              <a:buNone/>
              <a:defRPr b="0" i="0" sz="1200" u="none" cap="none" strike="noStrike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20" name="Google Shape;120;p81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82"/>
          <p:cNvSpPr txBox="1"/>
          <p:nvPr>
            <p:ph type="title"/>
          </p:nvPr>
        </p:nvSpPr>
        <p:spPr>
          <a:xfrm>
            <a:off x="1258645" y="2900829"/>
            <a:ext cx="6637468" cy="136207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  <a:defRPr b="0" sz="40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3" name="Google Shape;123;p82"/>
          <p:cNvSpPr txBox="1"/>
          <p:nvPr>
            <p:ph idx="1" type="body"/>
          </p:nvPr>
        </p:nvSpPr>
        <p:spPr>
          <a:xfrm>
            <a:off x="1258645" y="4267200"/>
            <a:ext cx="6637467" cy="15204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SzPts val="152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SzPts val="1368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SzPts val="1216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SzPts val="1064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SzPts val="1064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SzPts val="1064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SzPts val="1064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SzPts val="1064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SzPts val="1064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24" name="Google Shape;124;p82"/>
          <p:cNvSpPr txBox="1"/>
          <p:nvPr>
            <p:ph idx="10" type="dt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5" name="Google Shape;125;p82"/>
          <p:cNvSpPr txBox="1"/>
          <p:nvPr>
            <p:ph idx="11" type="ftr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6" name="Google Shape;126;p82"/>
          <p:cNvSpPr txBox="1"/>
          <p:nvPr>
            <p:ph idx="12" type="sldNum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83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9" name="Google Shape;129;p83"/>
          <p:cNvSpPr txBox="1"/>
          <p:nvPr>
            <p:ph idx="10" type="dt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0" name="Google Shape;130;p83"/>
          <p:cNvSpPr txBox="1"/>
          <p:nvPr>
            <p:ph idx="11" type="ftr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1" name="Google Shape;131;p83"/>
          <p:cNvSpPr txBox="1"/>
          <p:nvPr>
            <p:ph idx="12" type="sldNum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32" name="Google Shape;132;p83"/>
          <p:cNvSpPr txBox="1"/>
          <p:nvPr>
            <p:ph idx="1" type="body"/>
          </p:nvPr>
        </p:nvSpPr>
        <p:spPr>
          <a:xfrm>
            <a:off x="1042416" y="2313432"/>
            <a:ext cx="3419856" cy="349300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15468" lvl="0" marL="4572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/>
            </a:lvl1pPr>
            <a:lvl2pPr indent="-315468" lvl="1" marL="9144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/>
            </a:lvl2pPr>
            <a:lvl3pPr indent="-315467" lvl="2" marL="13716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/>
            </a:lvl3pPr>
            <a:lvl4pPr indent="-315467" lvl="3" marL="18288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/>
            </a:lvl4pPr>
            <a:lvl5pPr indent="-315467" lvl="4" marL="22860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/>
            </a:lvl5pPr>
            <a:lvl6pPr indent="-315467" lvl="5" marL="27432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/>
            </a:lvl6pPr>
            <a:lvl7pPr indent="-315467" lvl="6" marL="32004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/>
            </a:lvl7pPr>
            <a:lvl8pPr indent="-315467" lvl="7" marL="36576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/>
            </a:lvl8pPr>
            <a:lvl9pPr indent="-315467" lvl="8" marL="41148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/>
            </a:lvl9pPr>
          </a:lstStyle>
          <a:p/>
        </p:txBody>
      </p:sp>
      <p:sp>
        <p:nvSpPr>
          <p:cNvPr id="133" name="Google Shape;133;p83"/>
          <p:cNvSpPr txBox="1"/>
          <p:nvPr>
            <p:ph idx="2" type="body"/>
          </p:nvPr>
        </p:nvSpPr>
        <p:spPr>
          <a:xfrm>
            <a:off x="4645152" y="2313431"/>
            <a:ext cx="3419856" cy="349300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15468" lvl="0" marL="4572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/>
            </a:lvl1pPr>
            <a:lvl2pPr indent="-315468" lvl="1" marL="9144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/>
            </a:lvl2pPr>
            <a:lvl3pPr indent="-315467" lvl="2" marL="13716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/>
            </a:lvl3pPr>
            <a:lvl4pPr indent="-315467" lvl="3" marL="18288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/>
            </a:lvl4pPr>
            <a:lvl5pPr indent="-315467" lvl="4" marL="22860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/>
            </a:lvl5pPr>
            <a:lvl6pPr indent="-315467" lvl="5" marL="27432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/>
            </a:lvl6pPr>
            <a:lvl7pPr indent="-315467" lvl="6" marL="32004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/>
            </a:lvl7pPr>
            <a:lvl8pPr indent="-315467" lvl="7" marL="36576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/>
            </a:lvl8pPr>
            <a:lvl9pPr indent="-315467" lvl="8" marL="41148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84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6" name="Google Shape;136;p84"/>
          <p:cNvSpPr txBox="1"/>
          <p:nvPr>
            <p:ph idx="10" type="dt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7" name="Google Shape;137;p84"/>
          <p:cNvSpPr txBox="1"/>
          <p:nvPr>
            <p:ph idx="11" type="ftr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8" name="Google Shape;138;p84"/>
          <p:cNvSpPr txBox="1"/>
          <p:nvPr>
            <p:ph idx="12" type="sldNum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showMasterSp="0" type="objTx">
  <p:cSld name="OBJECT_WITH_CAPTION_TEXT"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0" name="Google Shape;140;p85"/>
          <p:cNvGrpSpPr/>
          <p:nvPr/>
        </p:nvGrpSpPr>
        <p:grpSpPr>
          <a:xfrm>
            <a:off x="-644959" y="0"/>
            <a:ext cx="10458653" cy="7117071"/>
            <a:chOff x="-644959" y="0"/>
            <a:chExt cx="10458653" cy="7117071"/>
          </a:xfrm>
        </p:grpSpPr>
        <p:grpSp>
          <p:nvGrpSpPr>
            <p:cNvPr id="141" name="Google Shape;141;p85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42" name="Google Shape;142;p85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43" name="Google Shape;143;p85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lt1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endParaRPr>
                </a:p>
              </p:txBody>
            </p:sp>
            <p:sp>
              <p:nvSpPr>
                <p:cNvPr id="144" name="Google Shape;144;p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lt1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endParaRPr>
                </a:p>
              </p:txBody>
            </p:sp>
            <p:sp>
              <p:nvSpPr>
                <p:cNvPr id="145" name="Google Shape;145;p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lt1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endParaRPr>
                </a:p>
              </p:txBody>
            </p:sp>
          </p:grpSp>
          <p:grpSp>
            <p:nvGrpSpPr>
              <p:cNvPr id="146" name="Google Shape;146;p8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47" name="Google Shape;147;p85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lt1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endParaRPr>
                </a:p>
              </p:txBody>
            </p:sp>
            <p:sp>
              <p:nvSpPr>
                <p:cNvPr id="148" name="Google Shape;148;p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lt1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endParaRPr>
                </a:p>
              </p:txBody>
            </p:sp>
            <p:sp>
              <p:nvSpPr>
                <p:cNvPr id="149" name="Google Shape;149;p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lt1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endParaRPr>
                </a:p>
              </p:txBody>
            </p:sp>
          </p:grpSp>
          <p:grpSp>
            <p:nvGrpSpPr>
              <p:cNvPr id="150" name="Google Shape;150;p85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51" name="Google Shape;151;p85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lt1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endParaRPr>
                </a:p>
              </p:txBody>
            </p:sp>
            <p:sp>
              <p:nvSpPr>
                <p:cNvPr id="152" name="Google Shape;152;p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lt1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endParaRPr>
                </a:p>
              </p:txBody>
            </p:sp>
            <p:sp>
              <p:nvSpPr>
                <p:cNvPr id="153" name="Google Shape;153;p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lt1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endParaRPr>
                </a:p>
              </p:txBody>
            </p:sp>
          </p:grpSp>
          <p:sp>
            <p:nvSpPr>
              <p:cNvPr id="154" name="Google Shape;154;p85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lt1">
                  <a:alpha val="9803"/>
                </a:schemeClr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55" name="Google Shape;155;p8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lt1">
                  <a:alpha val="9803"/>
                </a:schemeClr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156" name="Google Shape;156;p8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lt1">
                  <a:alpha val="9803"/>
                </a:schemeClr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  <p:sp>
          <p:nvSpPr>
            <p:cNvPr id="157" name="Google Shape;157;p85"/>
            <p:cNvSpPr/>
            <p:nvPr/>
          </p:nvSpPr>
          <p:spPr>
            <a:xfrm>
              <a:off x="-11875" y="5035138"/>
              <a:ext cx="9144000" cy="1175655"/>
            </a:xfrm>
            <a:custGeom>
              <a:rect b="b" l="l" r="r" t="t"/>
              <a:pathLst>
                <a:path extrusionOk="0" h="1175655" w="9144000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noFill/>
            <a:ln cap="flat" cmpd="sng" w="9525">
              <a:solidFill>
                <a:schemeClr val="lt1">
                  <a:alpha val="20000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58" name="Google Shape;158;p85"/>
            <p:cNvSpPr/>
            <p:nvPr/>
          </p:nvSpPr>
          <p:spPr>
            <a:xfrm>
              <a:off x="-11875" y="3467595"/>
              <a:ext cx="9144000" cy="890650"/>
            </a:xfrm>
            <a:custGeom>
              <a:rect b="b" l="l" r="r" t="t"/>
              <a:pathLst>
                <a:path extrusionOk="0" h="890650" w="914400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noFill/>
            <a:ln cap="flat" cmpd="sng" w="9525">
              <a:solidFill>
                <a:schemeClr val="lt1">
                  <a:alpha val="20000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59" name="Google Shape;159;p85"/>
            <p:cNvSpPr/>
            <p:nvPr/>
          </p:nvSpPr>
          <p:spPr>
            <a:xfrm>
              <a:off x="-23751" y="5640779"/>
              <a:ext cx="3004457" cy="1211283"/>
            </a:xfrm>
            <a:custGeom>
              <a:rect b="b" l="l" r="r" t="t"/>
              <a:pathLst>
                <a:path extrusionOk="0" h="1211283" w="3004457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noFill/>
            <a:ln cap="flat" cmpd="sng" w="9525">
              <a:solidFill>
                <a:schemeClr val="lt1">
                  <a:alpha val="20000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60" name="Google Shape;160;p85"/>
            <p:cNvSpPr/>
            <p:nvPr/>
          </p:nvSpPr>
          <p:spPr>
            <a:xfrm>
              <a:off x="-11875" y="5284519"/>
              <a:ext cx="9144000" cy="1478478"/>
            </a:xfrm>
            <a:custGeom>
              <a:rect b="b" l="l" r="r" t="t"/>
              <a:pathLst>
                <a:path extrusionOk="0" h="1478478" w="9144000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noFill/>
            <a:ln cap="flat" cmpd="sng" w="9525">
              <a:solidFill>
                <a:schemeClr val="lt1">
                  <a:alpha val="20000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61" name="Google Shape;161;p85"/>
            <p:cNvSpPr/>
            <p:nvPr/>
          </p:nvSpPr>
          <p:spPr>
            <a:xfrm>
              <a:off x="2137558" y="5132120"/>
              <a:ext cx="6982691" cy="1719942"/>
            </a:xfrm>
            <a:custGeom>
              <a:rect b="b" l="l" r="r" t="t"/>
              <a:pathLst>
                <a:path extrusionOk="0" h="1719942" w="6982691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noFill/>
            <a:ln cap="flat" cmpd="sng" w="9525">
              <a:solidFill>
                <a:schemeClr val="lt1">
                  <a:alpha val="20000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62" name="Google Shape;162;p85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9803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63" name="Google Shape;163;p85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0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64" name="Google Shape;164;p85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6666"/>
              </a:schemeClr>
            </a:solidFill>
            <a:ln cap="flat" cmpd="sng" w="12700">
              <a:solidFill>
                <a:schemeClr val="lt1">
                  <a:alpha val="7843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65" name="Google Shape;165;p8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3921"/>
              </a:schemeClr>
            </a:solidFill>
            <a:ln cap="flat" cmpd="sng" w="12700">
              <a:solidFill>
                <a:schemeClr val="lt1">
                  <a:alpha val="7843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66" name="Google Shape;166;p8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5882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67" name="Google Shape;167;p85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rect b="b" l="l" r="r" t="t"/>
              <a:pathLst>
                <a:path extrusionOk="0" h="1388236" w="1261499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lt1">
                <a:alpha val="9803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68" name="Google Shape;168;p8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0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69" name="Google Shape;169;p85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6666"/>
              </a:schemeClr>
            </a:solidFill>
            <a:ln cap="flat" cmpd="sng" w="12700">
              <a:solidFill>
                <a:schemeClr val="lt1">
                  <a:alpha val="7843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70" name="Google Shape;170;p8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0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71" name="Google Shape;171;p85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0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72" name="Google Shape;172;p85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6666"/>
              </a:schemeClr>
            </a:solidFill>
            <a:ln cap="flat" cmpd="sng" w="12700">
              <a:solidFill>
                <a:schemeClr val="lt1">
                  <a:alpha val="7843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73" name="Google Shape;173;p8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0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74" name="Google Shape;174;p8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9803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75" name="Google Shape;175;p8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0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76" name="Google Shape;176;p85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6666"/>
              </a:schemeClr>
            </a:solidFill>
            <a:ln cap="flat" cmpd="sng" w="12700">
              <a:solidFill>
                <a:schemeClr val="lt1">
                  <a:alpha val="7843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77" name="Google Shape;177;p85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rect b="b" l="l" r="r" t="t"/>
              <a:pathLst>
                <a:path extrusionOk="0" h="1388236" w="1243407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lt1">
                <a:alpha val="3921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178" name="Google Shape;178;p85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rect b="b" l="l" r="r" t="t"/>
              <a:pathLst>
                <a:path extrusionOk="0" h="1388822" w="1241871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lt1">
                <a:alpha val="0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sp>
        <p:nvSpPr>
          <p:cNvPr id="179" name="Google Shape;179;p8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 cap="flat" cmpd="sng" w="15875">
            <a:solidFill>
              <a:srgbClr val="74A50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80" name="Google Shape;180;p85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81" name="Google Shape;181;p85"/>
          <p:cNvSpPr txBox="1"/>
          <p:nvPr>
            <p:ph idx="10" type="dt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2" name="Google Shape;182;p85"/>
          <p:cNvSpPr txBox="1"/>
          <p:nvPr>
            <p:ph idx="12" type="sldNum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83" name="Google Shape;183;p85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84" name="Google Shape;184;p85"/>
          <p:cNvSpPr txBox="1"/>
          <p:nvPr>
            <p:ph idx="1" type="body"/>
          </p:nvPr>
        </p:nvSpPr>
        <p:spPr>
          <a:xfrm>
            <a:off x="1145894" y="856527"/>
            <a:ext cx="3090440" cy="515073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4424" lvl="0" marL="457200" algn="l">
              <a:spcBef>
                <a:spcPts val="480"/>
              </a:spcBef>
              <a:spcAft>
                <a:spcPts val="0"/>
              </a:spcAft>
              <a:buSzPts val="1824"/>
              <a:buChar char="🞇"/>
              <a:defRPr sz="2400"/>
            </a:lvl1pPr>
            <a:lvl2pPr indent="-334772" lvl="1" marL="914400" algn="l">
              <a:spcBef>
                <a:spcPts val="440"/>
              </a:spcBef>
              <a:spcAft>
                <a:spcPts val="0"/>
              </a:spcAft>
              <a:buSzPts val="1672"/>
              <a:buChar char="🞇"/>
              <a:defRPr sz="2200"/>
            </a:lvl2pPr>
            <a:lvl3pPr indent="-325119" lvl="2" marL="1371600" algn="l">
              <a:spcBef>
                <a:spcPts val="400"/>
              </a:spcBef>
              <a:spcAft>
                <a:spcPts val="0"/>
              </a:spcAft>
              <a:buSzPts val="1520"/>
              <a:buChar char="🞇"/>
              <a:defRPr sz="2000"/>
            </a:lvl3pPr>
            <a:lvl4pPr indent="-315467" lvl="3" marL="18288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 sz="1800"/>
            </a:lvl4pPr>
            <a:lvl5pPr indent="-305816" lvl="4" marL="2286000" algn="l">
              <a:spcBef>
                <a:spcPts val="320"/>
              </a:spcBef>
              <a:spcAft>
                <a:spcPts val="0"/>
              </a:spcAft>
              <a:buSzPts val="1216"/>
              <a:buChar char="🞇"/>
              <a:defRPr sz="1600"/>
            </a:lvl5pPr>
            <a:lvl6pPr indent="-325120" lvl="5" marL="2743200" algn="l">
              <a:spcBef>
                <a:spcPts val="400"/>
              </a:spcBef>
              <a:spcAft>
                <a:spcPts val="0"/>
              </a:spcAft>
              <a:buSzPts val="1520"/>
              <a:buChar char="🞇"/>
              <a:defRPr sz="2000"/>
            </a:lvl6pPr>
            <a:lvl7pPr indent="-325120" lvl="6" marL="3200400" algn="l">
              <a:spcBef>
                <a:spcPts val="400"/>
              </a:spcBef>
              <a:spcAft>
                <a:spcPts val="0"/>
              </a:spcAft>
              <a:buSzPts val="1520"/>
              <a:buChar char="🞇"/>
              <a:defRPr sz="2000"/>
            </a:lvl7pPr>
            <a:lvl8pPr indent="-325120" lvl="7" marL="3657600" algn="l">
              <a:spcBef>
                <a:spcPts val="400"/>
              </a:spcBef>
              <a:spcAft>
                <a:spcPts val="0"/>
              </a:spcAft>
              <a:buSzPts val="1520"/>
              <a:buChar char="🞇"/>
              <a:defRPr sz="2000"/>
            </a:lvl8pPr>
            <a:lvl9pPr indent="-325120" lvl="8" marL="4114800" algn="l">
              <a:spcBef>
                <a:spcPts val="400"/>
              </a:spcBef>
              <a:spcAft>
                <a:spcPts val="0"/>
              </a:spcAft>
              <a:buSzPts val="1520"/>
              <a:buChar char="🞇"/>
              <a:defRPr sz="2000"/>
            </a:lvl9pPr>
          </a:lstStyle>
          <a:p/>
        </p:txBody>
      </p:sp>
      <p:sp>
        <p:nvSpPr>
          <p:cNvPr id="185" name="Google Shape;185;p85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86" name="Google Shape;186;p85"/>
          <p:cNvSpPr txBox="1"/>
          <p:nvPr>
            <p:ph idx="11" type="ftr"/>
          </p:nvPr>
        </p:nvSpPr>
        <p:spPr>
          <a:xfrm>
            <a:off x="4641448" y="5724835"/>
            <a:ext cx="349366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7" name="Google Shape;187;p85"/>
          <p:cNvSpPr txBox="1"/>
          <p:nvPr>
            <p:ph type="title"/>
          </p:nvPr>
        </p:nvSpPr>
        <p:spPr>
          <a:xfrm>
            <a:off x="4739833" y="2657434"/>
            <a:ext cx="3304572" cy="146315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Century Gothic"/>
              <a:buNone/>
              <a:defRPr b="0" sz="28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8" name="Google Shape;188;p85"/>
          <p:cNvSpPr txBox="1"/>
          <p:nvPr>
            <p:ph idx="2" type="body"/>
          </p:nvPr>
        </p:nvSpPr>
        <p:spPr>
          <a:xfrm>
            <a:off x="4736592" y="4136994"/>
            <a:ext cx="3298784" cy="151790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320"/>
              </a:spcBef>
              <a:spcAft>
                <a:spcPts val="0"/>
              </a:spcAft>
              <a:buSzPts val="1216"/>
              <a:buNone/>
              <a:defRPr sz="1600">
                <a:solidFill>
                  <a:srgbClr val="424242"/>
                </a:solidFill>
              </a:defRPr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SzPts val="912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SzPts val="76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SzPts val="684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SzPts val="684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SzPts val="684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SzPts val="684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SzPts val="684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SzPts val="684"/>
              <a:buNone/>
              <a:defRPr sz="900"/>
            </a:lvl9pPr>
          </a:lstStyle>
          <a:p/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showMasterSp="0" type="picTx">
  <p:cSld name="PICTURE_WITH_CAPTION_TEXT"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0" name="Google Shape;190;p86"/>
          <p:cNvGrpSpPr/>
          <p:nvPr/>
        </p:nvGrpSpPr>
        <p:grpSpPr>
          <a:xfrm>
            <a:off x="-644959" y="0"/>
            <a:ext cx="10458653" cy="7117071"/>
            <a:chOff x="-644959" y="0"/>
            <a:chExt cx="10458653" cy="7117071"/>
          </a:xfrm>
        </p:grpSpPr>
        <p:grpSp>
          <p:nvGrpSpPr>
            <p:cNvPr id="191" name="Google Shape;191;p86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92" name="Google Shape;192;p86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93" name="Google Shape;193;p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lt1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endParaRPr>
                </a:p>
              </p:txBody>
            </p:sp>
            <p:sp>
              <p:nvSpPr>
                <p:cNvPr id="194" name="Google Shape;194;p86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lt1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endParaRPr>
                </a:p>
              </p:txBody>
            </p:sp>
            <p:sp>
              <p:nvSpPr>
                <p:cNvPr id="195" name="Google Shape;195;p86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lt1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endParaRPr>
                </a:p>
              </p:txBody>
            </p:sp>
          </p:grpSp>
          <p:grpSp>
            <p:nvGrpSpPr>
              <p:cNvPr id="196" name="Google Shape;196;p86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97" name="Google Shape;197;p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lt1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endParaRPr>
                </a:p>
              </p:txBody>
            </p:sp>
            <p:sp>
              <p:nvSpPr>
                <p:cNvPr id="198" name="Google Shape;198;p86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lt1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endParaRPr>
                </a:p>
              </p:txBody>
            </p:sp>
            <p:sp>
              <p:nvSpPr>
                <p:cNvPr id="199" name="Google Shape;199;p86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lt1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endParaRPr>
                </a:p>
              </p:txBody>
            </p:sp>
          </p:grpSp>
          <p:grpSp>
            <p:nvGrpSpPr>
              <p:cNvPr id="200" name="Google Shape;200;p86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201" name="Google Shape;201;p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lt1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endParaRPr>
                </a:p>
              </p:txBody>
            </p:sp>
            <p:sp>
              <p:nvSpPr>
                <p:cNvPr id="202" name="Google Shape;202;p86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lt1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endParaRPr>
                </a:p>
              </p:txBody>
            </p:sp>
            <p:sp>
              <p:nvSpPr>
                <p:cNvPr id="203" name="Google Shape;203;p86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lt1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endParaRPr>
                </a:p>
              </p:txBody>
            </p:sp>
          </p:grpSp>
          <p:sp>
            <p:nvSpPr>
              <p:cNvPr id="204" name="Google Shape;204;p86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lt1">
                  <a:alpha val="9803"/>
                </a:schemeClr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205" name="Google Shape;205;p86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lt1">
                  <a:alpha val="9803"/>
                </a:schemeClr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206" name="Google Shape;206;p8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lt1">
                  <a:alpha val="9803"/>
                </a:schemeClr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  <p:sp>
          <p:nvSpPr>
            <p:cNvPr id="207" name="Google Shape;207;p86"/>
            <p:cNvSpPr/>
            <p:nvPr/>
          </p:nvSpPr>
          <p:spPr>
            <a:xfrm>
              <a:off x="-11875" y="5035138"/>
              <a:ext cx="9144000" cy="1175655"/>
            </a:xfrm>
            <a:custGeom>
              <a:rect b="b" l="l" r="r" t="t"/>
              <a:pathLst>
                <a:path extrusionOk="0" h="1175655" w="9144000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noFill/>
            <a:ln cap="flat" cmpd="sng" w="9525">
              <a:solidFill>
                <a:schemeClr val="lt1">
                  <a:alpha val="20000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08" name="Google Shape;208;p86"/>
            <p:cNvSpPr/>
            <p:nvPr/>
          </p:nvSpPr>
          <p:spPr>
            <a:xfrm>
              <a:off x="-11875" y="3467595"/>
              <a:ext cx="9144000" cy="890650"/>
            </a:xfrm>
            <a:custGeom>
              <a:rect b="b" l="l" r="r" t="t"/>
              <a:pathLst>
                <a:path extrusionOk="0" h="890650" w="914400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noFill/>
            <a:ln cap="flat" cmpd="sng" w="9525">
              <a:solidFill>
                <a:schemeClr val="lt1">
                  <a:alpha val="20000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09" name="Google Shape;209;p86"/>
            <p:cNvSpPr/>
            <p:nvPr/>
          </p:nvSpPr>
          <p:spPr>
            <a:xfrm>
              <a:off x="-23751" y="5640779"/>
              <a:ext cx="3004457" cy="1211283"/>
            </a:xfrm>
            <a:custGeom>
              <a:rect b="b" l="l" r="r" t="t"/>
              <a:pathLst>
                <a:path extrusionOk="0" h="1211283" w="3004457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noFill/>
            <a:ln cap="flat" cmpd="sng" w="9525">
              <a:solidFill>
                <a:schemeClr val="lt1">
                  <a:alpha val="20000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10" name="Google Shape;210;p86"/>
            <p:cNvSpPr/>
            <p:nvPr/>
          </p:nvSpPr>
          <p:spPr>
            <a:xfrm>
              <a:off x="-11875" y="5284519"/>
              <a:ext cx="9144000" cy="1478478"/>
            </a:xfrm>
            <a:custGeom>
              <a:rect b="b" l="l" r="r" t="t"/>
              <a:pathLst>
                <a:path extrusionOk="0" h="1478478" w="9144000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noFill/>
            <a:ln cap="flat" cmpd="sng" w="9525">
              <a:solidFill>
                <a:schemeClr val="lt1">
                  <a:alpha val="20000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11" name="Google Shape;211;p86"/>
            <p:cNvSpPr/>
            <p:nvPr/>
          </p:nvSpPr>
          <p:spPr>
            <a:xfrm>
              <a:off x="2137558" y="5132120"/>
              <a:ext cx="6982691" cy="1719942"/>
            </a:xfrm>
            <a:custGeom>
              <a:rect b="b" l="l" r="r" t="t"/>
              <a:pathLst>
                <a:path extrusionOk="0" h="1719942" w="6982691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noFill/>
            <a:ln cap="flat" cmpd="sng" w="9525">
              <a:solidFill>
                <a:schemeClr val="lt1">
                  <a:alpha val="20000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12" name="Google Shape;212;p86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9803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13" name="Google Shape;213;p86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0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14" name="Google Shape;214;p86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6666"/>
              </a:schemeClr>
            </a:solidFill>
            <a:ln cap="flat" cmpd="sng" w="12700">
              <a:solidFill>
                <a:schemeClr val="lt1">
                  <a:alpha val="7843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15" name="Google Shape;215;p86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3921"/>
              </a:schemeClr>
            </a:solidFill>
            <a:ln cap="flat" cmpd="sng" w="12700">
              <a:solidFill>
                <a:schemeClr val="lt1">
                  <a:alpha val="7843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16" name="Google Shape;216;p8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5882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17" name="Google Shape;217;p86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rect b="b" l="l" r="r" t="t"/>
              <a:pathLst>
                <a:path extrusionOk="0" h="1388236" w="1261499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lt1">
                <a:alpha val="9803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18" name="Google Shape;218;p86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0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19" name="Google Shape;219;p8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6666"/>
              </a:schemeClr>
            </a:solidFill>
            <a:ln cap="flat" cmpd="sng" w="12700">
              <a:solidFill>
                <a:schemeClr val="lt1">
                  <a:alpha val="7843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20" name="Google Shape;220;p86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0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21" name="Google Shape;221;p8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0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22" name="Google Shape;222;p86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6666"/>
              </a:schemeClr>
            </a:solidFill>
            <a:ln cap="flat" cmpd="sng" w="12700">
              <a:solidFill>
                <a:schemeClr val="lt1">
                  <a:alpha val="7843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23" name="Google Shape;223;p86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0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24" name="Google Shape;224;p8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9803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25" name="Google Shape;225;p8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0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26" name="Google Shape;226;p8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6666"/>
              </a:schemeClr>
            </a:solidFill>
            <a:ln cap="flat" cmpd="sng" w="12700">
              <a:solidFill>
                <a:schemeClr val="lt1">
                  <a:alpha val="7843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27" name="Google Shape;227;p86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rect b="b" l="l" r="r" t="t"/>
              <a:pathLst>
                <a:path extrusionOk="0" h="1388236" w="1243407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lt1">
                <a:alpha val="3921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28" name="Google Shape;228;p86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rect b="b" l="l" r="r" t="t"/>
              <a:pathLst>
                <a:path extrusionOk="0" h="1388822" w="1241871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lt1">
                <a:alpha val="0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sp>
        <p:nvSpPr>
          <p:cNvPr id="229" name="Google Shape;229;p86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 cap="flat" cmpd="sng" w="15875">
            <a:solidFill>
              <a:srgbClr val="74A50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30" name="Google Shape;230;p8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31" name="Google Shape;231;p86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cap="flat" cmpd="sng" w="9525">
            <a:solidFill>
              <a:srgbClr val="1E1E1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32" name="Google Shape;232;p86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233" name="Google Shape;233;p86"/>
          <p:cNvSpPr txBox="1"/>
          <p:nvPr>
            <p:ph type="title"/>
          </p:nvPr>
        </p:nvSpPr>
        <p:spPr>
          <a:xfrm>
            <a:off x="4734424" y="2660904"/>
            <a:ext cx="3300984" cy="146304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Century Gothic"/>
              <a:buNone/>
              <a:defRPr b="0" sz="28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4" name="Google Shape;234;p86"/>
          <p:cNvSpPr/>
          <p:nvPr>
            <p:ph idx="2" type="pic"/>
          </p:nvPr>
        </p:nvSpPr>
        <p:spPr>
          <a:xfrm>
            <a:off x="1005208" y="693795"/>
            <a:ext cx="3359623" cy="5468112"/>
          </a:xfrm>
          <a:prstGeom prst="rect">
            <a:avLst/>
          </a:prstGeom>
          <a:noFill/>
          <a:ln>
            <a:noFill/>
          </a:ln>
        </p:spPr>
      </p:sp>
      <p:sp>
        <p:nvSpPr>
          <p:cNvPr id="235" name="Google Shape;235;p86"/>
          <p:cNvSpPr txBox="1"/>
          <p:nvPr>
            <p:ph idx="1" type="body"/>
          </p:nvPr>
        </p:nvSpPr>
        <p:spPr>
          <a:xfrm>
            <a:off x="4734630" y="4133088"/>
            <a:ext cx="3300573" cy="151956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320"/>
              </a:spcBef>
              <a:spcAft>
                <a:spcPts val="0"/>
              </a:spcAft>
              <a:buSzPts val="1216"/>
              <a:buNone/>
              <a:defRPr sz="1600">
                <a:solidFill>
                  <a:srgbClr val="424242"/>
                </a:solidFill>
              </a:defRPr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SzPts val="912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SzPts val="76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SzPts val="684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SzPts val="684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SzPts val="684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SzPts val="684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SzPts val="684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SzPts val="684"/>
              <a:buNone/>
              <a:defRPr sz="900"/>
            </a:lvl9pPr>
          </a:lstStyle>
          <a:p/>
        </p:txBody>
      </p:sp>
      <p:sp>
        <p:nvSpPr>
          <p:cNvPr id="236" name="Google Shape;236;p86"/>
          <p:cNvSpPr txBox="1"/>
          <p:nvPr>
            <p:ph idx="10" type="dt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7" name="Google Shape;237;p86"/>
          <p:cNvSpPr txBox="1"/>
          <p:nvPr>
            <p:ph idx="11" type="ftr"/>
          </p:nvPr>
        </p:nvSpPr>
        <p:spPr>
          <a:xfrm>
            <a:off x="4641448" y="5724835"/>
            <a:ext cx="349366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8" name="Google Shape;238;p86"/>
          <p:cNvSpPr txBox="1"/>
          <p:nvPr>
            <p:ph idx="12" type="sldNum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87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1" name="Google Shape;241;p87"/>
          <p:cNvSpPr txBox="1"/>
          <p:nvPr>
            <p:ph idx="1" type="body"/>
          </p:nvPr>
        </p:nvSpPr>
        <p:spPr>
          <a:xfrm rot="5400000">
            <a:off x="2677662" y="689482"/>
            <a:ext cx="3508977" cy="67773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15468" lvl="0" marL="4572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/>
            </a:lvl1pPr>
            <a:lvl2pPr indent="-315468" lvl="1" marL="9144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/>
            </a:lvl2pPr>
            <a:lvl3pPr indent="-315467" lvl="2" marL="13716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/>
            </a:lvl3pPr>
            <a:lvl4pPr indent="-315467" lvl="3" marL="18288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/>
            </a:lvl4pPr>
            <a:lvl5pPr indent="-315467" lvl="4" marL="22860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/>
            </a:lvl5pPr>
            <a:lvl6pPr indent="-315467" lvl="5" marL="27432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/>
            </a:lvl6pPr>
            <a:lvl7pPr indent="-315467" lvl="6" marL="32004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/>
            </a:lvl7pPr>
            <a:lvl8pPr indent="-315467" lvl="7" marL="36576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/>
            </a:lvl8pPr>
            <a:lvl9pPr indent="-315467" lvl="8" marL="41148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/>
            </a:lvl9pPr>
          </a:lstStyle>
          <a:p/>
        </p:txBody>
      </p:sp>
      <p:sp>
        <p:nvSpPr>
          <p:cNvPr id="242" name="Google Shape;242;p87"/>
          <p:cNvSpPr txBox="1"/>
          <p:nvPr>
            <p:ph idx="10" type="dt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3" name="Google Shape;243;p87"/>
          <p:cNvSpPr txBox="1"/>
          <p:nvPr>
            <p:ph idx="11" type="ftr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4" name="Google Shape;244;p87"/>
          <p:cNvSpPr txBox="1"/>
          <p:nvPr>
            <p:ph idx="12" type="sldNum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88"/>
          <p:cNvSpPr txBox="1"/>
          <p:nvPr>
            <p:ph type="title"/>
          </p:nvPr>
        </p:nvSpPr>
        <p:spPr>
          <a:xfrm rot="5400000">
            <a:off x="4981455" y="2678093"/>
            <a:ext cx="4780344" cy="148445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7" name="Google Shape;247;p88"/>
          <p:cNvSpPr txBox="1"/>
          <p:nvPr>
            <p:ph idx="1" type="body"/>
          </p:nvPr>
        </p:nvSpPr>
        <p:spPr>
          <a:xfrm rot="5400000">
            <a:off x="1374976" y="708467"/>
            <a:ext cx="4780344" cy="542370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15468" lvl="0" marL="4572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/>
            </a:lvl1pPr>
            <a:lvl2pPr indent="-315468" lvl="1" marL="9144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/>
            </a:lvl2pPr>
            <a:lvl3pPr indent="-315467" lvl="2" marL="13716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/>
            </a:lvl3pPr>
            <a:lvl4pPr indent="-315467" lvl="3" marL="18288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/>
            </a:lvl4pPr>
            <a:lvl5pPr indent="-315467" lvl="4" marL="22860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/>
            </a:lvl5pPr>
            <a:lvl6pPr indent="-315467" lvl="5" marL="27432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/>
            </a:lvl6pPr>
            <a:lvl7pPr indent="-315467" lvl="6" marL="32004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/>
            </a:lvl7pPr>
            <a:lvl8pPr indent="-315467" lvl="7" marL="36576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/>
            </a:lvl8pPr>
            <a:lvl9pPr indent="-315467" lvl="8" marL="4114800" algn="l">
              <a:spcBef>
                <a:spcPts val="360"/>
              </a:spcBef>
              <a:spcAft>
                <a:spcPts val="0"/>
              </a:spcAft>
              <a:buSzPts val="1368"/>
              <a:buChar char="🞇"/>
              <a:defRPr/>
            </a:lvl9pPr>
          </a:lstStyle>
          <a:p/>
        </p:txBody>
      </p:sp>
      <p:sp>
        <p:nvSpPr>
          <p:cNvPr id="248" name="Google Shape;248;p88"/>
          <p:cNvSpPr txBox="1"/>
          <p:nvPr>
            <p:ph idx="10" type="dt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9" name="Google Shape;249;p88"/>
          <p:cNvSpPr txBox="1"/>
          <p:nvPr>
            <p:ph idx="11" type="ftr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0" name="Google Shape;250;p88"/>
          <p:cNvSpPr txBox="1"/>
          <p:nvPr>
            <p:ph idx="12" type="sldNum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l">
              <a:spcBef>
                <a:spcPts val="0"/>
              </a:spcBef>
              <a:buNone/>
              <a:defRPr/>
            </a:lvl1pPr>
            <a:lvl2pPr indent="0" lvl="1" marL="0" algn="l">
              <a:spcBef>
                <a:spcPts val="0"/>
              </a:spcBef>
              <a:buNone/>
              <a:defRPr/>
            </a:lvl2pPr>
            <a:lvl3pPr indent="0" lvl="2" marL="0" algn="l">
              <a:spcBef>
                <a:spcPts val="0"/>
              </a:spcBef>
              <a:buNone/>
              <a:defRPr/>
            </a:lvl3pPr>
            <a:lvl4pPr indent="0" lvl="3" marL="0" algn="l">
              <a:spcBef>
                <a:spcPts val="0"/>
              </a:spcBef>
              <a:buNone/>
              <a:defRPr/>
            </a:lvl4pPr>
            <a:lvl5pPr indent="0" lvl="4" marL="0" algn="l">
              <a:spcBef>
                <a:spcPts val="0"/>
              </a:spcBef>
              <a:buNone/>
              <a:defRPr/>
            </a:lvl5pPr>
            <a:lvl6pPr indent="0" lvl="5" marL="0" algn="l">
              <a:spcBef>
                <a:spcPts val="0"/>
              </a:spcBef>
              <a:buNone/>
              <a:defRPr/>
            </a:lvl6pPr>
            <a:lvl7pPr indent="0" lvl="6" marL="0" algn="l">
              <a:spcBef>
                <a:spcPts val="0"/>
              </a:spcBef>
              <a:buNone/>
              <a:defRPr/>
            </a:lvl7pPr>
            <a:lvl8pPr indent="0" lvl="7" marL="0" algn="l">
              <a:spcBef>
                <a:spcPts val="0"/>
              </a:spcBef>
              <a:buNone/>
              <a:defRPr/>
            </a:lvl8pPr>
            <a:lvl9pPr indent="0" lvl="8" marL="0" algn="l">
              <a:spcBef>
                <a:spcPts val="0"/>
              </a:spcBef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C1F15E"/>
            </a:gs>
            <a:gs pos="62000">
              <a:srgbClr val="90BA3F"/>
            </a:gs>
            <a:gs pos="100000">
              <a:srgbClr val="7FA03E"/>
            </a:gs>
          </a:gsLst>
          <a:lin ang="5400000" scaled="0"/>
        </a:gra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77"/>
          <p:cNvGrpSpPr/>
          <p:nvPr/>
        </p:nvGrpSpPr>
        <p:grpSpPr>
          <a:xfrm>
            <a:off x="-567355" y="0"/>
            <a:ext cx="10458653" cy="7117071"/>
            <a:chOff x="-644959" y="0"/>
            <a:chExt cx="10458653" cy="7117071"/>
          </a:xfrm>
        </p:grpSpPr>
        <p:grpSp>
          <p:nvGrpSpPr>
            <p:cNvPr id="7" name="Google Shape;7;p77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8" name="Google Shape;8;p77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9" name="Google Shape;9;p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lt1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endParaRPr>
                </a:p>
              </p:txBody>
            </p:sp>
            <p:sp>
              <p:nvSpPr>
                <p:cNvPr id="10" name="Google Shape;10;p7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lt1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endParaRPr>
                </a:p>
              </p:txBody>
            </p:sp>
            <p:sp>
              <p:nvSpPr>
                <p:cNvPr id="11" name="Google Shape;11;p77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lt1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endParaRPr>
                </a:p>
              </p:txBody>
            </p:sp>
          </p:grpSp>
          <p:grpSp>
            <p:nvGrpSpPr>
              <p:cNvPr id="12" name="Google Shape;12;p77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3" name="Google Shape;13;p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lt1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endParaRPr>
                </a:p>
              </p:txBody>
            </p:sp>
            <p:sp>
              <p:nvSpPr>
                <p:cNvPr id="14" name="Google Shape;14;p7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lt1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endParaRPr>
                </a:p>
              </p:txBody>
            </p:sp>
            <p:sp>
              <p:nvSpPr>
                <p:cNvPr id="15" name="Google Shape;15;p77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lt1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endParaRPr>
                </a:p>
              </p:txBody>
            </p:sp>
          </p:grpSp>
          <p:grpSp>
            <p:nvGrpSpPr>
              <p:cNvPr id="16" name="Google Shape;16;p77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7" name="Google Shape;17;p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lt1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endParaRPr>
                </a:p>
              </p:txBody>
            </p:sp>
            <p:sp>
              <p:nvSpPr>
                <p:cNvPr id="18" name="Google Shape;18;p7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lt1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endParaRPr>
                </a:p>
              </p:txBody>
            </p:sp>
            <p:sp>
              <p:nvSpPr>
                <p:cNvPr id="19" name="Google Shape;19;p77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anchorCtr="0" anchor="ctr" bIns="45700" lIns="91425" spcFirstLastPara="1" rIns="91425" wrap="square" tIns="45700">
                  <a:noAutofit/>
                </a:bodyPr>
                <a:lstStyle/>
                <a:p>
                  <a:pPr indent="0" lvl="0" marL="0" marR="0" rtl="0" algn="ctr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t/>
                  </a:r>
                  <a:endParaRPr b="0" i="0" sz="1800" u="none" cap="none" strike="noStrike">
                    <a:solidFill>
                      <a:schemeClr val="lt1"/>
                    </a:solidFill>
                    <a:latin typeface="Century Gothic"/>
                    <a:ea typeface="Century Gothic"/>
                    <a:cs typeface="Century Gothic"/>
                    <a:sym typeface="Century Gothic"/>
                  </a:endParaRPr>
                </a:p>
              </p:txBody>
            </p:sp>
          </p:grpSp>
          <p:sp>
            <p:nvSpPr>
              <p:cNvPr id="20" name="Google Shape;20;p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lt1">
                  <a:alpha val="9803"/>
                </a:schemeClr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21" name="Google Shape;21;p77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lt1">
                  <a:alpha val="9803"/>
                </a:schemeClr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  <p:sp>
            <p:nvSpPr>
              <p:cNvPr id="22" name="Google Shape;22;p77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lt1">
                  <a:alpha val="9803"/>
                </a:schemeClr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ctr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endParaRPr>
              </a:p>
            </p:txBody>
          </p:sp>
        </p:grpSp>
        <p:sp>
          <p:nvSpPr>
            <p:cNvPr id="23" name="Google Shape;23;p77"/>
            <p:cNvSpPr/>
            <p:nvPr/>
          </p:nvSpPr>
          <p:spPr>
            <a:xfrm>
              <a:off x="-11875" y="5035138"/>
              <a:ext cx="9144000" cy="1175655"/>
            </a:xfrm>
            <a:custGeom>
              <a:rect b="b" l="l" r="r" t="t"/>
              <a:pathLst>
                <a:path extrusionOk="0" h="1175655" w="9144000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noFill/>
            <a:ln cap="flat" cmpd="sng" w="9525">
              <a:solidFill>
                <a:schemeClr val="lt1">
                  <a:alpha val="20000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4" name="Google Shape;24;p77"/>
            <p:cNvSpPr/>
            <p:nvPr/>
          </p:nvSpPr>
          <p:spPr>
            <a:xfrm>
              <a:off x="-11875" y="3467595"/>
              <a:ext cx="9144000" cy="890650"/>
            </a:xfrm>
            <a:custGeom>
              <a:rect b="b" l="l" r="r" t="t"/>
              <a:pathLst>
                <a:path extrusionOk="0" h="890650" w="914400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noFill/>
            <a:ln cap="flat" cmpd="sng" w="9525">
              <a:solidFill>
                <a:schemeClr val="lt1">
                  <a:alpha val="20000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5" name="Google Shape;25;p77"/>
            <p:cNvSpPr/>
            <p:nvPr/>
          </p:nvSpPr>
          <p:spPr>
            <a:xfrm>
              <a:off x="-23751" y="5640779"/>
              <a:ext cx="3004457" cy="1211283"/>
            </a:xfrm>
            <a:custGeom>
              <a:rect b="b" l="l" r="r" t="t"/>
              <a:pathLst>
                <a:path extrusionOk="0" h="1211283" w="3004457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noFill/>
            <a:ln cap="flat" cmpd="sng" w="9525">
              <a:solidFill>
                <a:schemeClr val="lt1">
                  <a:alpha val="20000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6" name="Google Shape;26;p77"/>
            <p:cNvSpPr/>
            <p:nvPr/>
          </p:nvSpPr>
          <p:spPr>
            <a:xfrm>
              <a:off x="-11875" y="5284519"/>
              <a:ext cx="9144000" cy="1478478"/>
            </a:xfrm>
            <a:custGeom>
              <a:rect b="b" l="l" r="r" t="t"/>
              <a:pathLst>
                <a:path extrusionOk="0" h="1478478" w="9144000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noFill/>
            <a:ln cap="flat" cmpd="sng" w="9525">
              <a:solidFill>
                <a:schemeClr val="lt1">
                  <a:alpha val="20000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7" name="Google Shape;27;p77"/>
            <p:cNvSpPr/>
            <p:nvPr/>
          </p:nvSpPr>
          <p:spPr>
            <a:xfrm>
              <a:off x="2137558" y="5132120"/>
              <a:ext cx="6982691" cy="1719942"/>
            </a:xfrm>
            <a:custGeom>
              <a:rect b="b" l="l" r="r" t="t"/>
              <a:pathLst>
                <a:path extrusionOk="0" h="1719942" w="6982691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noFill/>
            <a:ln cap="flat" cmpd="sng" w="9525">
              <a:solidFill>
                <a:schemeClr val="lt1">
                  <a:alpha val="20000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8" name="Google Shape;28;p77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9803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9" name="Google Shape;29;p77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0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0" name="Google Shape;30;p77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6666"/>
              </a:schemeClr>
            </a:solidFill>
            <a:ln cap="flat" cmpd="sng" w="12700">
              <a:solidFill>
                <a:schemeClr val="lt1">
                  <a:alpha val="7843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1" name="Google Shape;31;p77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3921"/>
              </a:schemeClr>
            </a:solidFill>
            <a:ln cap="flat" cmpd="sng" w="12700">
              <a:solidFill>
                <a:schemeClr val="lt1">
                  <a:alpha val="7843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2" name="Google Shape;32;p77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5882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3" name="Google Shape;33;p7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rect b="b" l="l" r="r" t="t"/>
              <a:pathLst>
                <a:path extrusionOk="0" h="1388236" w="1261499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lt1">
                <a:alpha val="9803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4" name="Google Shape;34;p77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0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5" name="Google Shape;35;p77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6666"/>
              </a:schemeClr>
            </a:solidFill>
            <a:ln cap="flat" cmpd="sng" w="12700">
              <a:solidFill>
                <a:schemeClr val="lt1">
                  <a:alpha val="7843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6" name="Google Shape;36;p7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0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7" name="Google Shape;37;p77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0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8" name="Google Shape;38;p7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6666"/>
              </a:schemeClr>
            </a:solidFill>
            <a:ln cap="flat" cmpd="sng" w="12700">
              <a:solidFill>
                <a:schemeClr val="lt1">
                  <a:alpha val="7843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9" name="Google Shape;39;p77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0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40" name="Google Shape;40;p77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9803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41" name="Google Shape;41;p7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0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42" name="Google Shape;42;p7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fmla="val 28544" name="adj"/>
                <a:gd fmla="val 115470" name="vf"/>
              </a:avLst>
            </a:prstGeom>
            <a:solidFill>
              <a:schemeClr val="lt1">
                <a:alpha val="6666"/>
              </a:schemeClr>
            </a:solidFill>
            <a:ln cap="flat" cmpd="sng" w="12700">
              <a:solidFill>
                <a:schemeClr val="lt1">
                  <a:alpha val="7843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43" name="Google Shape;43;p7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rect b="b" l="l" r="r" t="t"/>
              <a:pathLst>
                <a:path extrusionOk="0" h="1388236" w="1243407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lt1">
                <a:alpha val="3921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44" name="Google Shape;44;p77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rect b="b" l="l" r="r" t="t"/>
              <a:pathLst>
                <a:path extrusionOk="0" h="1388822" w="1241871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lt1">
                <a:alpha val="0"/>
              </a:schemeClr>
            </a:solidFill>
            <a:ln cap="flat" cmpd="sng" w="12700">
              <a:solidFill>
                <a:schemeClr val="lt1">
                  <a:alpha val="11764"/>
                </a:schemeClr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sp>
        <p:nvSpPr>
          <p:cNvPr id="45" name="Google Shape;45;p77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lt1"/>
          </a:solidFill>
          <a:ln cap="flat" cmpd="sng" w="952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6" name="Google Shape;46;p77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 cap="flat" cmpd="sng" w="15875">
            <a:solidFill>
              <a:srgbClr val="74A50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7" name="Google Shape;47;p77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8" name="Google Shape;48;p77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  <a:defRPr b="0" i="0" sz="4000" u="none" cap="none" strike="noStrike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9" name="Google Shape;49;p77"/>
          <p:cNvSpPr txBox="1"/>
          <p:nvPr>
            <p:ph idx="1" type="body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4424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1824"/>
              <a:buFont typeface="Noto Sans Symbols"/>
              <a:buChar char="🞇"/>
              <a:defRPr b="0" i="0" sz="2400" u="none" cap="none" strike="noStrike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334772" lvl="1" marL="914400" marR="0" rtl="0" algn="l"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SzPts val="1672"/>
              <a:buFont typeface="Noto Sans Symbols"/>
              <a:buChar char="🞇"/>
              <a:defRPr b="0" i="0" sz="2200" u="none" cap="none" strike="noStrike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325119" lvl="2" marL="1371600" marR="0" rt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1520"/>
              <a:buFont typeface="Noto Sans Symbols"/>
              <a:buChar char="🞇"/>
              <a:defRPr b="0" i="0" sz="2000" u="none" cap="none" strike="noStrike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315467" lvl="3" marL="182880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368"/>
              <a:buFont typeface="Noto Sans Symbols"/>
              <a:buChar char="🞇"/>
              <a:defRPr b="0" i="0" sz="1800" u="none" cap="none" strike="noStrike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305816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SzPts val="1216"/>
              <a:buFont typeface="Noto Sans Symbols"/>
              <a:buChar char="🞇"/>
              <a:defRPr b="0" i="0" sz="1600" u="none" cap="none" strike="noStrike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296164" lvl="5" marL="2743200" marR="0" rtl="0" algn="l">
              <a:spcBef>
                <a:spcPts val="280"/>
              </a:spcBef>
              <a:spcAft>
                <a:spcPts val="0"/>
              </a:spcAft>
              <a:buClr>
                <a:schemeClr val="accent1"/>
              </a:buClr>
              <a:buSzPts val="1064"/>
              <a:buFont typeface="Noto Sans Symbols"/>
              <a:buChar char="🞇"/>
              <a:defRPr b="0" i="0" sz="1400" u="none" cap="none" strike="noStrike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296164" lvl="6" marL="3200400" marR="0" rtl="0" algn="l">
              <a:spcBef>
                <a:spcPts val="280"/>
              </a:spcBef>
              <a:spcAft>
                <a:spcPts val="0"/>
              </a:spcAft>
              <a:buClr>
                <a:schemeClr val="accent1"/>
              </a:buClr>
              <a:buSzPts val="1064"/>
              <a:buFont typeface="Noto Sans Symbols"/>
              <a:buChar char="🞇"/>
              <a:defRPr b="0" i="0" sz="1400" u="none" cap="none" strike="noStrike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296164" lvl="7" marL="3657600" marR="0" rtl="0" algn="l">
              <a:spcBef>
                <a:spcPts val="280"/>
              </a:spcBef>
              <a:spcAft>
                <a:spcPts val="0"/>
              </a:spcAft>
              <a:buClr>
                <a:schemeClr val="accent1"/>
              </a:buClr>
              <a:buSzPts val="1064"/>
              <a:buFont typeface="Noto Sans Symbols"/>
              <a:buChar char="🞇"/>
              <a:defRPr b="0" i="0" sz="1400" u="none" cap="none" strike="noStrike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296164" lvl="8" marL="4114800" marR="0" rtl="0" algn="l">
              <a:spcBef>
                <a:spcPts val="280"/>
              </a:spcBef>
              <a:spcAft>
                <a:spcPts val="0"/>
              </a:spcAft>
              <a:buClr>
                <a:schemeClr val="accent1"/>
              </a:buClr>
              <a:buSzPts val="1064"/>
              <a:buFont typeface="Noto Sans Symbols"/>
              <a:buChar char="🞇"/>
              <a:defRPr b="0" i="0" sz="1400" u="none" cap="none" strike="noStrike">
                <a:solidFill>
                  <a:schemeClr val="dk2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50" name="Google Shape;50;p77"/>
          <p:cNvSpPr txBox="1"/>
          <p:nvPr>
            <p:ph idx="10" type="dt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51" name="Google Shape;51;p77"/>
          <p:cNvSpPr txBox="1"/>
          <p:nvPr>
            <p:ph idx="11" type="ftr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52" name="Google Shape;52;p77"/>
          <p:cNvSpPr txBox="1"/>
          <p:nvPr>
            <p:ph idx="12" type="sldNum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l">
              <a:spcBef>
                <a:spcPts val="0"/>
              </a:spcBef>
              <a:buNone/>
              <a:defRPr b="0" i="0" sz="12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rtl="0" algn="l">
              <a:spcBef>
                <a:spcPts val="0"/>
              </a:spcBef>
              <a:buNone/>
              <a:defRPr b="0" i="0" sz="12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rtl="0" algn="l">
              <a:spcBef>
                <a:spcPts val="0"/>
              </a:spcBef>
              <a:buNone/>
              <a:defRPr b="0" i="0" sz="12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rtl="0" algn="l">
              <a:spcBef>
                <a:spcPts val="0"/>
              </a:spcBef>
              <a:buNone/>
              <a:defRPr b="0" i="0" sz="12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rtl="0" algn="l">
              <a:spcBef>
                <a:spcPts val="0"/>
              </a:spcBef>
              <a:buNone/>
              <a:defRPr b="0" i="0" sz="12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rtl="0" algn="l">
              <a:spcBef>
                <a:spcPts val="0"/>
              </a:spcBef>
              <a:buNone/>
              <a:defRPr b="0" i="0" sz="12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rtl="0" algn="l">
              <a:spcBef>
                <a:spcPts val="0"/>
              </a:spcBef>
              <a:buNone/>
              <a:defRPr b="0" i="0" sz="12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rtl="0" algn="l">
              <a:spcBef>
                <a:spcPts val="0"/>
              </a:spcBef>
              <a:buNone/>
              <a:defRPr b="0" i="0" sz="12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rtl="0" algn="l">
              <a:spcBef>
                <a:spcPts val="0"/>
              </a:spcBef>
              <a:buNone/>
              <a:defRPr b="0" i="0" sz="1200" u="none" cap="none" strike="noStrike">
                <a:solidFill>
                  <a:srgbClr val="FEFEFE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8.xml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9.xml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0.xml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1.xml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2.xml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3.xml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4.xml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5.xml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6.xml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7.xml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8.xml"/></Relationships>
</file>

<file path=ppt/slides/_rels/slide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9.xml"/></Relationships>
</file>

<file path=ppt/slides/_rels/slide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0.xml"/></Relationships>
</file>

<file path=ppt/slides/_rels/slide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1.xml"/></Relationships>
</file>

<file path=ppt/slides/_rels/slide5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2.xml"/></Relationships>
</file>

<file path=ppt/slides/_rels/slide5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3.xml"/></Relationships>
</file>

<file path=ppt/slides/_rels/slide5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4.xml"/></Relationships>
</file>

<file path=ppt/slides/_rels/slide5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5.xml"/><Relationship Id="rId3" Type="http://schemas.openxmlformats.org/officeDocument/2006/relationships/image" Target="../media/image6.jpg"/></Relationships>
</file>

<file path=ppt/slides/_rels/slide5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6.xml"/><Relationship Id="rId3" Type="http://schemas.openxmlformats.org/officeDocument/2006/relationships/image" Target="../media/image7.jpg"/></Relationships>
</file>

<file path=ppt/slides/_rels/slide5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7.xml"/><Relationship Id="rId3" Type="http://schemas.openxmlformats.org/officeDocument/2006/relationships/image" Target="../media/image5.jpg"/></Relationships>
</file>

<file path=ppt/slides/_rels/slide5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8.xml"/><Relationship Id="rId3" Type="http://schemas.openxmlformats.org/officeDocument/2006/relationships/image" Target="../media/image8.jpg"/></Relationships>
</file>

<file path=ppt/slides/_rels/slide5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9.xml"/><Relationship Id="rId3" Type="http://schemas.openxmlformats.org/officeDocument/2006/relationships/image" Target="../media/image14.jpg"/></Relationships>
</file>

<file path=ppt/slides/_rels/slide6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0.xml"/><Relationship Id="rId3" Type="http://schemas.openxmlformats.org/officeDocument/2006/relationships/image" Target="../media/image12.jpg"/></Relationships>
</file>

<file path=ppt/slides/_rels/slide6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1.xml"/><Relationship Id="rId3" Type="http://schemas.openxmlformats.org/officeDocument/2006/relationships/image" Target="../media/image10.jpg"/></Relationships>
</file>

<file path=ppt/slides/_rels/slide6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2.xml"/><Relationship Id="rId3" Type="http://schemas.openxmlformats.org/officeDocument/2006/relationships/image" Target="../media/image13.jpg"/></Relationships>
</file>

<file path=ppt/slides/_rels/slide6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3.xml"/><Relationship Id="rId3" Type="http://schemas.openxmlformats.org/officeDocument/2006/relationships/image" Target="../media/image17.jpg"/></Relationships>
</file>

<file path=ppt/slides/_rels/slide6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4.xml"/><Relationship Id="rId3" Type="http://schemas.openxmlformats.org/officeDocument/2006/relationships/image" Target="../media/image9.jpg"/></Relationships>
</file>

<file path=ppt/slides/_rels/slide6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5.xml"/><Relationship Id="rId3" Type="http://schemas.openxmlformats.org/officeDocument/2006/relationships/image" Target="../media/image11.jpg"/></Relationships>
</file>

<file path=ppt/slides/_rels/slide6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6.xml"/><Relationship Id="rId3" Type="http://schemas.openxmlformats.org/officeDocument/2006/relationships/image" Target="../media/image24.jpg"/></Relationships>
</file>

<file path=ppt/slides/_rels/slide6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7.xml"/><Relationship Id="rId3" Type="http://schemas.openxmlformats.org/officeDocument/2006/relationships/image" Target="../media/image22.jpg"/></Relationships>
</file>

<file path=ppt/slides/_rels/slide6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8.xml"/><Relationship Id="rId3" Type="http://schemas.openxmlformats.org/officeDocument/2006/relationships/image" Target="../media/image18.jpg"/></Relationships>
</file>

<file path=ppt/slides/_rels/slide6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9.xml"/><Relationship Id="rId3" Type="http://schemas.openxmlformats.org/officeDocument/2006/relationships/image" Target="../media/image20.jpg"/></Relationships>
</file>

<file path=ppt/slides/_rels/slide7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0.xml"/><Relationship Id="rId3" Type="http://schemas.openxmlformats.org/officeDocument/2006/relationships/image" Target="../media/image15.jpg"/></Relationships>
</file>

<file path=ppt/slides/_rels/slide7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1.xml"/><Relationship Id="rId3" Type="http://schemas.openxmlformats.org/officeDocument/2006/relationships/image" Target="../media/image16.jpg"/></Relationships>
</file>

<file path=ppt/slides/_rels/slide7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2.xml"/><Relationship Id="rId3" Type="http://schemas.openxmlformats.org/officeDocument/2006/relationships/image" Target="../media/image23.jpg"/></Relationships>
</file>

<file path=ppt/slides/_rels/slide7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3.xml"/><Relationship Id="rId3" Type="http://schemas.openxmlformats.org/officeDocument/2006/relationships/image" Target="../media/image19.jpg"/></Relationships>
</file>

<file path=ppt/slides/_rels/slide7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4.xml"/><Relationship Id="rId3" Type="http://schemas.openxmlformats.org/officeDocument/2006/relationships/image" Target="../media/image26.jpg"/></Relationships>
</file>

<file path=ppt/slides/_rels/slide7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5.xml"/><Relationship Id="rId3" Type="http://schemas.openxmlformats.org/officeDocument/2006/relationships/image" Target="../media/image25.jpg"/></Relationships>
</file>

<file path=ppt/slides/_rels/slide7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6.xml"/><Relationship Id="rId3" Type="http://schemas.openxmlformats.org/officeDocument/2006/relationships/image" Target="../media/image21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5" name="Google Shape;255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7175" y="-1234475"/>
            <a:ext cx="9144001" cy="6603300"/>
          </a:xfrm>
          <a:prstGeom prst="rect">
            <a:avLst/>
          </a:prstGeom>
          <a:noFill/>
          <a:ln>
            <a:noFill/>
          </a:ln>
        </p:spPr>
      </p:pic>
      <p:sp>
        <p:nvSpPr>
          <p:cNvPr id="256" name="Google Shape;256;p1"/>
          <p:cNvSpPr txBox="1"/>
          <p:nvPr/>
        </p:nvSpPr>
        <p:spPr>
          <a:xfrm>
            <a:off x="333100" y="5525600"/>
            <a:ext cx="8575800" cy="138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600">
                <a:solidFill>
                  <a:srgbClr val="202124"/>
                </a:solidFill>
              </a:rPr>
              <a:t>PRESENTED BY VEENA N</a:t>
            </a:r>
            <a:endParaRPr b="1" sz="2600">
              <a:solidFill>
                <a:srgbClr val="202124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600">
                <a:solidFill>
                  <a:srgbClr val="202124"/>
                </a:solidFill>
              </a:rPr>
              <a:t>RESEARCH SCHOLAR IN ECONOMICS</a:t>
            </a:r>
            <a:endParaRPr b="1" sz="2600">
              <a:solidFill>
                <a:srgbClr val="202124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600">
                <a:solidFill>
                  <a:srgbClr val="202124"/>
                </a:solidFill>
              </a:rPr>
              <a:t>SUNRISE UNIVERSITY,RAJASTHAN</a:t>
            </a:r>
            <a:endParaRPr b="1" sz="2600">
              <a:solidFill>
                <a:srgbClr val="202124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" name="Google Shape;261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" name="Google Shape;266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" y="0"/>
            <a:ext cx="9144000" cy="6857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4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t/>
            </a:r>
            <a:endParaRPr/>
          </a:p>
        </p:txBody>
      </p:sp>
      <p:pic>
        <p:nvPicPr>
          <p:cNvPr id="272" name="Google Shape;272;p4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5"/>
          <p:cNvSpPr txBox="1"/>
          <p:nvPr>
            <p:ph type="title"/>
          </p:nvPr>
        </p:nvSpPr>
        <p:spPr>
          <a:xfrm>
            <a:off x="1043490" y="609600"/>
            <a:ext cx="7024744" cy="838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rPr lang="en-US"/>
              <a:t>       RURAL DEVELOPMENT </a:t>
            </a:r>
            <a:endParaRPr/>
          </a:p>
        </p:txBody>
      </p:sp>
      <p:sp>
        <p:nvSpPr>
          <p:cNvPr id="278" name="Google Shape;278;p5"/>
          <p:cNvSpPr txBox="1"/>
          <p:nvPr>
            <p:ph idx="1" type="body"/>
          </p:nvPr>
        </p:nvSpPr>
        <p:spPr>
          <a:xfrm>
            <a:off x="1043492" y="1600200"/>
            <a:ext cx="6777317" cy="426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158496" lvl="0" marL="342900" rtl="0" algn="l">
              <a:spcBef>
                <a:spcPts val="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Refers to the overall development of the village economy.</a:t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It is the process of improving the quality of life and economic well-being of people living in rural areas.</a:t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This requires concerted efforts from the authorities at all levels </a:t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Central</a:t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State </a:t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Local</a:t>
            </a:r>
            <a:endParaRPr/>
          </a:p>
          <a:p>
            <a:pPr indent="0" lvl="0" marL="6858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  <a:p>
            <a:pPr indent="-158496" lvl="0" marL="34290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6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Century Gothic"/>
              <a:buNone/>
            </a:pPr>
            <a:r>
              <a:rPr lang="en-US"/>
              <a:t>COMMUNITY DEVELOPMENT PROGRAMME</a:t>
            </a:r>
            <a:endParaRPr/>
          </a:p>
        </p:txBody>
      </p:sp>
      <p:sp>
        <p:nvSpPr>
          <p:cNvPr id="284" name="Google Shape;284;p6"/>
          <p:cNvSpPr txBox="1"/>
          <p:nvPr>
            <p:ph idx="1" type="body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/>
          </a:bodyPr>
          <a:lstStyle/>
          <a:p>
            <a:pPr indent="-274319" lvl="0" marL="342900" rtl="0" algn="l">
              <a:spcBef>
                <a:spcPts val="0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Rural Development focus on programmes of people/s participation in development efforts.</a:t>
            </a:r>
            <a:endParaRPr/>
          </a:p>
          <a:p>
            <a:pPr indent="-274319" lvl="0" marL="342900" rtl="0" algn="l">
              <a:spcBef>
                <a:spcPts val="444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COMMUNITY DEVELOPMENT PROGRAMME</a:t>
            </a:r>
            <a:endParaRPr/>
          </a:p>
          <a:p>
            <a:pPr indent="0" lvl="0" marL="68580" rtl="0" algn="l">
              <a:spcBef>
                <a:spcPts val="444"/>
              </a:spcBef>
              <a:spcAft>
                <a:spcPts val="0"/>
              </a:spcAft>
              <a:buSzPct val="76000"/>
              <a:buNone/>
            </a:pPr>
            <a:r>
              <a:rPr lang="en-US"/>
              <a:t>                               1952</a:t>
            </a:r>
            <a:endParaRPr/>
          </a:p>
          <a:p>
            <a:pPr indent="-274319" lvl="0" marL="342900" rtl="0" algn="l">
              <a:spcBef>
                <a:spcPts val="444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DEPARTMENT OF RURAL DEVELOPMENT</a:t>
            </a:r>
            <a:endParaRPr/>
          </a:p>
          <a:p>
            <a:pPr indent="0" lvl="0" marL="68580" rtl="0" algn="l">
              <a:spcBef>
                <a:spcPts val="444"/>
              </a:spcBef>
              <a:spcAft>
                <a:spcPts val="0"/>
              </a:spcAft>
              <a:buSzPct val="76000"/>
              <a:buNone/>
            </a:pPr>
            <a:r>
              <a:rPr lang="en-US"/>
              <a:t>                OCTOBER 1974</a:t>
            </a:r>
            <a:endParaRPr/>
          </a:p>
          <a:p>
            <a:pPr indent="-274319" lvl="0" marL="342900" rtl="0" algn="l">
              <a:spcBef>
                <a:spcPts val="444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 As part of Ministry of Food and Agriculture later upgraded to Ministry of Rural Development-1991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8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7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Century Gothic"/>
              <a:buNone/>
            </a:pPr>
            <a:r>
              <a:rPr lang="en-US"/>
              <a:t>        CHALLENGES OF RURAL </a:t>
            </a:r>
            <a:br>
              <a:rPr lang="en-US"/>
            </a:br>
            <a:r>
              <a:rPr lang="en-US"/>
              <a:t>               DEVELOPMENT</a:t>
            </a:r>
            <a:endParaRPr/>
          </a:p>
        </p:txBody>
      </p:sp>
      <p:grpSp>
        <p:nvGrpSpPr>
          <p:cNvPr id="290" name="Google Shape;290;p7"/>
          <p:cNvGrpSpPr/>
          <p:nvPr/>
        </p:nvGrpSpPr>
        <p:grpSpPr>
          <a:xfrm>
            <a:off x="1376429" y="2325374"/>
            <a:ext cx="6110153" cy="3505825"/>
            <a:chOff x="333441" y="1274"/>
            <a:chExt cx="6110153" cy="3505825"/>
          </a:xfrm>
        </p:grpSpPr>
        <p:sp>
          <p:nvSpPr>
            <p:cNvPr id="291" name="Google Shape;291;p7"/>
            <p:cNvSpPr/>
            <p:nvPr/>
          </p:nvSpPr>
          <p:spPr>
            <a:xfrm rot="5400000">
              <a:off x="50157" y="798693"/>
              <a:ext cx="1243212" cy="150249"/>
            </a:xfrm>
            <a:prstGeom prst="rect">
              <a:avLst/>
            </a:prstGeom>
            <a:solidFill>
              <a:srgbClr val="C6DFA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2" name="Google Shape;292;p7"/>
            <p:cNvSpPr/>
            <p:nvPr/>
          </p:nvSpPr>
          <p:spPr>
            <a:xfrm>
              <a:off x="333441" y="1274"/>
              <a:ext cx="1669440" cy="1001664"/>
            </a:xfrm>
            <a:prstGeom prst="roundRect">
              <a:avLst>
                <a:gd fmla="val 10000" name="adj"/>
              </a:avLst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3" name="Google Shape;293;p7"/>
            <p:cNvSpPr txBox="1"/>
            <p:nvPr/>
          </p:nvSpPr>
          <p:spPr>
            <a:xfrm>
              <a:off x="362779" y="30612"/>
              <a:ext cx="1610764" cy="94298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8575" lIns="68575" spcFirstLastPara="1" rIns="68575" wrap="square" tIns="685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8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Land reforms</a:t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94" name="Google Shape;294;p7"/>
            <p:cNvSpPr/>
            <p:nvPr/>
          </p:nvSpPr>
          <p:spPr>
            <a:xfrm rot="5400000">
              <a:off x="50157" y="2050773"/>
              <a:ext cx="1243212" cy="150249"/>
            </a:xfrm>
            <a:prstGeom prst="rect">
              <a:avLst/>
            </a:prstGeom>
            <a:solidFill>
              <a:srgbClr val="C6DFA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5" name="Google Shape;295;p7"/>
            <p:cNvSpPr/>
            <p:nvPr/>
          </p:nvSpPr>
          <p:spPr>
            <a:xfrm>
              <a:off x="333441" y="1253355"/>
              <a:ext cx="1669440" cy="1001664"/>
            </a:xfrm>
            <a:prstGeom prst="roundRect">
              <a:avLst>
                <a:gd fmla="val 10000" name="adj"/>
              </a:avLst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6" name="Google Shape;296;p7"/>
            <p:cNvSpPr txBox="1"/>
            <p:nvPr/>
          </p:nvSpPr>
          <p:spPr>
            <a:xfrm>
              <a:off x="362779" y="1282693"/>
              <a:ext cx="1610764" cy="94298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8575" lIns="68575" spcFirstLastPara="1" rIns="68575" wrap="square" tIns="685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8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Road networks</a:t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297" name="Google Shape;297;p7"/>
            <p:cNvSpPr/>
            <p:nvPr/>
          </p:nvSpPr>
          <p:spPr>
            <a:xfrm>
              <a:off x="676197" y="2676814"/>
              <a:ext cx="2211488" cy="150249"/>
            </a:xfrm>
            <a:prstGeom prst="rect">
              <a:avLst/>
            </a:prstGeom>
            <a:solidFill>
              <a:srgbClr val="C6DFA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8" name="Google Shape;298;p7"/>
            <p:cNvSpPr/>
            <p:nvPr/>
          </p:nvSpPr>
          <p:spPr>
            <a:xfrm>
              <a:off x="333441" y="2505435"/>
              <a:ext cx="1669440" cy="1001664"/>
            </a:xfrm>
            <a:prstGeom prst="roundRect">
              <a:avLst>
                <a:gd fmla="val 10000" name="adj"/>
              </a:avLst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9" name="Google Shape;299;p7"/>
            <p:cNvSpPr txBox="1"/>
            <p:nvPr/>
          </p:nvSpPr>
          <p:spPr>
            <a:xfrm>
              <a:off x="362779" y="2534773"/>
              <a:ext cx="1610764" cy="94298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8575" lIns="68575" spcFirstLastPara="1" rIns="68575" wrap="square" tIns="685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8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Irrigation facility</a:t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00" name="Google Shape;300;p7"/>
            <p:cNvSpPr/>
            <p:nvPr/>
          </p:nvSpPr>
          <p:spPr>
            <a:xfrm rot="-5400000">
              <a:off x="2270513" y="2050773"/>
              <a:ext cx="1243212" cy="150249"/>
            </a:xfrm>
            <a:prstGeom prst="rect">
              <a:avLst/>
            </a:prstGeom>
            <a:solidFill>
              <a:srgbClr val="C6DFA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1" name="Google Shape;301;p7"/>
            <p:cNvSpPr/>
            <p:nvPr/>
          </p:nvSpPr>
          <p:spPr>
            <a:xfrm>
              <a:off x="2553798" y="2505435"/>
              <a:ext cx="1669440" cy="1001664"/>
            </a:xfrm>
            <a:prstGeom prst="roundRect">
              <a:avLst>
                <a:gd fmla="val 10000" name="adj"/>
              </a:avLst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2" name="Google Shape;302;p7"/>
            <p:cNvSpPr txBox="1"/>
            <p:nvPr/>
          </p:nvSpPr>
          <p:spPr>
            <a:xfrm>
              <a:off x="2583136" y="2534773"/>
              <a:ext cx="1610764" cy="94298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8575" lIns="68575" spcFirstLastPara="1" rIns="68575" wrap="square" tIns="685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8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Institutional credit</a:t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03" name="Google Shape;303;p7"/>
            <p:cNvSpPr/>
            <p:nvPr/>
          </p:nvSpPr>
          <p:spPr>
            <a:xfrm rot="-5400000">
              <a:off x="2270513" y="798693"/>
              <a:ext cx="1243212" cy="150249"/>
            </a:xfrm>
            <a:prstGeom prst="rect">
              <a:avLst/>
            </a:prstGeom>
            <a:solidFill>
              <a:srgbClr val="C6DFA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4" name="Google Shape;304;p7"/>
            <p:cNvSpPr/>
            <p:nvPr/>
          </p:nvSpPr>
          <p:spPr>
            <a:xfrm>
              <a:off x="2553798" y="1253355"/>
              <a:ext cx="1669440" cy="1001664"/>
            </a:xfrm>
            <a:prstGeom prst="roundRect">
              <a:avLst>
                <a:gd fmla="val 10000" name="adj"/>
              </a:avLst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5" name="Google Shape;305;p7"/>
            <p:cNvSpPr txBox="1"/>
            <p:nvPr/>
          </p:nvSpPr>
          <p:spPr>
            <a:xfrm>
              <a:off x="2583136" y="1282693"/>
              <a:ext cx="1610764" cy="94298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8575" lIns="68575" spcFirstLastPara="1" rIns="68575" wrap="square" tIns="685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8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Electricity</a:t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06" name="Google Shape;306;p7"/>
            <p:cNvSpPr/>
            <p:nvPr/>
          </p:nvSpPr>
          <p:spPr>
            <a:xfrm>
              <a:off x="2896554" y="172652"/>
              <a:ext cx="2211488" cy="150249"/>
            </a:xfrm>
            <a:prstGeom prst="rect">
              <a:avLst/>
            </a:prstGeom>
            <a:solidFill>
              <a:srgbClr val="C6DFA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7" name="Google Shape;307;p7"/>
            <p:cNvSpPr/>
            <p:nvPr/>
          </p:nvSpPr>
          <p:spPr>
            <a:xfrm>
              <a:off x="2553798" y="1274"/>
              <a:ext cx="1669440" cy="1001664"/>
            </a:xfrm>
            <a:prstGeom prst="roundRect">
              <a:avLst>
                <a:gd fmla="val 10000" name="adj"/>
              </a:avLst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8" name="Google Shape;308;p7"/>
            <p:cNvSpPr txBox="1"/>
            <p:nvPr/>
          </p:nvSpPr>
          <p:spPr>
            <a:xfrm>
              <a:off x="2583136" y="30612"/>
              <a:ext cx="1610764" cy="94298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8575" lIns="68575" spcFirstLastPara="1" rIns="68575" wrap="square" tIns="685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8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Pucca school buildings</a:t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09" name="Google Shape;309;p7"/>
            <p:cNvSpPr/>
            <p:nvPr/>
          </p:nvSpPr>
          <p:spPr>
            <a:xfrm rot="5400000">
              <a:off x="4490870" y="798693"/>
              <a:ext cx="1243212" cy="150249"/>
            </a:xfrm>
            <a:prstGeom prst="rect">
              <a:avLst/>
            </a:prstGeom>
            <a:solidFill>
              <a:srgbClr val="C6DFA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0" name="Google Shape;310;p7"/>
            <p:cNvSpPr/>
            <p:nvPr/>
          </p:nvSpPr>
          <p:spPr>
            <a:xfrm>
              <a:off x="4774154" y="1274"/>
              <a:ext cx="1669440" cy="1001664"/>
            </a:xfrm>
            <a:prstGeom prst="roundRect">
              <a:avLst>
                <a:gd fmla="val 10000" name="adj"/>
              </a:avLst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1" name="Google Shape;311;p7"/>
            <p:cNvSpPr txBox="1"/>
            <p:nvPr/>
          </p:nvSpPr>
          <p:spPr>
            <a:xfrm>
              <a:off x="4803492" y="30612"/>
              <a:ext cx="1610764" cy="94298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8575" lIns="68575" spcFirstLastPara="1" rIns="68575" wrap="square" tIns="685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8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Health facilities</a:t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12" name="Google Shape;312;p7"/>
            <p:cNvSpPr/>
            <p:nvPr/>
          </p:nvSpPr>
          <p:spPr>
            <a:xfrm rot="5400000">
              <a:off x="4490870" y="2050773"/>
              <a:ext cx="1243212" cy="150249"/>
            </a:xfrm>
            <a:prstGeom prst="rect">
              <a:avLst/>
            </a:prstGeom>
            <a:solidFill>
              <a:srgbClr val="C6DFA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3" name="Google Shape;313;p7"/>
            <p:cNvSpPr/>
            <p:nvPr/>
          </p:nvSpPr>
          <p:spPr>
            <a:xfrm>
              <a:off x="4774154" y="1253355"/>
              <a:ext cx="1669440" cy="1001664"/>
            </a:xfrm>
            <a:prstGeom prst="roundRect">
              <a:avLst>
                <a:gd fmla="val 10000" name="adj"/>
              </a:avLst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4" name="Google Shape;314;p7"/>
            <p:cNvSpPr txBox="1"/>
            <p:nvPr/>
          </p:nvSpPr>
          <p:spPr>
            <a:xfrm>
              <a:off x="4803492" y="1282693"/>
              <a:ext cx="1610764" cy="94298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8575" lIns="68575" spcFirstLastPara="1" rIns="68575" wrap="square" tIns="685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8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Sanitation facility</a:t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15" name="Google Shape;315;p7"/>
            <p:cNvSpPr/>
            <p:nvPr/>
          </p:nvSpPr>
          <p:spPr>
            <a:xfrm>
              <a:off x="4774154" y="2505435"/>
              <a:ext cx="1669440" cy="1001664"/>
            </a:xfrm>
            <a:prstGeom prst="roundRect">
              <a:avLst>
                <a:gd fmla="val 10000" name="adj"/>
              </a:avLst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16" name="Google Shape;316;p7"/>
            <p:cNvSpPr txBox="1"/>
            <p:nvPr/>
          </p:nvSpPr>
          <p:spPr>
            <a:xfrm>
              <a:off x="4803492" y="2534773"/>
              <a:ext cx="1610764" cy="94298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8575" lIns="68575" spcFirstLastPara="1" rIns="68575" wrap="square" tIns="685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8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Local productive resources</a:t>
              </a:r>
              <a:endPara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0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8"/>
          <p:cNvSpPr txBox="1"/>
          <p:nvPr>
            <p:ph type="title"/>
          </p:nvPr>
        </p:nvSpPr>
        <p:spPr>
          <a:xfrm>
            <a:off x="1219200" y="762000"/>
            <a:ext cx="7024744" cy="685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Century Gothic"/>
              <a:buNone/>
            </a:pPr>
            <a:r>
              <a:rPr lang="en-US"/>
              <a:t>            CHALLENGES</a:t>
            </a:r>
            <a:endParaRPr/>
          </a:p>
        </p:txBody>
      </p:sp>
      <p:sp>
        <p:nvSpPr>
          <p:cNvPr id="322" name="Google Shape;322;p8"/>
          <p:cNvSpPr txBox="1"/>
          <p:nvPr>
            <p:ph idx="1" type="body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68580" rtl="0" algn="l">
              <a:spcBef>
                <a:spcPts val="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  <a:p>
            <a:pPr indent="0" lvl="0" marL="6858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</p:txBody>
      </p:sp>
      <p:grpSp>
        <p:nvGrpSpPr>
          <p:cNvPr id="323" name="Google Shape;323;p8"/>
          <p:cNvGrpSpPr/>
          <p:nvPr/>
        </p:nvGrpSpPr>
        <p:grpSpPr>
          <a:xfrm>
            <a:off x="2235199" y="2184400"/>
            <a:ext cx="4673600" cy="4064000"/>
            <a:chOff x="711199" y="0"/>
            <a:chExt cx="4673600" cy="4064000"/>
          </a:xfrm>
        </p:grpSpPr>
        <p:sp>
          <p:nvSpPr>
            <p:cNvPr id="324" name="Google Shape;324;p8"/>
            <p:cNvSpPr/>
            <p:nvPr/>
          </p:nvSpPr>
          <p:spPr>
            <a:xfrm>
              <a:off x="711199" y="0"/>
              <a:ext cx="4064000" cy="4064000"/>
            </a:xfrm>
            <a:prstGeom prst="triangle">
              <a:avLst>
                <a:gd fmla="val 50000" name="adj"/>
              </a:avLst>
            </a:prstGeom>
            <a:gradFill>
              <a:gsLst>
                <a:gs pos="0">
                  <a:srgbClr val="E9F9D6"/>
                </a:gs>
                <a:gs pos="40000">
                  <a:srgbClr val="C3FE7D"/>
                </a:gs>
                <a:gs pos="100000">
                  <a:srgbClr val="98CF00"/>
                </a:gs>
              </a:gsLst>
              <a:lin ang="5040000" scaled="0"/>
            </a:gra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5" name="Google Shape;325;p8"/>
            <p:cNvSpPr/>
            <p:nvPr/>
          </p:nvSpPr>
          <p:spPr>
            <a:xfrm>
              <a:off x="2743199" y="408582"/>
              <a:ext cx="2641600" cy="962025"/>
            </a:xfrm>
            <a:prstGeom prst="roundRect">
              <a:avLst>
                <a:gd fmla="val 16667" name="adj"/>
              </a:avLst>
            </a:prstGeom>
            <a:solidFill>
              <a:schemeClr val="lt1">
                <a:alpha val="89803"/>
              </a:schemeClr>
            </a:solidFill>
            <a:ln cap="flat" cmpd="sng" w="9525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6" name="Google Shape;326;p8"/>
            <p:cNvSpPr txBox="1"/>
            <p:nvPr/>
          </p:nvSpPr>
          <p:spPr>
            <a:xfrm>
              <a:off x="2790161" y="455544"/>
              <a:ext cx="2547676" cy="86810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7150" lIns="57150" spcFirstLastPara="1" rIns="57150" wrap="square" tIns="571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500" u="none" cap="none" strike="noStrike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Agricultural research ,Extension , Information Dissemination</a:t>
              </a:r>
              <a:endParaRPr b="0" i="0" sz="15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27" name="Google Shape;327;p8"/>
            <p:cNvSpPr/>
            <p:nvPr/>
          </p:nvSpPr>
          <p:spPr>
            <a:xfrm>
              <a:off x="2743199" y="1490860"/>
              <a:ext cx="2641600" cy="962025"/>
            </a:xfrm>
            <a:prstGeom prst="roundRect">
              <a:avLst>
                <a:gd fmla="val 16667" name="adj"/>
              </a:avLst>
            </a:prstGeom>
            <a:solidFill>
              <a:schemeClr val="lt1">
                <a:alpha val="89803"/>
              </a:schemeClr>
            </a:solidFill>
            <a:ln cap="flat" cmpd="sng" w="9525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8" name="Google Shape;328;p8"/>
            <p:cNvSpPr txBox="1"/>
            <p:nvPr/>
          </p:nvSpPr>
          <p:spPr>
            <a:xfrm>
              <a:off x="2790161" y="1537822"/>
              <a:ext cx="2547676" cy="86810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7150" lIns="57150" spcFirstLastPara="1" rIns="57150" wrap="square" tIns="571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5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  <a:p>
              <a:pPr indent="0" lvl="0" marL="0" marR="0" rtl="0" algn="ctr">
                <a:lnSpc>
                  <a:spcPct val="90000"/>
                </a:lnSpc>
                <a:spcBef>
                  <a:spcPts val="525"/>
                </a:spcBef>
                <a:spcAft>
                  <a:spcPts val="0"/>
                </a:spcAft>
                <a:buNone/>
              </a:pPr>
              <a:r>
                <a:rPr b="0" i="0" lang="en-US" sz="1500" u="none" cap="none" strike="noStrike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Employment opportunity</a:t>
              </a:r>
              <a:endParaRPr b="0" i="0" sz="15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29" name="Google Shape;329;p8"/>
            <p:cNvSpPr/>
            <p:nvPr/>
          </p:nvSpPr>
          <p:spPr>
            <a:xfrm>
              <a:off x="2743199" y="2573139"/>
              <a:ext cx="2641600" cy="962025"/>
            </a:xfrm>
            <a:prstGeom prst="roundRect">
              <a:avLst>
                <a:gd fmla="val 16667" name="adj"/>
              </a:avLst>
            </a:prstGeom>
            <a:solidFill>
              <a:schemeClr val="lt1">
                <a:alpha val="89803"/>
              </a:schemeClr>
            </a:solidFill>
            <a:ln cap="flat" cmpd="sng" w="9525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30" name="Google Shape;330;p8"/>
            <p:cNvSpPr txBox="1"/>
            <p:nvPr/>
          </p:nvSpPr>
          <p:spPr>
            <a:xfrm>
              <a:off x="2790161" y="2620101"/>
              <a:ext cx="2547676" cy="86810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7150" lIns="57150" spcFirstLastPara="1" rIns="57150" wrap="square" tIns="571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500" u="none" cap="none" strike="noStrike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Food safety</a:t>
              </a:r>
              <a:endParaRPr b="0" i="0" sz="15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4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9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Century Gothic"/>
              <a:buNone/>
            </a:pPr>
            <a:r>
              <a:rPr lang="en-US"/>
              <a:t>CHALLENGES OF RURAL DEVELOPMENT</a:t>
            </a:r>
            <a:endParaRPr/>
          </a:p>
        </p:txBody>
      </p:sp>
      <p:sp>
        <p:nvSpPr>
          <p:cNvPr id="336" name="Google Shape;336;p9"/>
          <p:cNvSpPr txBox="1"/>
          <p:nvPr>
            <p:ph idx="1" type="body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457200" lvl="0" marL="525780" rtl="0" algn="l">
              <a:spcBef>
                <a:spcPts val="0"/>
              </a:spcBef>
              <a:spcAft>
                <a:spcPts val="0"/>
              </a:spcAft>
              <a:buSzPts val="1824"/>
              <a:buFont typeface="Century Gothic"/>
              <a:buAutoNum type="arabicPeriod"/>
            </a:pPr>
            <a:r>
              <a:rPr lang="en-US"/>
              <a:t>Land reforms to ensure land is taken from absentee landlords and handed over to actual tillers of the soil and landless labour households.</a:t>
            </a:r>
            <a:endParaRPr/>
          </a:p>
          <a:p>
            <a:pPr indent="-457200" lvl="0" marL="525780" rtl="0" algn="l">
              <a:spcBef>
                <a:spcPts val="480"/>
              </a:spcBef>
              <a:spcAft>
                <a:spcPts val="0"/>
              </a:spcAft>
              <a:buSzPts val="1824"/>
              <a:buFont typeface="Century Gothic"/>
              <a:buAutoNum type="arabicPeriod"/>
            </a:pPr>
            <a:r>
              <a:rPr lang="en-US"/>
              <a:t>Providing a network of pucca school buildings complete with all infrastructure at elementary ,primary and secondary levels with special focus on education of girls and underprivileged sections of the society.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10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rPr lang="en-US"/>
              <a:t>             CHALLENGES</a:t>
            </a:r>
            <a:endParaRPr/>
          </a:p>
        </p:txBody>
      </p:sp>
      <p:sp>
        <p:nvSpPr>
          <p:cNvPr id="342" name="Google Shape;342;p10"/>
          <p:cNvSpPr txBox="1"/>
          <p:nvPr>
            <p:ph idx="1" type="body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68580" rtl="0" algn="l">
              <a:spcBef>
                <a:spcPts val="0"/>
              </a:spcBef>
              <a:spcAft>
                <a:spcPts val="0"/>
              </a:spcAft>
              <a:buSzPts val="1824"/>
              <a:buNone/>
            </a:pPr>
            <a:r>
              <a:rPr lang="en-US"/>
              <a:t> 3 . Providing a network of health facilities to</a:t>
            </a:r>
            <a:endParaRPr/>
          </a:p>
          <a:p>
            <a:pPr indent="0" lvl="0" marL="6858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rPr lang="en-US"/>
              <a:t>      address the issues of public health.</a:t>
            </a:r>
            <a:endParaRPr/>
          </a:p>
          <a:p>
            <a:pPr indent="0" lvl="0" marL="6858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rPr lang="en-US"/>
              <a:t> 4. Improving road network in all villages</a:t>
            </a:r>
            <a:endParaRPr/>
          </a:p>
          <a:p>
            <a:pPr indent="0" lvl="0" marL="6858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rPr lang="en-US"/>
              <a:t>     and providing feeder roads to nearby</a:t>
            </a:r>
            <a:endParaRPr/>
          </a:p>
          <a:p>
            <a:pPr indent="0" lvl="0" marL="6858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rPr lang="en-US"/>
              <a:t>     highways.</a:t>
            </a:r>
            <a:endParaRPr/>
          </a:p>
          <a:p>
            <a:pPr indent="0" lvl="0" marL="6858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rPr lang="en-US"/>
              <a:t> 5. Providing electricity to all rural household </a:t>
            </a:r>
            <a:endParaRPr/>
          </a:p>
          <a:p>
            <a:pPr indent="0" lvl="0" marL="6858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rPr lang="en-US"/>
              <a:t>     across all villages</a:t>
            </a:r>
            <a:endParaRPr/>
          </a:p>
          <a:p>
            <a:pPr indent="0" lvl="0" marL="6858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11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rPr lang="en-US"/>
              <a:t>            CHALLENGES</a:t>
            </a:r>
            <a:endParaRPr/>
          </a:p>
        </p:txBody>
      </p:sp>
      <p:sp>
        <p:nvSpPr>
          <p:cNvPr id="348" name="Google Shape;348;p11"/>
          <p:cNvSpPr txBox="1"/>
          <p:nvPr>
            <p:ph idx="1" type="body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0" lvl="0" marL="68580" rtl="0" algn="l">
              <a:spcBef>
                <a:spcPts val="0"/>
              </a:spcBef>
              <a:spcAft>
                <a:spcPts val="0"/>
              </a:spcAft>
              <a:buSzPct val="76000"/>
              <a:buNone/>
            </a:pPr>
            <a:r>
              <a:t/>
            </a:r>
            <a:endParaRPr/>
          </a:p>
          <a:p>
            <a:pPr indent="0" lvl="0" marL="68580" rtl="0" algn="l">
              <a:spcBef>
                <a:spcPts val="444"/>
              </a:spcBef>
              <a:spcAft>
                <a:spcPts val="0"/>
              </a:spcAft>
              <a:buSzPct val="76000"/>
              <a:buNone/>
            </a:pPr>
            <a:r>
              <a:rPr lang="en-US"/>
              <a:t>6. Improving sanitation facilities.</a:t>
            </a:r>
            <a:endParaRPr/>
          </a:p>
          <a:p>
            <a:pPr indent="0" lvl="0" marL="68580" rtl="0" algn="l">
              <a:spcBef>
                <a:spcPts val="444"/>
              </a:spcBef>
              <a:spcAft>
                <a:spcPts val="0"/>
              </a:spcAft>
              <a:buSzPct val="76000"/>
              <a:buNone/>
            </a:pPr>
            <a:r>
              <a:rPr lang="en-US"/>
              <a:t>7. Expanding irrigational facilities to bring</a:t>
            </a:r>
            <a:endParaRPr/>
          </a:p>
          <a:p>
            <a:pPr indent="0" lvl="0" marL="68580" rtl="0" algn="l">
              <a:spcBef>
                <a:spcPts val="444"/>
              </a:spcBef>
              <a:spcAft>
                <a:spcPts val="0"/>
              </a:spcAft>
              <a:buSzPct val="76000"/>
              <a:buNone/>
            </a:pPr>
            <a:r>
              <a:rPr lang="en-US"/>
              <a:t>    more land under cultivation.</a:t>
            </a:r>
            <a:endParaRPr/>
          </a:p>
          <a:p>
            <a:pPr indent="0" lvl="0" marL="68580" rtl="0" algn="l">
              <a:spcBef>
                <a:spcPts val="444"/>
              </a:spcBef>
              <a:spcAft>
                <a:spcPts val="0"/>
              </a:spcAft>
              <a:buSzPct val="76000"/>
              <a:buNone/>
            </a:pPr>
            <a:r>
              <a:rPr lang="en-US"/>
              <a:t>8. Providing more institutional credit –</a:t>
            </a:r>
            <a:endParaRPr/>
          </a:p>
          <a:p>
            <a:pPr indent="0" lvl="0" marL="68580" rtl="0" algn="l">
              <a:spcBef>
                <a:spcPts val="444"/>
              </a:spcBef>
              <a:spcAft>
                <a:spcPts val="0"/>
              </a:spcAft>
              <a:buSzPct val="76000"/>
              <a:buNone/>
            </a:pPr>
            <a:r>
              <a:rPr lang="en-US"/>
              <a:t>    small, marginal farmers and weaker </a:t>
            </a:r>
            <a:endParaRPr/>
          </a:p>
          <a:p>
            <a:pPr indent="0" lvl="0" marL="68580" rtl="0" algn="l">
              <a:spcBef>
                <a:spcPts val="444"/>
              </a:spcBef>
              <a:spcAft>
                <a:spcPts val="0"/>
              </a:spcAft>
              <a:buSzPct val="76000"/>
              <a:buNone/>
            </a:pPr>
            <a:r>
              <a:rPr lang="en-US"/>
              <a:t>    sections.</a:t>
            </a:r>
            <a:endParaRPr/>
          </a:p>
          <a:p>
            <a:pPr indent="0" lvl="0" marL="68580" rtl="0" algn="l">
              <a:spcBef>
                <a:spcPts val="444"/>
              </a:spcBef>
              <a:spcAft>
                <a:spcPts val="0"/>
              </a:spcAft>
              <a:buSzPct val="76000"/>
              <a:buNone/>
            </a:pPr>
            <a:r>
              <a:rPr lang="en-US"/>
              <a:t>9.Development of the local productive </a:t>
            </a:r>
            <a:endParaRPr/>
          </a:p>
          <a:p>
            <a:pPr indent="0" lvl="0" marL="68580" rtl="0" algn="l">
              <a:spcBef>
                <a:spcPts val="444"/>
              </a:spcBef>
              <a:spcAft>
                <a:spcPts val="0"/>
              </a:spcAft>
              <a:buSzPct val="76000"/>
              <a:buNone/>
            </a:pPr>
            <a:r>
              <a:rPr lang="en-US"/>
              <a:t>   resources of rural communities.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2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12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rPr lang="en-US"/>
              <a:t>          CHALLENGES</a:t>
            </a:r>
            <a:endParaRPr/>
          </a:p>
        </p:txBody>
      </p:sp>
      <p:sp>
        <p:nvSpPr>
          <p:cNvPr id="354" name="Google Shape;354;p12"/>
          <p:cNvSpPr txBox="1"/>
          <p:nvPr>
            <p:ph idx="1" type="body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0" lvl="0" marL="68580" rtl="0" algn="l">
              <a:spcBef>
                <a:spcPts val="0"/>
              </a:spcBef>
              <a:spcAft>
                <a:spcPts val="0"/>
              </a:spcAft>
              <a:buSzPct val="76000"/>
              <a:buNone/>
            </a:pPr>
            <a:r>
              <a:t/>
            </a:r>
            <a:endParaRPr/>
          </a:p>
          <a:p>
            <a:pPr indent="0" lvl="0" marL="68580" rtl="0" algn="l">
              <a:spcBef>
                <a:spcPts val="444"/>
              </a:spcBef>
              <a:spcAft>
                <a:spcPts val="0"/>
              </a:spcAft>
              <a:buSzPct val="76000"/>
              <a:buNone/>
            </a:pPr>
            <a:r>
              <a:rPr lang="en-US"/>
              <a:t>10.Agricultural research and extension and</a:t>
            </a:r>
            <a:endParaRPr/>
          </a:p>
          <a:p>
            <a:pPr indent="0" lvl="0" marL="68580" rtl="0" algn="l">
              <a:spcBef>
                <a:spcPts val="444"/>
              </a:spcBef>
              <a:spcAft>
                <a:spcPts val="0"/>
              </a:spcAft>
              <a:buSzPct val="76000"/>
              <a:buNone/>
            </a:pPr>
            <a:r>
              <a:rPr lang="en-US"/>
              <a:t>     information dissemination.</a:t>
            </a:r>
            <a:endParaRPr/>
          </a:p>
          <a:p>
            <a:pPr indent="0" lvl="0" marL="68580" rtl="0" algn="l">
              <a:spcBef>
                <a:spcPts val="444"/>
              </a:spcBef>
              <a:spcAft>
                <a:spcPts val="0"/>
              </a:spcAft>
              <a:buSzPct val="76000"/>
              <a:buNone/>
            </a:pPr>
            <a:r>
              <a:rPr lang="en-US"/>
              <a:t>11.Providing more employment</a:t>
            </a:r>
            <a:endParaRPr/>
          </a:p>
          <a:p>
            <a:pPr indent="0" lvl="0" marL="68580" rtl="0" algn="l">
              <a:spcBef>
                <a:spcPts val="444"/>
              </a:spcBef>
              <a:spcAft>
                <a:spcPts val="0"/>
              </a:spcAft>
              <a:buSzPct val="76000"/>
              <a:buNone/>
            </a:pPr>
            <a:r>
              <a:rPr lang="en-US"/>
              <a:t>     opportunities in rural areas.</a:t>
            </a:r>
            <a:endParaRPr/>
          </a:p>
          <a:p>
            <a:pPr indent="0" lvl="0" marL="68580" rtl="0" algn="l">
              <a:spcBef>
                <a:spcPts val="444"/>
              </a:spcBef>
              <a:spcAft>
                <a:spcPts val="0"/>
              </a:spcAft>
              <a:buSzPct val="76000"/>
              <a:buNone/>
            </a:pPr>
            <a:r>
              <a:rPr lang="en-US"/>
              <a:t>12.Ensuring food safety –proper food </a:t>
            </a:r>
            <a:endParaRPr/>
          </a:p>
          <a:p>
            <a:pPr indent="0" lvl="0" marL="68580" rtl="0" algn="l">
              <a:spcBef>
                <a:spcPts val="444"/>
              </a:spcBef>
              <a:spcAft>
                <a:spcPts val="0"/>
              </a:spcAft>
              <a:buSzPct val="76000"/>
              <a:buNone/>
            </a:pPr>
            <a:r>
              <a:rPr lang="en-US"/>
              <a:t>     distribution network which can ensure </a:t>
            </a:r>
            <a:endParaRPr/>
          </a:p>
          <a:p>
            <a:pPr indent="0" lvl="0" marL="68580" rtl="0" algn="l">
              <a:spcBef>
                <a:spcPts val="444"/>
              </a:spcBef>
              <a:spcAft>
                <a:spcPts val="0"/>
              </a:spcAft>
              <a:buSzPct val="76000"/>
              <a:buNone/>
            </a:pPr>
            <a:r>
              <a:rPr lang="en-US"/>
              <a:t>     adequate and timely supply of food grains</a:t>
            </a:r>
            <a:endParaRPr/>
          </a:p>
          <a:p>
            <a:pPr indent="0" lvl="0" marL="68580" rtl="0" algn="l">
              <a:spcBef>
                <a:spcPts val="444"/>
              </a:spcBef>
              <a:spcAft>
                <a:spcPts val="0"/>
              </a:spcAft>
              <a:buSzPct val="76000"/>
              <a:buNone/>
            </a:pPr>
            <a:r>
              <a:rPr lang="en-US"/>
              <a:t>     at cheaper prices.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8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13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rPr lang="en-US"/>
              <a:t>             RURAL CREDIT</a:t>
            </a:r>
            <a:endParaRPr/>
          </a:p>
        </p:txBody>
      </p:sp>
      <p:grpSp>
        <p:nvGrpSpPr>
          <p:cNvPr id="360" name="Google Shape;360;p13"/>
          <p:cNvGrpSpPr/>
          <p:nvPr/>
        </p:nvGrpSpPr>
        <p:grpSpPr>
          <a:xfrm>
            <a:off x="1043269" y="2465101"/>
            <a:ext cx="6776473" cy="3226372"/>
            <a:chOff x="281" y="141001"/>
            <a:chExt cx="6776473" cy="3226372"/>
          </a:xfrm>
        </p:grpSpPr>
        <p:sp>
          <p:nvSpPr>
            <p:cNvPr id="361" name="Google Shape;361;p13"/>
            <p:cNvSpPr/>
            <p:nvPr/>
          </p:nvSpPr>
          <p:spPr>
            <a:xfrm rot="-5400000">
              <a:off x="281" y="141001"/>
              <a:ext cx="3226372" cy="3226372"/>
            </a:xfrm>
            <a:prstGeom prst="upArrow">
              <a:avLst>
                <a:gd fmla="val 50000" name="adj1"/>
                <a:gd fmla="val 35000" name="adj2"/>
              </a:avLst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2" name="Google Shape;362;p13"/>
            <p:cNvSpPr txBox="1"/>
            <p:nvPr/>
          </p:nvSpPr>
          <p:spPr>
            <a:xfrm>
              <a:off x="564897" y="947593"/>
              <a:ext cx="2661757" cy="16131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99125" lIns="199125" spcFirstLastPara="1" rIns="199125" wrap="square" tIns="1991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28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ON THE BASIS OF TIME</a:t>
              </a:r>
              <a:endParaRPr b="0" i="0" sz="2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63" name="Google Shape;363;p13"/>
            <p:cNvSpPr/>
            <p:nvPr/>
          </p:nvSpPr>
          <p:spPr>
            <a:xfrm rot="5400000">
              <a:off x="3550382" y="141001"/>
              <a:ext cx="3226372" cy="3226372"/>
            </a:xfrm>
            <a:prstGeom prst="upArrow">
              <a:avLst>
                <a:gd fmla="val 50000" name="adj1"/>
                <a:gd fmla="val 35000" name="adj2"/>
              </a:avLst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64" name="Google Shape;364;p13"/>
            <p:cNvSpPr txBox="1"/>
            <p:nvPr/>
          </p:nvSpPr>
          <p:spPr>
            <a:xfrm>
              <a:off x="3550383" y="947594"/>
              <a:ext cx="2661757" cy="161318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99125" lIns="199125" spcFirstLastPara="1" rIns="199125" wrap="square" tIns="1991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28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ON THE BASIS OF PURPOSE</a:t>
              </a:r>
              <a:endParaRPr b="0" i="0" sz="2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8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p14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rPr lang="en-US"/>
              <a:t>    ON THE BASIS OF TIME</a:t>
            </a:r>
            <a:endParaRPr/>
          </a:p>
        </p:txBody>
      </p:sp>
      <p:grpSp>
        <p:nvGrpSpPr>
          <p:cNvPr id="370" name="Google Shape;370;p14"/>
          <p:cNvGrpSpPr/>
          <p:nvPr/>
        </p:nvGrpSpPr>
        <p:grpSpPr>
          <a:xfrm>
            <a:off x="3352657" y="2324100"/>
            <a:ext cx="2157697" cy="3508374"/>
            <a:chOff x="2309669" y="0"/>
            <a:chExt cx="2157697" cy="3508374"/>
          </a:xfrm>
        </p:grpSpPr>
        <p:sp>
          <p:nvSpPr>
            <p:cNvPr id="371" name="Google Shape;371;p14"/>
            <p:cNvSpPr/>
            <p:nvPr/>
          </p:nvSpPr>
          <p:spPr>
            <a:xfrm>
              <a:off x="2778692" y="0"/>
              <a:ext cx="1688674" cy="1688931"/>
            </a:xfrm>
            <a:custGeom>
              <a:rect b="b" l="l" r="r" t="t"/>
              <a:pathLst>
                <a:path extrusionOk="0" h="120000" w="120000">
                  <a:moveTo>
                    <a:pt x="8412" y="60000"/>
                  </a:moveTo>
                  <a:lnTo>
                    <a:pt x="8412" y="60000"/>
                  </a:lnTo>
                  <a:cubicBezTo>
                    <a:pt x="8412" y="32962"/>
                    <a:pt x="29287" y="10511"/>
                    <a:pt x="56253" y="8547"/>
                  </a:cubicBezTo>
                  <a:cubicBezTo>
                    <a:pt x="83219" y="6583"/>
                    <a:pt x="107126" y="25773"/>
                    <a:pt x="111044" y="52526"/>
                  </a:cubicBezTo>
                  <a:cubicBezTo>
                    <a:pt x="114961" y="79279"/>
                    <a:pt x="97559" y="104517"/>
                    <a:pt x="71162" y="110367"/>
                  </a:cubicBezTo>
                  <a:lnTo>
                    <a:pt x="70593" y="118429"/>
                  </a:lnTo>
                  <a:lnTo>
                    <a:pt x="56830" y="104890"/>
                  </a:lnTo>
                  <a:lnTo>
                    <a:pt x="72706" y="88508"/>
                  </a:lnTo>
                  <a:lnTo>
                    <a:pt x="72145" y="96445"/>
                  </a:lnTo>
                  <a:lnTo>
                    <a:pt x="72145" y="96445"/>
                  </a:lnTo>
                  <a:cubicBezTo>
                    <a:pt x="90761" y="90240"/>
                    <a:pt x="101708" y="70999"/>
                    <a:pt x="97532" y="51824"/>
                  </a:cubicBezTo>
                  <a:cubicBezTo>
                    <a:pt x="93356" y="32649"/>
                    <a:pt x="75399" y="19705"/>
                    <a:pt x="55889" y="21805"/>
                  </a:cubicBezTo>
                  <a:cubicBezTo>
                    <a:pt x="36379" y="23906"/>
                    <a:pt x="21588" y="40375"/>
                    <a:pt x="21588" y="60000"/>
                  </a:cubicBezTo>
                  <a:close/>
                </a:path>
              </a:pathLst>
            </a:cu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2" name="Google Shape;372;p14"/>
            <p:cNvSpPr/>
            <p:nvPr/>
          </p:nvSpPr>
          <p:spPr>
            <a:xfrm>
              <a:off x="3151945" y="609755"/>
              <a:ext cx="938364" cy="46906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3" name="Google Shape;373;p14"/>
            <p:cNvSpPr txBox="1"/>
            <p:nvPr/>
          </p:nvSpPr>
          <p:spPr>
            <a:xfrm>
              <a:off x="3151945" y="609755"/>
              <a:ext cx="938364" cy="46906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0150" lIns="10150" spcFirstLastPara="1" rIns="10150" wrap="square" tIns="101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600" u="none" cap="none" strike="noStrike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SHORT TERM</a:t>
              </a:r>
              <a:endParaRPr b="0" i="0" sz="16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74" name="Google Shape;374;p14"/>
            <p:cNvSpPr/>
            <p:nvPr/>
          </p:nvSpPr>
          <p:spPr>
            <a:xfrm>
              <a:off x="2309669" y="970416"/>
              <a:ext cx="1688674" cy="1688931"/>
            </a:xfrm>
            <a:custGeom>
              <a:rect b="b" l="l" r="r" t="t"/>
              <a:pathLst>
                <a:path extrusionOk="0" h="120000" w="120000">
                  <a:moveTo>
                    <a:pt x="96481" y="23524"/>
                  </a:moveTo>
                  <a:lnTo>
                    <a:pt x="87165" y="32840"/>
                  </a:lnTo>
                  <a:cubicBezTo>
                    <a:pt x="75945" y="21617"/>
                    <a:pt x="58981" y="18448"/>
                    <a:pt x="44467" y="24866"/>
                  </a:cubicBezTo>
                  <a:cubicBezTo>
                    <a:pt x="29954" y="31283"/>
                    <a:pt x="20881" y="45964"/>
                    <a:pt x="21631" y="61816"/>
                  </a:cubicBezTo>
                  <a:cubicBezTo>
                    <a:pt x="22381" y="77668"/>
                    <a:pt x="32801" y="91427"/>
                    <a:pt x="47855" y="96445"/>
                  </a:cubicBezTo>
                  <a:lnTo>
                    <a:pt x="47294" y="88508"/>
                  </a:lnTo>
                  <a:lnTo>
                    <a:pt x="63170" y="104890"/>
                  </a:lnTo>
                  <a:lnTo>
                    <a:pt x="49407" y="118429"/>
                  </a:lnTo>
                  <a:lnTo>
                    <a:pt x="48838" y="110367"/>
                  </a:lnTo>
                  <a:lnTo>
                    <a:pt x="48838" y="110367"/>
                  </a:lnTo>
                  <a:cubicBezTo>
                    <a:pt x="27395" y="105615"/>
                    <a:pt x="11311" y="87806"/>
                    <a:pt x="8761" y="65990"/>
                  </a:cubicBezTo>
                  <a:cubicBezTo>
                    <a:pt x="6211" y="44174"/>
                    <a:pt x="17753" y="23136"/>
                    <a:pt x="37522" y="13566"/>
                  </a:cubicBezTo>
                  <a:cubicBezTo>
                    <a:pt x="57291" y="3995"/>
                    <a:pt x="80952" y="7992"/>
                    <a:pt x="96481" y="23524"/>
                  </a:cubicBezTo>
                  <a:close/>
                </a:path>
              </a:pathLst>
            </a:cu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5" name="Google Shape;375;p14"/>
            <p:cNvSpPr/>
            <p:nvPr/>
          </p:nvSpPr>
          <p:spPr>
            <a:xfrm>
              <a:off x="2684824" y="1585785"/>
              <a:ext cx="938364" cy="46906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6" name="Google Shape;376;p14"/>
            <p:cNvSpPr txBox="1"/>
            <p:nvPr/>
          </p:nvSpPr>
          <p:spPr>
            <a:xfrm>
              <a:off x="2684824" y="1585785"/>
              <a:ext cx="938364" cy="46906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0150" lIns="10150" spcFirstLastPara="1" rIns="10150" wrap="square" tIns="101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600" u="none" cap="none" strike="noStrike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MEDIUM TERM</a:t>
              </a:r>
              <a:endParaRPr b="0" i="0" sz="16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77" name="Google Shape;377;p14"/>
            <p:cNvSpPr/>
            <p:nvPr/>
          </p:nvSpPr>
          <p:spPr>
            <a:xfrm>
              <a:off x="2898882" y="2056960"/>
              <a:ext cx="1450833" cy="1451414"/>
            </a:xfrm>
            <a:prstGeom prst="blockArc">
              <a:avLst>
                <a:gd fmla="val 13500000" name="adj1"/>
                <a:gd fmla="val 10800000" name="adj2"/>
                <a:gd fmla="val 12740" name="adj3"/>
              </a:avLst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8" name="Google Shape;378;p14"/>
            <p:cNvSpPr/>
            <p:nvPr/>
          </p:nvSpPr>
          <p:spPr>
            <a:xfrm>
              <a:off x="3154165" y="2563218"/>
              <a:ext cx="938364" cy="46906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79" name="Google Shape;379;p14"/>
            <p:cNvSpPr txBox="1"/>
            <p:nvPr/>
          </p:nvSpPr>
          <p:spPr>
            <a:xfrm>
              <a:off x="3154165" y="2563218"/>
              <a:ext cx="938364" cy="46906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0150" lIns="10150" spcFirstLastPara="1" rIns="10150" wrap="square" tIns="101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600" u="none" cap="none" strike="noStrike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LONG TERM</a:t>
              </a:r>
              <a:endParaRPr b="0" i="0" sz="16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3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p15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rPr lang="en-US"/>
              <a:t>      SHORT TERM LOANS</a:t>
            </a:r>
            <a:endParaRPr/>
          </a:p>
        </p:txBody>
      </p:sp>
      <p:grpSp>
        <p:nvGrpSpPr>
          <p:cNvPr id="385" name="Google Shape;385;p15"/>
          <p:cNvGrpSpPr/>
          <p:nvPr/>
        </p:nvGrpSpPr>
        <p:grpSpPr>
          <a:xfrm>
            <a:off x="1869435" y="2325291"/>
            <a:ext cx="5124141" cy="3505991"/>
            <a:chOff x="826447" y="1191"/>
            <a:chExt cx="5124141" cy="3505991"/>
          </a:xfrm>
        </p:grpSpPr>
        <p:sp>
          <p:nvSpPr>
            <p:cNvPr id="386" name="Google Shape;386;p15"/>
            <p:cNvSpPr/>
            <p:nvPr/>
          </p:nvSpPr>
          <p:spPr>
            <a:xfrm>
              <a:off x="826447" y="1191"/>
              <a:ext cx="1348458" cy="809074"/>
            </a:xfrm>
            <a:prstGeom prst="roundRect">
              <a:avLst>
                <a:gd fmla="val 10000" name="adj"/>
              </a:avLst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7" name="Google Shape;387;p15"/>
            <p:cNvSpPr txBox="1"/>
            <p:nvPr/>
          </p:nvSpPr>
          <p:spPr>
            <a:xfrm>
              <a:off x="850144" y="24888"/>
              <a:ext cx="1301064" cy="76168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3325" lIns="53325" spcFirstLastPara="1" rIns="53325" wrap="square" tIns="533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4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Purchase of seeds,fertilisers,pesticides</a:t>
              </a:r>
              <a:endPara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88" name="Google Shape;388;p15"/>
            <p:cNvSpPr/>
            <p:nvPr/>
          </p:nvSpPr>
          <p:spPr>
            <a:xfrm>
              <a:off x="2293570" y="238520"/>
              <a:ext cx="285873" cy="334417"/>
            </a:xfrm>
            <a:prstGeom prst="rightArrow">
              <a:avLst>
                <a:gd fmla="val 60000" name="adj1"/>
                <a:gd fmla="val 50000" name="adj2"/>
              </a:avLst>
            </a:prstGeom>
            <a:solidFill>
              <a:srgbClr val="C6DFA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9" name="Google Shape;389;p15"/>
            <p:cNvSpPr txBox="1"/>
            <p:nvPr/>
          </p:nvSpPr>
          <p:spPr>
            <a:xfrm>
              <a:off x="2293570" y="305403"/>
              <a:ext cx="200111" cy="20065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90" name="Google Shape;390;p15"/>
            <p:cNvSpPr/>
            <p:nvPr/>
          </p:nvSpPr>
          <p:spPr>
            <a:xfrm>
              <a:off x="2714289" y="1191"/>
              <a:ext cx="1348458" cy="809074"/>
            </a:xfrm>
            <a:prstGeom prst="roundRect">
              <a:avLst>
                <a:gd fmla="val 10000" name="adj"/>
              </a:avLst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1" name="Google Shape;391;p15"/>
            <p:cNvSpPr txBox="1"/>
            <p:nvPr/>
          </p:nvSpPr>
          <p:spPr>
            <a:xfrm>
              <a:off x="2737986" y="24888"/>
              <a:ext cx="1301064" cy="76168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3325" lIns="53325" spcFirstLastPara="1" rIns="53325" wrap="square" tIns="533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4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Feeds &amp; fodder of livestock</a:t>
              </a:r>
              <a:endPara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92" name="Google Shape;392;p15"/>
            <p:cNvSpPr/>
            <p:nvPr/>
          </p:nvSpPr>
          <p:spPr>
            <a:xfrm>
              <a:off x="4181411" y="238520"/>
              <a:ext cx="285873" cy="334417"/>
            </a:xfrm>
            <a:prstGeom prst="rightArrow">
              <a:avLst>
                <a:gd fmla="val 60000" name="adj1"/>
                <a:gd fmla="val 50000" name="adj2"/>
              </a:avLst>
            </a:prstGeom>
            <a:solidFill>
              <a:srgbClr val="C6DFA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3" name="Google Shape;393;p15"/>
            <p:cNvSpPr txBox="1"/>
            <p:nvPr/>
          </p:nvSpPr>
          <p:spPr>
            <a:xfrm>
              <a:off x="4181411" y="305403"/>
              <a:ext cx="200111" cy="20065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94" name="Google Shape;394;p15"/>
            <p:cNvSpPr/>
            <p:nvPr/>
          </p:nvSpPr>
          <p:spPr>
            <a:xfrm>
              <a:off x="4602130" y="1191"/>
              <a:ext cx="1348458" cy="809074"/>
            </a:xfrm>
            <a:prstGeom prst="roundRect">
              <a:avLst>
                <a:gd fmla="val 10000" name="adj"/>
              </a:avLst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5" name="Google Shape;395;p15"/>
            <p:cNvSpPr txBox="1"/>
            <p:nvPr/>
          </p:nvSpPr>
          <p:spPr>
            <a:xfrm>
              <a:off x="4625827" y="24888"/>
              <a:ext cx="1301064" cy="76168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3325" lIns="53325" spcFirstLastPara="1" rIns="53325" wrap="square" tIns="533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4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Marketing of agri produce</a:t>
              </a:r>
              <a:endPara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96" name="Google Shape;396;p15"/>
            <p:cNvSpPr/>
            <p:nvPr/>
          </p:nvSpPr>
          <p:spPr>
            <a:xfrm rot="5400000">
              <a:off x="5133423" y="904658"/>
              <a:ext cx="285873" cy="334417"/>
            </a:xfrm>
            <a:prstGeom prst="rightArrow">
              <a:avLst>
                <a:gd fmla="val 60000" name="adj1"/>
                <a:gd fmla="val 50000" name="adj2"/>
              </a:avLst>
            </a:prstGeom>
            <a:solidFill>
              <a:srgbClr val="C6DFA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7" name="Google Shape;397;p15"/>
            <p:cNvSpPr txBox="1"/>
            <p:nvPr/>
          </p:nvSpPr>
          <p:spPr>
            <a:xfrm>
              <a:off x="5176034" y="928930"/>
              <a:ext cx="200651" cy="20011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398" name="Google Shape;398;p15"/>
            <p:cNvSpPr/>
            <p:nvPr/>
          </p:nvSpPr>
          <p:spPr>
            <a:xfrm>
              <a:off x="4602130" y="1349650"/>
              <a:ext cx="1348458" cy="809074"/>
            </a:xfrm>
            <a:prstGeom prst="roundRect">
              <a:avLst>
                <a:gd fmla="val 10000" name="adj"/>
              </a:avLst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9" name="Google Shape;399;p15"/>
            <p:cNvSpPr txBox="1"/>
            <p:nvPr/>
          </p:nvSpPr>
          <p:spPr>
            <a:xfrm>
              <a:off x="4625827" y="1373347"/>
              <a:ext cx="1301064" cy="76168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3325" lIns="53325" spcFirstLastPara="1" rIns="53325" wrap="square" tIns="533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4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Consumption purpose</a:t>
              </a:r>
              <a:endPara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400" name="Google Shape;400;p15"/>
            <p:cNvSpPr/>
            <p:nvPr/>
          </p:nvSpPr>
          <p:spPr>
            <a:xfrm rot="10800000">
              <a:off x="4197593" y="1586978"/>
              <a:ext cx="285873" cy="334417"/>
            </a:xfrm>
            <a:prstGeom prst="rightArrow">
              <a:avLst>
                <a:gd fmla="val 60000" name="adj1"/>
                <a:gd fmla="val 50000" name="adj2"/>
              </a:avLst>
            </a:prstGeom>
            <a:solidFill>
              <a:srgbClr val="C6DFA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1" name="Google Shape;401;p15"/>
            <p:cNvSpPr txBox="1"/>
            <p:nvPr/>
          </p:nvSpPr>
          <p:spPr>
            <a:xfrm>
              <a:off x="4283355" y="1653861"/>
              <a:ext cx="200111" cy="20065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402" name="Google Shape;402;p15"/>
            <p:cNvSpPr/>
            <p:nvPr/>
          </p:nvSpPr>
          <p:spPr>
            <a:xfrm>
              <a:off x="2714289" y="1349650"/>
              <a:ext cx="1348458" cy="809074"/>
            </a:xfrm>
            <a:prstGeom prst="roundRect">
              <a:avLst>
                <a:gd fmla="val 10000" name="adj"/>
              </a:avLst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3" name="Google Shape;403;p15"/>
            <p:cNvSpPr txBox="1"/>
            <p:nvPr/>
          </p:nvSpPr>
          <p:spPr>
            <a:xfrm>
              <a:off x="2737986" y="1373347"/>
              <a:ext cx="1301064" cy="76168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3325" lIns="53325" spcFirstLastPara="1" rIns="53325" wrap="square" tIns="533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4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Litigation</a:t>
              </a:r>
              <a:endPara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404" name="Google Shape;404;p15"/>
            <p:cNvSpPr/>
            <p:nvPr/>
          </p:nvSpPr>
          <p:spPr>
            <a:xfrm rot="10800000">
              <a:off x="2309751" y="1586978"/>
              <a:ext cx="285873" cy="334417"/>
            </a:xfrm>
            <a:prstGeom prst="rightArrow">
              <a:avLst>
                <a:gd fmla="val 60000" name="adj1"/>
                <a:gd fmla="val 50000" name="adj2"/>
              </a:avLst>
            </a:prstGeom>
            <a:solidFill>
              <a:srgbClr val="C6DFA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5" name="Google Shape;405;p15"/>
            <p:cNvSpPr txBox="1"/>
            <p:nvPr/>
          </p:nvSpPr>
          <p:spPr>
            <a:xfrm>
              <a:off x="2395513" y="1653861"/>
              <a:ext cx="200111" cy="20065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406" name="Google Shape;406;p15"/>
            <p:cNvSpPr/>
            <p:nvPr/>
          </p:nvSpPr>
          <p:spPr>
            <a:xfrm>
              <a:off x="826447" y="1349650"/>
              <a:ext cx="1348458" cy="809074"/>
            </a:xfrm>
            <a:prstGeom prst="roundRect">
              <a:avLst>
                <a:gd fmla="val 10000" name="adj"/>
              </a:avLst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7" name="Google Shape;407;p15"/>
            <p:cNvSpPr txBox="1"/>
            <p:nvPr/>
          </p:nvSpPr>
          <p:spPr>
            <a:xfrm>
              <a:off x="850144" y="1373347"/>
              <a:ext cx="1301064" cy="76168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3325" lIns="53325" spcFirstLastPara="1" rIns="53325" wrap="square" tIns="533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4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Payment of wages</a:t>
              </a:r>
              <a:endPara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408" name="Google Shape;408;p15"/>
            <p:cNvSpPr/>
            <p:nvPr/>
          </p:nvSpPr>
          <p:spPr>
            <a:xfrm rot="5400000">
              <a:off x="1357740" y="2253117"/>
              <a:ext cx="285873" cy="334417"/>
            </a:xfrm>
            <a:prstGeom prst="rightArrow">
              <a:avLst>
                <a:gd fmla="val 60000" name="adj1"/>
                <a:gd fmla="val 50000" name="adj2"/>
              </a:avLst>
            </a:prstGeom>
            <a:solidFill>
              <a:srgbClr val="C6DFA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9" name="Google Shape;409;p15"/>
            <p:cNvSpPr txBox="1"/>
            <p:nvPr/>
          </p:nvSpPr>
          <p:spPr>
            <a:xfrm>
              <a:off x="1400351" y="2277389"/>
              <a:ext cx="200651" cy="20011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410" name="Google Shape;410;p15"/>
            <p:cNvSpPr/>
            <p:nvPr/>
          </p:nvSpPr>
          <p:spPr>
            <a:xfrm>
              <a:off x="826447" y="2698108"/>
              <a:ext cx="1348458" cy="809074"/>
            </a:xfrm>
            <a:prstGeom prst="roundRect">
              <a:avLst>
                <a:gd fmla="val 10000" name="adj"/>
              </a:avLst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1" name="Google Shape;411;p15"/>
            <p:cNvSpPr txBox="1"/>
            <p:nvPr/>
          </p:nvSpPr>
          <p:spPr>
            <a:xfrm>
              <a:off x="850144" y="2721805"/>
              <a:ext cx="1301064" cy="76168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3325" lIns="53325" spcFirstLastPara="1" rIns="53325" wrap="square" tIns="533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4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Un productive purpose.</a:t>
              </a:r>
              <a:endPara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412" name="Google Shape;412;p15"/>
            <p:cNvSpPr/>
            <p:nvPr/>
          </p:nvSpPr>
          <p:spPr>
            <a:xfrm>
              <a:off x="2293570" y="2935436"/>
              <a:ext cx="285873" cy="334417"/>
            </a:xfrm>
            <a:prstGeom prst="rightArrow">
              <a:avLst>
                <a:gd fmla="val 60000" name="adj1"/>
                <a:gd fmla="val 50000" name="adj2"/>
              </a:avLst>
            </a:prstGeom>
            <a:solidFill>
              <a:srgbClr val="C6DFA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3" name="Google Shape;413;p15"/>
            <p:cNvSpPr txBox="1"/>
            <p:nvPr/>
          </p:nvSpPr>
          <p:spPr>
            <a:xfrm>
              <a:off x="2293570" y="3002319"/>
              <a:ext cx="200111" cy="20065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414" name="Google Shape;414;p15"/>
            <p:cNvSpPr/>
            <p:nvPr/>
          </p:nvSpPr>
          <p:spPr>
            <a:xfrm>
              <a:off x="2714289" y="2698108"/>
              <a:ext cx="1348458" cy="809074"/>
            </a:xfrm>
            <a:prstGeom prst="roundRect">
              <a:avLst>
                <a:gd fmla="val 10000" name="adj"/>
              </a:avLst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5" name="Google Shape;415;p15"/>
            <p:cNvSpPr txBox="1"/>
            <p:nvPr/>
          </p:nvSpPr>
          <p:spPr>
            <a:xfrm>
              <a:off x="2737986" y="2721805"/>
              <a:ext cx="1301064" cy="76168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3325" lIns="53325" spcFirstLastPara="1" rIns="53325" wrap="square" tIns="533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4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Period-15 months</a:t>
              </a:r>
              <a:endPara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416" name="Google Shape;416;p15"/>
            <p:cNvSpPr/>
            <p:nvPr/>
          </p:nvSpPr>
          <p:spPr>
            <a:xfrm>
              <a:off x="4181411" y="2935436"/>
              <a:ext cx="285873" cy="334417"/>
            </a:xfrm>
            <a:prstGeom prst="rightArrow">
              <a:avLst>
                <a:gd fmla="val 60000" name="adj1"/>
                <a:gd fmla="val 50000" name="adj2"/>
              </a:avLst>
            </a:prstGeom>
            <a:solidFill>
              <a:srgbClr val="C6DFA7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7" name="Google Shape;417;p15"/>
            <p:cNvSpPr txBox="1"/>
            <p:nvPr/>
          </p:nvSpPr>
          <p:spPr>
            <a:xfrm>
              <a:off x="4181411" y="3002319"/>
              <a:ext cx="200111" cy="20065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1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418" name="Google Shape;418;p15"/>
            <p:cNvSpPr/>
            <p:nvPr/>
          </p:nvSpPr>
          <p:spPr>
            <a:xfrm>
              <a:off x="4602130" y="2698108"/>
              <a:ext cx="1348458" cy="809074"/>
            </a:xfrm>
            <a:prstGeom prst="roundRect">
              <a:avLst>
                <a:gd fmla="val 10000" name="adj"/>
              </a:avLst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19" name="Google Shape;419;p15"/>
            <p:cNvSpPr txBox="1"/>
            <p:nvPr/>
          </p:nvSpPr>
          <p:spPr>
            <a:xfrm>
              <a:off x="4625827" y="2721805"/>
              <a:ext cx="1301064" cy="76168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3325" lIns="53325" spcFirstLastPara="1" rIns="53325" wrap="square" tIns="533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3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424;p16"/>
          <p:cNvSpPr txBox="1"/>
          <p:nvPr>
            <p:ph type="title"/>
          </p:nvPr>
        </p:nvSpPr>
        <p:spPr>
          <a:xfrm>
            <a:off x="1828800" y="990600"/>
            <a:ext cx="6019800" cy="64873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Century Gothic"/>
              <a:buNone/>
            </a:pPr>
            <a:r>
              <a:rPr lang="en-US"/>
              <a:t>        SHORT TERM LOANS</a:t>
            </a:r>
            <a:endParaRPr/>
          </a:p>
        </p:txBody>
      </p:sp>
      <p:sp>
        <p:nvSpPr>
          <p:cNvPr id="425" name="Google Shape;425;p16"/>
          <p:cNvSpPr txBox="1"/>
          <p:nvPr>
            <p:ph idx="1" type="body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68580" rtl="0" algn="l">
              <a:spcBef>
                <a:spcPts val="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  <a:p>
            <a:pPr indent="0" lvl="0" marL="6858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</p:txBody>
      </p:sp>
      <p:grpSp>
        <p:nvGrpSpPr>
          <p:cNvPr id="426" name="Google Shape;426;p16"/>
          <p:cNvGrpSpPr/>
          <p:nvPr/>
        </p:nvGrpSpPr>
        <p:grpSpPr>
          <a:xfrm>
            <a:off x="2285999" y="2184400"/>
            <a:ext cx="4622800" cy="4064000"/>
            <a:chOff x="761999" y="0"/>
            <a:chExt cx="4622800" cy="4064000"/>
          </a:xfrm>
        </p:grpSpPr>
        <p:sp>
          <p:nvSpPr>
            <p:cNvPr id="427" name="Google Shape;427;p16"/>
            <p:cNvSpPr/>
            <p:nvPr/>
          </p:nvSpPr>
          <p:spPr>
            <a:xfrm>
              <a:off x="761999" y="0"/>
              <a:ext cx="4064000" cy="4064000"/>
            </a:xfrm>
            <a:prstGeom prst="triangle">
              <a:avLst>
                <a:gd fmla="val 50000" name="adj"/>
              </a:avLst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8" name="Google Shape;428;p16"/>
            <p:cNvSpPr/>
            <p:nvPr/>
          </p:nvSpPr>
          <p:spPr>
            <a:xfrm>
              <a:off x="2743199" y="408582"/>
              <a:ext cx="2641600" cy="962025"/>
            </a:xfrm>
            <a:prstGeom prst="roundRect">
              <a:avLst>
                <a:gd fmla="val 16667" name="adj"/>
              </a:avLst>
            </a:prstGeom>
            <a:solidFill>
              <a:schemeClr val="lt1">
                <a:alpha val="89803"/>
              </a:schemeClr>
            </a:solidFill>
            <a:ln cap="flat" cmpd="sng" w="15875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29" name="Google Shape;429;p16"/>
            <p:cNvSpPr txBox="1"/>
            <p:nvPr/>
          </p:nvSpPr>
          <p:spPr>
            <a:xfrm>
              <a:off x="2790161" y="455544"/>
              <a:ext cx="2547676" cy="86810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2400" u="none" cap="none" strike="noStrike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SOURCES</a:t>
              </a:r>
              <a:endParaRPr b="0" i="0" sz="24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430" name="Google Shape;430;p16"/>
            <p:cNvSpPr/>
            <p:nvPr/>
          </p:nvSpPr>
          <p:spPr>
            <a:xfrm>
              <a:off x="2743199" y="1490860"/>
              <a:ext cx="2641600" cy="962025"/>
            </a:xfrm>
            <a:prstGeom prst="roundRect">
              <a:avLst>
                <a:gd fmla="val 16667" name="adj"/>
              </a:avLst>
            </a:prstGeom>
            <a:solidFill>
              <a:schemeClr val="lt1">
                <a:alpha val="89803"/>
              </a:schemeClr>
            </a:solidFill>
            <a:ln cap="flat" cmpd="sng" w="15875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1" name="Google Shape;431;p16"/>
            <p:cNvSpPr txBox="1"/>
            <p:nvPr/>
          </p:nvSpPr>
          <p:spPr>
            <a:xfrm>
              <a:off x="2790161" y="1537822"/>
              <a:ext cx="2547676" cy="86810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2400" u="none" cap="none" strike="noStrike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MONEY LENDERS</a:t>
              </a:r>
              <a:endParaRPr b="0" i="0" sz="24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432" name="Google Shape;432;p16"/>
            <p:cNvSpPr/>
            <p:nvPr/>
          </p:nvSpPr>
          <p:spPr>
            <a:xfrm>
              <a:off x="2743199" y="2573139"/>
              <a:ext cx="2641600" cy="962025"/>
            </a:xfrm>
            <a:prstGeom prst="roundRect">
              <a:avLst>
                <a:gd fmla="val 16667" name="adj"/>
              </a:avLst>
            </a:prstGeom>
            <a:solidFill>
              <a:schemeClr val="lt1">
                <a:alpha val="89803"/>
              </a:schemeClr>
            </a:solidFill>
            <a:ln cap="flat" cmpd="sng" w="15875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33" name="Google Shape;433;p16"/>
            <p:cNvSpPr txBox="1"/>
            <p:nvPr/>
          </p:nvSpPr>
          <p:spPr>
            <a:xfrm>
              <a:off x="2790161" y="2620101"/>
              <a:ext cx="2547676" cy="86810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2400" u="none" cap="none" strike="noStrike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COOPERATIVE SOCIETIES</a:t>
              </a:r>
              <a:endParaRPr b="0" i="0" sz="24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7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17"/>
          <p:cNvSpPr txBox="1"/>
          <p:nvPr>
            <p:ph type="title"/>
          </p:nvPr>
        </p:nvSpPr>
        <p:spPr>
          <a:xfrm>
            <a:off x="1043490" y="838200"/>
            <a:ext cx="7024744" cy="762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rPr lang="en-US"/>
              <a:t>     MEDIUM TERM LOANS</a:t>
            </a:r>
            <a:endParaRPr/>
          </a:p>
        </p:txBody>
      </p:sp>
      <p:sp>
        <p:nvSpPr>
          <p:cNvPr id="439" name="Google Shape;439;p17"/>
          <p:cNvSpPr txBox="1"/>
          <p:nvPr>
            <p:ph idx="1" type="body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68580" rtl="0" algn="l">
              <a:spcBef>
                <a:spcPts val="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  <a:p>
            <a:pPr indent="0" lvl="0" marL="6858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</p:txBody>
      </p:sp>
      <p:grpSp>
        <p:nvGrpSpPr>
          <p:cNvPr id="440" name="Google Shape;440;p17"/>
          <p:cNvGrpSpPr/>
          <p:nvPr/>
        </p:nvGrpSpPr>
        <p:grpSpPr>
          <a:xfrm>
            <a:off x="1524000" y="2383560"/>
            <a:ext cx="6096000" cy="2090879"/>
            <a:chOff x="0" y="986560"/>
            <a:chExt cx="6096000" cy="2090879"/>
          </a:xfrm>
        </p:grpSpPr>
        <p:sp>
          <p:nvSpPr>
            <p:cNvPr id="441" name="Google Shape;441;p17"/>
            <p:cNvSpPr/>
            <p:nvPr/>
          </p:nvSpPr>
          <p:spPr>
            <a:xfrm>
              <a:off x="0" y="1222720"/>
              <a:ext cx="6096000" cy="403200"/>
            </a:xfrm>
            <a:prstGeom prst="rect">
              <a:avLst/>
            </a:prstGeom>
            <a:solidFill>
              <a:schemeClr val="lt1">
                <a:alpha val="89803"/>
              </a:schemeClr>
            </a:solidFill>
            <a:ln cap="flat" cmpd="sng" w="15875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2" name="Google Shape;442;p17"/>
            <p:cNvSpPr/>
            <p:nvPr/>
          </p:nvSpPr>
          <p:spPr>
            <a:xfrm>
              <a:off x="304800" y="986560"/>
              <a:ext cx="4267200" cy="472320"/>
            </a:xfrm>
            <a:prstGeom prst="roundRect">
              <a:avLst>
                <a:gd fmla="val 16667" name="adj"/>
              </a:avLst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3" name="Google Shape;443;p17"/>
            <p:cNvSpPr txBox="1"/>
            <p:nvPr/>
          </p:nvSpPr>
          <p:spPr>
            <a:xfrm>
              <a:off x="327857" y="1009617"/>
              <a:ext cx="4221086" cy="42620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61275" spcFirstLastPara="1" rIns="161275" wrap="square" tIns="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6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PURCHASE OF CATTLE</a:t>
              </a:r>
              <a:endPara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444" name="Google Shape;444;p17"/>
            <p:cNvSpPr/>
            <p:nvPr/>
          </p:nvSpPr>
          <p:spPr>
            <a:xfrm>
              <a:off x="0" y="1948480"/>
              <a:ext cx="6096000" cy="403200"/>
            </a:xfrm>
            <a:prstGeom prst="rect">
              <a:avLst/>
            </a:prstGeom>
            <a:solidFill>
              <a:schemeClr val="lt1">
                <a:alpha val="89803"/>
              </a:schemeClr>
            </a:solidFill>
            <a:ln cap="flat" cmpd="sng" w="15875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5" name="Google Shape;445;p17"/>
            <p:cNvSpPr/>
            <p:nvPr/>
          </p:nvSpPr>
          <p:spPr>
            <a:xfrm>
              <a:off x="304800" y="1712320"/>
              <a:ext cx="4267200" cy="472320"/>
            </a:xfrm>
            <a:prstGeom prst="roundRect">
              <a:avLst>
                <a:gd fmla="val 16667" name="adj"/>
              </a:avLst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6" name="Google Shape;446;p17"/>
            <p:cNvSpPr txBox="1"/>
            <p:nvPr/>
          </p:nvSpPr>
          <p:spPr>
            <a:xfrm>
              <a:off x="327857" y="1735377"/>
              <a:ext cx="4221086" cy="42620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61275" spcFirstLastPara="1" rIns="161275" wrap="square" tIns="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6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SMALL AGRICULTURAL IMPLEMENTS</a:t>
              </a:r>
              <a:endPara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447" name="Google Shape;447;p17"/>
            <p:cNvSpPr/>
            <p:nvPr/>
          </p:nvSpPr>
          <p:spPr>
            <a:xfrm>
              <a:off x="0" y="2674239"/>
              <a:ext cx="6096000" cy="403200"/>
            </a:xfrm>
            <a:prstGeom prst="rect">
              <a:avLst/>
            </a:prstGeom>
            <a:solidFill>
              <a:schemeClr val="lt1">
                <a:alpha val="89803"/>
              </a:schemeClr>
            </a:solidFill>
            <a:ln cap="flat" cmpd="sng" w="15875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8" name="Google Shape;448;p17"/>
            <p:cNvSpPr/>
            <p:nvPr/>
          </p:nvSpPr>
          <p:spPr>
            <a:xfrm>
              <a:off x="304800" y="2438080"/>
              <a:ext cx="4267200" cy="472320"/>
            </a:xfrm>
            <a:prstGeom prst="roundRect">
              <a:avLst>
                <a:gd fmla="val 16667" name="adj"/>
              </a:avLst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9" name="Google Shape;449;p17"/>
            <p:cNvSpPr txBox="1"/>
            <p:nvPr/>
          </p:nvSpPr>
          <p:spPr>
            <a:xfrm>
              <a:off x="327857" y="2461137"/>
              <a:ext cx="4221086" cy="42620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61275" spcFirstLastPara="1" rIns="161275" wrap="square" tIns="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6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REPAIR AND CONSTRUCTION OF WELL</a:t>
              </a:r>
              <a:endPara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3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18"/>
          <p:cNvSpPr txBox="1"/>
          <p:nvPr>
            <p:ph type="title"/>
          </p:nvPr>
        </p:nvSpPr>
        <p:spPr>
          <a:xfrm>
            <a:off x="1043490" y="685800"/>
            <a:ext cx="7024744" cy="609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Century Gothic"/>
              <a:buNone/>
            </a:pPr>
            <a:r>
              <a:rPr lang="en-US"/>
              <a:t>     MEDIUM TERM LOANS</a:t>
            </a:r>
            <a:endParaRPr/>
          </a:p>
        </p:txBody>
      </p:sp>
      <p:grpSp>
        <p:nvGrpSpPr>
          <p:cNvPr id="455" name="Google Shape;455;p18"/>
          <p:cNvGrpSpPr/>
          <p:nvPr/>
        </p:nvGrpSpPr>
        <p:grpSpPr>
          <a:xfrm>
            <a:off x="1042988" y="2701701"/>
            <a:ext cx="6777036" cy="2753171"/>
            <a:chOff x="0" y="377601"/>
            <a:chExt cx="6777036" cy="2753171"/>
          </a:xfrm>
        </p:grpSpPr>
        <p:sp>
          <p:nvSpPr>
            <p:cNvPr id="456" name="Google Shape;456;p18"/>
            <p:cNvSpPr/>
            <p:nvPr/>
          </p:nvSpPr>
          <p:spPr>
            <a:xfrm>
              <a:off x="0" y="377601"/>
              <a:ext cx="2117824" cy="1270694"/>
            </a:xfrm>
            <a:prstGeom prst="rect">
              <a:avLst/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7" name="Google Shape;457;p18"/>
            <p:cNvSpPr txBox="1"/>
            <p:nvPr/>
          </p:nvSpPr>
          <p:spPr>
            <a:xfrm>
              <a:off x="0" y="377601"/>
              <a:ext cx="2117824" cy="127069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76200" lIns="76200" spcFirstLastPara="1" rIns="76200" wrap="square" tIns="762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20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PERIOD 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700"/>
                </a:spcBef>
                <a:spcAft>
                  <a:spcPts val="0"/>
                </a:spcAft>
                <a:buNone/>
              </a:pPr>
              <a:r>
                <a:rPr b="0" i="0" lang="en-US" sz="20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15 MONTHS TO 5 YEARS</a:t>
              </a:r>
              <a:endPara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458" name="Google Shape;458;p18"/>
            <p:cNvSpPr/>
            <p:nvPr/>
          </p:nvSpPr>
          <p:spPr>
            <a:xfrm>
              <a:off x="2329606" y="377601"/>
              <a:ext cx="2117824" cy="1270694"/>
            </a:xfrm>
            <a:prstGeom prst="rect">
              <a:avLst/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9" name="Google Shape;459;p18"/>
            <p:cNvSpPr txBox="1"/>
            <p:nvPr/>
          </p:nvSpPr>
          <p:spPr>
            <a:xfrm>
              <a:off x="2329606" y="377601"/>
              <a:ext cx="2117824" cy="127069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76200" lIns="76200" spcFirstLastPara="1" rIns="76200" wrap="square" tIns="762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20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MONEY LENDERS</a:t>
              </a:r>
              <a:endPara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460" name="Google Shape;460;p18"/>
            <p:cNvSpPr/>
            <p:nvPr/>
          </p:nvSpPr>
          <p:spPr>
            <a:xfrm>
              <a:off x="4659212" y="377601"/>
              <a:ext cx="2117824" cy="1270694"/>
            </a:xfrm>
            <a:prstGeom prst="rect">
              <a:avLst/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1" name="Google Shape;461;p18"/>
            <p:cNvSpPr txBox="1"/>
            <p:nvPr/>
          </p:nvSpPr>
          <p:spPr>
            <a:xfrm>
              <a:off x="4659212" y="377601"/>
              <a:ext cx="2117824" cy="127069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76200" lIns="76200" spcFirstLastPara="1" rIns="76200" wrap="square" tIns="762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20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RELATIVES</a:t>
              </a:r>
              <a:endPara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462" name="Google Shape;462;p18"/>
            <p:cNvSpPr/>
            <p:nvPr/>
          </p:nvSpPr>
          <p:spPr>
            <a:xfrm>
              <a:off x="1164803" y="1860078"/>
              <a:ext cx="2117824" cy="1270694"/>
            </a:xfrm>
            <a:prstGeom prst="rect">
              <a:avLst/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3" name="Google Shape;463;p18"/>
            <p:cNvSpPr txBox="1"/>
            <p:nvPr/>
          </p:nvSpPr>
          <p:spPr>
            <a:xfrm>
              <a:off x="1164803" y="1860078"/>
              <a:ext cx="2117824" cy="127069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76200" lIns="76200" spcFirstLastPara="1" rIns="76200" wrap="square" tIns="762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20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COOPERATIVE SOCIETIES</a:t>
              </a:r>
              <a:endPara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464" name="Google Shape;464;p18"/>
            <p:cNvSpPr/>
            <p:nvPr/>
          </p:nvSpPr>
          <p:spPr>
            <a:xfrm>
              <a:off x="3494409" y="1860078"/>
              <a:ext cx="2117824" cy="1270694"/>
            </a:xfrm>
            <a:prstGeom prst="rect">
              <a:avLst/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65" name="Google Shape;465;p18"/>
            <p:cNvSpPr txBox="1"/>
            <p:nvPr/>
          </p:nvSpPr>
          <p:spPr>
            <a:xfrm>
              <a:off x="3494409" y="1860078"/>
              <a:ext cx="2117824" cy="127069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76200" lIns="76200" spcFirstLastPara="1" rIns="76200" wrap="square" tIns="762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20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COMMERCILAL BANKS</a:t>
              </a:r>
              <a:endPara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9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oogle Shape;470;p19"/>
          <p:cNvSpPr txBox="1"/>
          <p:nvPr>
            <p:ph type="title"/>
          </p:nvPr>
        </p:nvSpPr>
        <p:spPr>
          <a:xfrm>
            <a:off x="1043490" y="685800"/>
            <a:ext cx="7024744" cy="685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Century Gothic"/>
              <a:buNone/>
            </a:pPr>
            <a:r>
              <a:rPr lang="en-US"/>
              <a:t>        LONG TERM LOANS</a:t>
            </a:r>
            <a:endParaRPr/>
          </a:p>
        </p:txBody>
      </p:sp>
      <p:grpSp>
        <p:nvGrpSpPr>
          <p:cNvPr id="471" name="Google Shape;471;p19"/>
          <p:cNvGrpSpPr/>
          <p:nvPr/>
        </p:nvGrpSpPr>
        <p:grpSpPr>
          <a:xfrm>
            <a:off x="1042988" y="3228867"/>
            <a:ext cx="6777037" cy="1698840"/>
            <a:chOff x="0" y="904767"/>
            <a:chExt cx="6777037" cy="1698840"/>
          </a:xfrm>
        </p:grpSpPr>
        <p:sp>
          <p:nvSpPr>
            <p:cNvPr id="472" name="Google Shape;472;p19"/>
            <p:cNvSpPr/>
            <p:nvPr/>
          </p:nvSpPr>
          <p:spPr>
            <a:xfrm>
              <a:off x="0" y="1096647"/>
              <a:ext cx="6777037" cy="327600"/>
            </a:xfrm>
            <a:prstGeom prst="rect">
              <a:avLst/>
            </a:prstGeom>
            <a:solidFill>
              <a:schemeClr val="lt1">
                <a:alpha val="89803"/>
              </a:schemeClr>
            </a:solidFill>
            <a:ln cap="flat" cmpd="sng" w="15875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3" name="Google Shape;473;p19"/>
            <p:cNvSpPr/>
            <p:nvPr/>
          </p:nvSpPr>
          <p:spPr>
            <a:xfrm>
              <a:off x="338851" y="904767"/>
              <a:ext cx="4743925" cy="383760"/>
            </a:xfrm>
            <a:prstGeom prst="roundRect">
              <a:avLst>
                <a:gd fmla="val 16667" name="adj"/>
              </a:avLst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4" name="Google Shape;474;p19"/>
            <p:cNvSpPr txBox="1"/>
            <p:nvPr/>
          </p:nvSpPr>
          <p:spPr>
            <a:xfrm>
              <a:off x="357585" y="923501"/>
              <a:ext cx="4706457" cy="34629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79300" spcFirstLastPara="1" rIns="179300" wrap="square" tIns="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3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PERMANENT IMPROVEMENTS ON LAND</a:t>
              </a:r>
              <a:endParaRPr b="0" i="0" sz="13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475" name="Google Shape;475;p19"/>
            <p:cNvSpPr/>
            <p:nvPr/>
          </p:nvSpPr>
          <p:spPr>
            <a:xfrm>
              <a:off x="0" y="1686327"/>
              <a:ext cx="6777037" cy="327600"/>
            </a:xfrm>
            <a:prstGeom prst="rect">
              <a:avLst/>
            </a:prstGeom>
            <a:solidFill>
              <a:schemeClr val="lt1">
                <a:alpha val="89803"/>
              </a:schemeClr>
            </a:solidFill>
            <a:ln cap="flat" cmpd="sng" w="15875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6" name="Google Shape;476;p19"/>
            <p:cNvSpPr/>
            <p:nvPr/>
          </p:nvSpPr>
          <p:spPr>
            <a:xfrm>
              <a:off x="338851" y="1494447"/>
              <a:ext cx="4743925" cy="383760"/>
            </a:xfrm>
            <a:prstGeom prst="roundRect">
              <a:avLst>
                <a:gd fmla="val 16667" name="adj"/>
              </a:avLst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7" name="Google Shape;477;p19"/>
            <p:cNvSpPr txBox="1"/>
            <p:nvPr/>
          </p:nvSpPr>
          <p:spPr>
            <a:xfrm>
              <a:off x="357585" y="1513181"/>
              <a:ext cx="4706457" cy="34629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79300" spcFirstLastPara="1" rIns="179300" wrap="square" tIns="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3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DIGGING TUBEWELLS</a:t>
              </a:r>
              <a:endParaRPr b="0" i="0" sz="13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478" name="Google Shape;478;p19"/>
            <p:cNvSpPr/>
            <p:nvPr/>
          </p:nvSpPr>
          <p:spPr>
            <a:xfrm>
              <a:off x="0" y="2276007"/>
              <a:ext cx="6777037" cy="327600"/>
            </a:xfrm>
            <a:prstGeom prst="rect">
              <a:avLst/>
            </a:prstGeom>
            <a:solidFill>
              <a:schemeClr val="lt1">
                <a:alpha val="89803"/>
              </a:schemeClr>
            </a:solidFill>
            <a:ln cap="flat" cmpd="sng" w="15875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79" name="Google Shape;479;p19"/>
            <p:cNvSpPr/>
            <p:nvPr/>
          </p:nvSpPr>
          <p:spPr>
            <a:xfrm>
              <a:off x="338851" y="2084127"/>
              <a:ext cx="4743925" cy="383760"/>
            </a:xfrm>
            <a:prstGeom prst="roundRect">
              <a:avLst>
                <a:gd fmla="val 16667" name="adj"/>
              </a:avLst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0" name="Google Shape;480;p19"/>
            <p:cNvSpPr txBox="1"/>
            <p:nvPr/>
          </p:nvSpPr>
          <p:spPr>
            <a:xfrm>
              <a:off x="357585" y="2102861"/>
              <a:ext cx="4706457" cy="34629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79300" spcFirstLastPara="1" rIns="179300" wrap="square" tIns="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3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PURCHASE OF LARGER IMPLEMENTS AND MACHINERY</a:t>
              </a:r>
              <a:endParaRPr b="0" i="0" sz="13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4" name="Shape 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" name="Google Shape;485;p20"/>
          <p:cNvSpPr txBox="1"/>
          <p:nvPr>
            <p:ph type="title"/>
          </p:nvPr>
        </p:nvSpPr>
        <p:spPr>
          <a:xfrm>
            <a:off x="1043490" y="609600"/>
            <a:ext cx="7024744" cy="685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Century Gothic"/>
              <a:buNone/>
            </a:pPr>
            <a:r>
              <a:rPr lang="en-US"/>
              <a:t>         LONG TERM LOANS</a:t>
            </a:r>
            <a:endParaRPr/>
          </a:p>
        </p:txBody>
      </p:sp>
      <p:sp>
        <p:nvSpPr>
          <p:cNvPr id="486" name="Google Shape;486;p20"/>
          <p:cNvSpPr txBox="1"/>
          <p:nvPr>
            <p:ph idx="1" type="body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68580" rtl="0" algn="l">
              <a:spcBef>
                <a:spcPts val="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  <a:p>
            <a:pPr indent="0" lvl="0" marL="6858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</p:txBody>
      </p:sp>
      <p:grpSp>
        <p:nvGrpSpPr>
          <p:cNvPr id="487" name="Google Shape;487;p20"/>
          <p:cNvGrpSpPr/>
          <p:nvPr/>
        </p:nvGrpSpPr>
        <p:grpSpPr>
          <a:xfrm>
            <a:off x="1524000" y="1565032"/>
            <a:ext cx="6096000" cy="3727935"/>
            <a:chOff x="0" y="168032"/>
            <a:chExt cx="6096000" cy="3727935"/>
          </a:xfrm>
        </p:grpSpPr>
        <p:sp>
          <p:nvSpPr>
            <p:cNvPr id="488" name="Google Shape;488;p20"/>
            <p:cNvSpPr/>
            <p:nvPr/>
          </p:nvSpPr>
          <p:spPr>
            <a:xfrm>
              <a:off x="0" y="168032"/>
              <a:ext cx="6096000" cy="887445"/>
            </a:xfrm>
            <a:prstGeom prst="roundRect">
              <a:avLst>
                <a:gd fmla="val 16667" name="adj"/>
              </a:avLst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89" name="Google Shape;489;p20"/>
            <p:cNvSpPr txBox="1"/>
            <p:nvPr/>
          </p:nvSpPr>
          <p:spPr>
            <a:xfrm>
              <a:off x="43321" y="211353"/>
              <a:ext cx="6009358" cy="80080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40950" lIns="140950" spcFirstLastPara="1" rIns="140950" wrap="square" tIns="14095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37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PERIOD-BEYOND 5 YEARS</a:t>
              </a:r>
              <a:endParaRPr b="0" i="0" sz="3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490" name="Google Shape;490;p20"/>
            <p:cNvSpPr/>
            <p:nvPr/>
          </p:nvSpPr>
          <p:spPr>
            <a:xfrm>
              <a:off x="0" y="1055477"/>
              <a:ext cx="6096000" cy="6127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1" name="Google Shape;491;p20"/>
            <p:cNvSpPr txBox="1"/>
            <p:nvPr/>
          </p:nvSpPr>
          <p:spPr>
            <a:xfrm>
              <a:off x="0" y="1055477"/>
              <a:ext cx="6096000" cy="6127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6975" lIns="193525" spcFirstLastPara="1" rIns="263125" wrap="square" tIns="46975">
              <a:noAutofit/>
            </a:bodyPr>
            <a:lstStyle/>
            <a:p>
              <a:pPr indent="-285750" lvl="1" marL="28575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900"/>
                <a:buFont typeface="Century Gothic"/>
                <a:buChar char="•"/>
              </a:pPr>
              <a:r>
                <a:rPr b="0" i="0" lang="en-US" sz="2900" u="none" cap="none" strike="noStrike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SOURCE</a:t>
              </a:r>
              <a:endParaRPr b="0" i="0" sz="29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492" name="Google Shape;492;p20"/>
            <p:cNvSpPr/>
            <p:nvPr/>
          </p:nvSpPr>
          <p:spPr>
            <a:xfrm>
              <a:off x="0" y="1668197"/>
              <a:ext cx="6096000" cy="887445"/>
            </a:xfrm>
            <a:prstGeom prst="roundRect">
              <a:avLst>
                <a:gd fmla="val 16667" name="adj"/>
              </a:avLst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3" name="Google Shape;493;p20"/>
            <p:cNvSpPr txBox="1"/>
            <p:nvPr/>
          </p:nvSpPr>
          <p:spPr>
            <a:xfrm>
              <a:off x="43321" y="1711518"/>
              <a:ext cx="6009358" cy="80080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40950" lIns="140950" spcFirstLastPara="1" rIns="140950" wrap="square" tIns="14095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37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PCARDBs</a:t>
              </a:r>
              <a:endParaRPr b="0" i="0" sz="37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494" name="Google Shape;494;p20"/>
            <p:cNvSpPr/>
            <p:nvPr/>
          </p:nvSpPr>
          <p:spPr>
            <a:xfrm>
              <a:off x="0" y="2555642"/>
              <a:ext cx="6096000" cy="134032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95" name="Google Shape;495;p20"/>
            <p:cNvSpPr txBox="1"/>
            <p:nvPr/>
          </p:nvSpPr>
          <p:spPr>
            <a:xfrm>
              <a:off x="0" y="2555642"/>
              <a:ext cx="6096000" cy="134032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6975" lIns="193525" spcFirstLastPara="1" rIns="263125" wrap="square" tIns="46975">
              <a:noAutofit/>
            </a:bodyPr>
            <a:lstStyle/>
            <a:p>
              <a:pPr indent="-285750" lvl="1" marL="28575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900"/>
                <a:buFont typeface="Century Gothic"/>
                <a:buChar char="•"/>
              </a:pPr>
              <a:r>
                <a:rPr b="0" i="0" lang="en-US" sz="2900" u="none" cap="none" strike="noStrike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PRIMARY COOPERATIVE AGRICULTURAL AND RURAL DEVELOPMENT BANKS.</a:t>
              </a:r>
              <a:endParaRPr b="0" i="0" sz="29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9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21"/>
          <p:cNvSpPr txBox="1"/>
          <p:nvPr>
            <p:ph type="title"/>
          </p:nvPr>
        </p:nvSpPr>
        <p:spPr>
          <a:xfrm>
            <a:off x="1043490" y="381000"/>
            <a:ext cx="7024744" cy="838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rPr lang="en-US"/>
              <a:t>          ON THE BASIS OF</a:t>
            </a:r>
            <a:endParaRPr/>
          </a:p>
        </p:txBody>
      </p:sp>
      <p:sp>
        <p:nvSpPr>
          <p:cNvPr id="501" name="Google Shape;501;p21"/>
          <p:cNvSpPr txBox="1"/>
          <p:nvPr>
            <p:ph idx="1" type="body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158496" lvl="0" marL="342900" rtl="0" algn="l">
              <a:spcBef>
                <a:spcPts val="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  <a:p>
            <a:pPr indent="0" lvl="0" marL="6858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</p:txBody>
      </p:sp>
      <p:grpSp>
        <p:nvGrpSpPr>
          <p:cNvPr id="502" name="Google Shape;502;p21"/>
          <p:cNvGrpSpPr/>
          <p:nvPr/>
        </p:nvGrpSpPr>
        <p:grpSpPr>
          <a:xfrm>
            <a:off x="1524000" y="1397000"/>
            <a:ext cx="6096000" cy="4064000"/>
            <a:chOff x="0" y="0"/>
            <a:chExt cx="6096000" cy="4064000"/>
          </a:xfrm>
        </p:grpSpPr>
        <p:sp>
          <p:nvSpPr>
            <p:cNvPr id="503" name="Google Shape;503;p21"/>
            <p:cNvSpPr/>
            <p:nvPr/>
          </p:nvSpPr>
          <p:spPr>
            <a:xfrm>
              <a:off x="0" y="0"/>
              <a:ext cx="6096000" cy="1219200"/>
            </a:xfrm>
            <a:prstGeom prst="rect">
              <a:avLst/>
            </a:prstGeom>
            <a:solidFill>
              <a:srgbClr val="84B2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4" name="Google Shape;504;p21"/>
            <p:cNvSpPr txBox="1"/>
            <p:nvPr/>
          </p:nvSpPr>
          <p:spPr>
            <a:xfrm>
              <a:off x="0" y="0"/>
              <a:ext cx="6096000" cy="1219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213350" lIns="213350" spcFirstLastPara="1" rIns="213350" wrap="square" tIns="2133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5600" u="none" cap="none" strike="noStrike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PURPOSE</a:t>
              </a:r>
              <a:endParaRPr b="0" i="0" sz="56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505" name="Google Shape;505;p21"/>
            <p:cNvSpPr/>
            <p:nvPr/>
          </p:nvSpPr>
          <p:spPr>
            <a:xfrm>
              <a:off x="2976" y="1219200"/>
              <a:ext cx="2030015" cy="2560320"/>
            </a:xfrm>
            <a:prstGeom prst="rect">
              <a:avLst/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6" name="Google Shape;506;p21"/>
            <p:cNvSpPr txBox="1"/>
            <p:nvPr/>
          </p:nvSpPr>
          <p:spPr>
            <a:xfrm>
              <a:off x="2976" y="1219200"/>
              <a:ext cx="2030015" cy="25603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72375" lIns="72375" spcFirstLastPara="1" rIns="72375" wrap="square" tIns="723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9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PRODUCTIVE NEED</a:t>
              </a:r>
              <a:endParaRPr b="0" i="0" sz="1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507" name="Google Shape;507;p21"/>
            <p:cNvSpPr/>
            <p:nvPr/>
          </p:nvSpPr>
          <p:spPr>
            <a:xfrm>
              <a:off x="2032992" y="1219200"/>
              <a:ext cx="2030015" cy="2560320"/>
            </a:xfrm>
            <a:prstGeom prst="rect">
              <a:avLst/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08" name="Google Shape;508;p21"/>
            <p:cNvSpPr txBox="1"/>
            <p:nvPr/>
          </p:nvSpPr>
          <p:spPr>
            <a:xfrm>
              <a:off x="2032992" y="1219200"/>
              <a:ext cx="2030015" cy="25603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72375" lIns="72375" spcFirstLastPara="1" rIns="72375" wrap="square" tIns="723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9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UNPRODUCTIVE NEED</a:t>
              </a:r>
              <a:endParaRPr b="0" i="0" sz="1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509" name="Google Shape;509;p21"/>
            <p:cNvSpPr/>
            <p:nvPr/>
          </p:nvSpPr>
          <p:spPr>
            <a:xfrm>
              <a:off x="4063007" y="1219200"/>
              <a:ext cx="2030015" cy="2560320"/>
            </a:xfrm>
            <a:prstGeom prst="rect">
              <a:avLst/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0" name="Google Shape;510;p21"/>
            <p:cNvSpPr txBox="1"/>
            <p:nvPr/>
          </p:nvSpPr>
          <p:spPr>
            <a:xfrm>
              <a:off x="4063007" y="1219200"/>
              <a:ext cx="2030015" cy="25603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72375" lIns="72375" spcFirstLastPara="1" rIns="72375" wrap="square" tIns="723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9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CONSUMPTION NEED</a:t>
              </a:r>
              <a:endParaRPr b="0" i="0" sz="19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511" name="Google Shape;511;p21"/>
            <p:cNvSpPr/>
            <p:nvPr/>
          </p:nvSpPr>
          <p:spPr>
            <a:xfrm>
              <a:off x="0" y="3779520"/>
              <a:ext cx="6096000" cy="284480"/>
            </a:xfrm>
            <a:prstGeom prst="rect">
              <a:avLst/>
            </a:prstGeom>
            <a:solidFill>
              <a:srgbClr val="84B200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5" name="Shape 5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Google Shape;516;p22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rPr lang="en-US"/>
              <a:t>        PRODUCTIVE NEED</a:t>
            </a:r>
            <a:endParaRPr/>
          </a:p>
        </p:txBody>
      </p:sp>
      <p:grpSp>
        <p:nvGrpSpPr>
          <p:cNvPr id="517" name="Google Shape;517;p22"/>
          <p:cNvGrpSpPr/>
          <p:nvPr/>
        </p:nvGrpSpPr>
        <p:grpSpPr>
          <a:xfrm>
            <a:off x="2027776" y="2325817"/>
            <a:ext cx="4807460" cy="3504939"/>
            <a:chOff x="984788" y="1717"/>
            <a:chExt cx="4807460" cy="3504939"/>
          </a:xfrm>
        </p:grpSpPr>
        <p:sp>
          <p:nvSpPr>
            <p:cNvPr id="518" name="Google Shape;518;p22"/>
            <p:cNvSpPr/>
            <p:nvPr/>
          </p:nvSpPr>
          <p:spPr>
            <a:xfrm>
              <a:off x="4920246" y="2112117"/>
              <a:ext cx="91440" cy="393235"/>
            </a:xfrm>
            <a:custGeom>
              <a:rect b="b" l="l" r="r" t="t"/>
              <a:pathLst>
                <a:path extrusionOk="0" h="120000" w="120000">
                  <a:moveTo>
                    <a:pt x="60000" y="0"/>
                  </a:moveTo>
                  <a:lnTo>
                    <a:pt x="60000" y="120000"/>
                  </a:lnTo>
                </a:path>
              </a:pathLst>
            </a:custGeom>
            <a:noFill/>
            <a:ln cap="flat" cmpd="sng" w="15875">
              <a:solidFill>
                <a:srgbClr val="84B200"/>
              </a:solidFill>
              <a:prstDash val="solid"/>
              <a:round/>
              <a:headEnd len="sm" w="sm" type="none"/>
              <a:tailEnd len="sm" w="sm" type="none"/>
            </a:ln>
          </p:spPr>
        </p:sp>
        <p:sp>
          <p:nvSpPr>
            <p:cNvPr id="519" name="Google Shape;519;p22"/>
            <p:cNvSpPr/>
            <p:nvPr/>
          </p:nvSpPr>
          <p:spPr>
            <a:xfrm>
              <a:off x="3726543" y="860300"/>
              <a:ext cx="1239423" cy="393235"/>
            </a:xfrm>
            <a:custGeom>
              <a:rect b="b" l="l" r="r" t="t"/>
              <a:pathLst>
                <a:path extrusionOk="0" h="120000" w="120000">
                  <a:moveTo>
                    <a:pt x="0" y="0"/>
                  </a:moveTo>
                  <a:lnTo>
                    <a:pt x="0" y="81776"/>
                  </a:lnTo>
                  <a:lnTo>
                    <a:pt x="120000" y="81776"/>
                  </a:lnTo>
                  <a:lnTo>
                    <a:pt x="120000" y="120000"/>
                  </a:lnTo>
                </a:path>
              </a:pathLst>
            </a:custGeom>
            <a:noFill/>
            <a:ln cap="flat" cmpd="sng" w="15875">
              <a:solidFill>
                <a:srgbClr val="759C00"/>
              </a:solidFill>
              <a:prstDash val="solid"/>
              <a:round/>
              <a:headEnd len="sm" w="sm" type="none"/>
              <a:tailEnd len="sm" w="sm" type="none"/>
            </a:ln>
          </p:spPr>
        </p:sp>
        <p:sp>
          <p:nvSpPr>
            <p:cNvPr id="520" name="Google Shape;520;p22"/>
            <p:cNvSpPr/>
            <p:nvPr/>
          </p:nvSpPr>
          <p:spPr>
            <a:xfrm>
              <a:off x="2487119" y="2112117"/>
              <a:ext cx="826282" cy="393235"/>
            </a:xfrm>
            <a:custGeom>
              <a:rect b="b" l="l" r="r" t="t"/>
              <a:pathLst>
                <a:path extrusionOk="0" h="120000" w="120000">
                  <a:moveTo>
                    <a:pt x="0" y="0"/>
                  </a:moveTo>
                  <a:lnTo>
                    <a:pt x="0" y="81776"/>
                  </a:lnTo>
                  <a:lnTo>
                    <a:pt x="120000" y="81776"/>
                  </a:lnTo>
                  <a:lnTo>
                    <a:pt x="120000" y="120000"/>
                  </a:lnTo>
                </a:path>
              </a:pathLst>
            </a:custGeom>
            <a:noFill/>
            <a:ln cap="flat" cmpd="sng" w="15875">
              <a:solidFill>
                <a:srgbClr val="84B200"/>
              </a:solidFill>
              <a:prstDash val="solid"/>
              <a:round/>
              <a:headEnd len="sm" w="sm" type="none"/>
              <a:tailEnd len="sm" w="sm" type="none"/>
            </a:ln>
          </p:spPr>
        </p:sp>
        <p:sp>
          <p:nvSpPr>
            <p:cNvPr id="521" name="Google Shape;521;p22"/>
            <p:cNvSpPr/>
            <p:nvPr/>
          </p:nvSpPr>
          <p:spPr>
            <a:xfrm>
              <a:off x="1660837" y="2112117"/>
              <a:ext cx="826282" cy="393235"/>
            </a:xfrm>
            <a:custGeom>
              <a:rect b="b" l="l" r="r" t="t"/>
              <a:pathLst>
                <a:path extrusionOk="0" h="120000" w="120000">
                  <a:moveTo>
                    <a:pt x="120000" y="0"/>
                  </a:moveTo>
                  <a:lnTo>
                    <a:pt x="120000" y="81776"/>
                  </a:lnTo>
                  <a:lnTo>
                    <a:pt x="0" y="81776"/>
                  </a:lnTo>
                  <a:lnTo>
                    <a:pt x="0" y="120000"/>
                  </a:lnTo>
                </a:path>
              </a:pathLst>
            </a:custGeom>
            <a:noFill/>
            <a:ln cap="flat" cmpd="sng" w="15875">
              <a:solidFill>
                <a:srgbClr val="84B200"/>
              </a:solidFill>
              <a:prstDash val="solid"/>
              <a:round/>
              <a:headEnd len="sm" w="sm" type="none"/>
              <a:tailEnd len="sm" w="sm" type="none"/>
            </a:ln>
          </p:spPr>
        </p:sp>
        <p:sp>
          <p:nvSpPr>
            <p:cNvPr id="522" name="Google Shape;522;p22"/>
            <p:cNvSpPr/>
            <p:nvPr/>
          </p:nvSpPr>
          <p:spPr>
            <a:xfrm>
              <a:off x="2487119" y="860300"/>
              <a:ext cx="1239423" cy="393235"/>
            </a:xfrm>
            <a:custGeom>
              <a:rect b="b" l="l" r="r" t="t"/>
              <a:pathLst>
                <a:path extrusionOk="0" h="120000" w="120000">
                  <a:moveTo>
                    <a:pt x="120000" y="0"/>
                  </a:moveTo>
                  <a:lnTo>
                    <a:pt x="120000" y="81776"/>
                  </a:lnTo>
                  <a:lnTo>
                    <a:pt x="0" y="81776"/>
                  </a:lnTo>
                  <a:lnTo>
                    <a:pt x="0" y="120000"/>
                  </a:lnTo>
                </a:path>
              </a:pathLst>
            </a:custGeom>
            <a:noFill/>
            <a:ln cap="flat" cmpd="sng" w="15875">
              <a:solidFill>
                <a:srgbClr val="759C00"/>
              </a:solidFill>
              <a:prstDash val="solid"/>
              <a:round/>
              <a:headEnd len="sm" w="sm" type="none"/>
              <a:tailEnd len="sm" w="sm" type="none"/>
            </a:ln>
          </p:spPr>
        </p:sp>
        <p:sp>
          <p:nvSpPr>
            <p:cNvPr id="523" name="Google Shape;523;p22"/>
            <p:cNvSpPr/>
            <p:nvPr/>
          </p:nvSpPr>
          <p:spPr>
            <a:xfrm>
              <a:off x="3050493" y="1717"/>
              <a:ext cx="1352098" cy="858582"/>
            </a:xfrm>
            <a:prstGeom prst="roundRect">
              <a:avLst>
                <a:gd fmla="val 10000" name="adj"/>
              </a:avLst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4" name="Google Shape;524;p22"/>
            <p:cNvSpPr/>
            <p:nvPr/>
          </p:nvSpPr>
          <p:spPr>
            <a:xfrm>
              <a:off x="3200727" y="144439"/>
              <a:ext cx="1352098" cy="858582"/>
            </a:xfrm>
            <a:prstGeom prst="roundRect">
              <a:avLst>
                <a:gd fmla="val 10000" name="adj"/>
              </a:avLst>
            </a:prstGeom>
            <a:solidFill>
              <a:schemeClr val="lt1">
                <a:alpha val="89803"/>
              </a:schemeClr>
            </a:solidFill>
            <a:ln cap="flat" cmpd="sng" w="15875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5" name="Google Shape;525;p22"/>
            <p:cNvSpPr txBox="1"/>
            <p:nvPr/>
          </p:nvSpPr>
          <p:spPr>
            <a:xfrm>
              <a:off x="3225874" y="169586"/>
              <a:ext cx="1301804" cy="80828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0950" lIns="60950" spcFirstLastPara="1" rIns="60950" wrap="square" tIns="609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600" u="none" cap="none" strike="noStrike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Purchase of seeds,fertilisers,manures</a:t>
              </a:r>
              <a:endParaRPr b="0" i="0" sz="16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526" name="Google Shape;526;p22"/>
            <p:cNvSpPr/>
            <p:nvPr/>
          </p:nvSpPr>
          <p:spPr>
            <a:xfrm>
              <a:off x="1811070" y="1253535"/>
              <a:ext cx="1352098" cy="858582"/>
            </a:xfrm>
            <a:prstGeom prst="roundRect">
              <a:avLst>
                <a:gd fmla="val 10000" name="adj"/>
              </a:avLst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7" name="Google Shape;527;p22"/>
            <p:cNvSpPr/>
            <p:nvPr/>
          </p:nvSpPr>
          <p:spPr>
            <a:xfrm>
              <a:off x="1961303" y="1396257"/>
              <a:ext cx="1352098" cy="858582"/>
            </a:xfrm>
            <a:prstGeom prst="roundRect">
              <a:avLst>
                <a:gd fmla="val 10000" name="adj"/>
              </a:avLst>
            </a:prstGeom>
            <a:solidFill>
              <a:schemeClr val="lt1">
                <a:alpha val="89803"/>
              </a:schemeClr>
            </a:solidFill>
            <a:ln cap="flat" cmpd="sng" w="15875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28" name="Google Shape;528;p22"/>
            <p:cNvSpPr txBox="1"/>
            <p:nvPr/>
          </p:nvSpPr>
          <p:spPr>
            <a:xfrm>
              <a:off x="1986450" y="1421404"/>
              <a:ext cx="1301804" cy="80828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0950" lIns="60950" spcFirstLastPara="1" rIns="60950" wrap="square" tIns="609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600" u="none" cap="none" strike="noStrike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Agriculture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560"/>
                </a:spcBef>
                <a:spcAft>
                  <a:spcPts val="0"/>
                </a:spcAft>
                <a:buNone/>
              </a:pPr>
              <a:r>
                <a:rPr b="0" i="0" lang="en-US" sz="1600" u="none" cap="none" strike="noStrike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Implements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560"/>
                </a:spcBef>
                <a:spcAft>
                  <a:spcPts val="0"/>
                </a:spcAft>
                <a:buNone/>
              </a:pPr>
              <a:r>
                <a:rPr b="0" i="0" lang="en-US" sz="1600" u="none" cap="none" strike="noStrike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,livestock</a:t>
              </a:r>
              <a:r>
                <a:rPr b="0" i="0" lang="en-US" sz="600" u="none" cap="none" strike="noStrike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k,</a:t>
              </a:r>
              <a:endParaRPr b="0" i="0" sz="6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529" name="Google Shape;529;p22"/>
            <p:cNvSpPr/>
            <p:nvPr/>
          </p:nvSpPr>
          <p:spPr>
            <a:xfrm>
              <a:off x="984788" y="2505353"/>
              <a:ext cx="1352098" cy="858582"/>
            </a:xfrm>
            <a:prstGeom prst="roundRect">
              <a:avLst>
                <a:gd fmla="val 10000" name="adj"/>
              </a:avLst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0" name="Google Shape;530;p22"/>
            <p:cNvSpPr/>
            <p:nvPr/>
          </p:nvSpPr>
          <p:spPr>
            <a:xfrm>
              <a:off x="1135021" y="2648074"/>
              <a:ext cx="1352098" cy="858582"/>
            </a:xfrm>
            <a:prstGeom prst="roundRect">
              <a:avLst>
                <a:gd fmla="val 10000" name="adj"/>
              </a:avLst>
            </a:prstGeom>
            <a:solidFill>
              <a:schemeClr val="lt1">
                <a:alpha val="89803"/>
              </a:schemeClr>
            </a:solidFill>
            <a:ln cap="flat" cmpd="sng" w="15875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1" name="Google Shape;531;p22"/>
            <p:cNvSpPr txBox="1"/>
            <p:nvPr/>
          </p:nvSpPr>
          <p:spPr>
            <a:xfrm>
              <a:off x="1160168" y="2673221"/>
              <a:ext cx="1301804" cy="80828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0950" lIns="60950" spcFirstLastPara="1" rIns="60950" wrap="square" tIns="609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600" u="none" cap="none" strike="noStrike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Payment of wages</a:t>
              </a:r>
              <a:endParaRPr b="0" i="0" sz="16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532" name="Google Shape;532;p22"/>
            <p:cNvSpPr/>
            <p:nvPr/>
          </p:nvSpPr>
          <p:spPr>
            <a:xfrm>
              <a:off x="2637352" y="2505353"/>
              <a:ext cx="1352098" cy="858582"/>
            </a:xfrm>
            <a:prstGeom prst="roundRect">
              <a:avLst>
                <a:gd fmla="val 10000" name="adj"/>
              </a:avLst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3" name="Google Shape;533;p22"/>
            <p:cNvSpPr/>
            <p:nvPr/>
          </p:nvSpPr>
          <p:spPr>
            <a:xfrm>
              <a:off x="2787585" y="2648074"/>
              <a:ext cx="1352098" cy="858582"/>
            </a:xfrm>
            <a:prstGeom prst="roundRect">
              <a:avLst>
                <a:gd fmla="val 10000" name="adj"/>
              </a:avLst>
            </a:prstGeom>
            <a:solidFill>
              <a:schemeClr val="lt1">
                <a:alpha val="89803"/>
              </a:schemeClr>
            </a:solidFill>
            <a:ln cap="flat" cmpd="sng" w="15875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4" name="Google Shape;534;p22"/>
            <p:cNvSpPr txBox="1"/>
            <p:nvPr/>
          </p:nvSpPr>
          <p:spPr>
            <a:xfrm>
              <a:off x="2812732" y="2673221"/>
              <a:ext cx="1301804" cy="80828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0950" lIns="60950" spcFirstLastPara="1" rIns="60950" wrap="square" tIns="609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600" u="none" cap="none" strike="noStrike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Permanent improvement on land</a:t>
              </a:r>
              <a:endParaRPr b="0" i="0" sz="16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535" name="Google Shape;535;p22"/>
            <p:cNvSpPr/>
            <p:nvPr/>
          </p:nvSpPr>
          <p:spPr>
            <a:xfrm>
              <a:off x="4289917" y="1253535"/>
              <a:ext cx="1352098" cy="858582"/>
            </a:xfrm>
            <a:prstGeom prst="roundRect">
              <a:avLst>
                <a:gd fmla="val 10000" name="adj"/>
              </a:avLst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6" name="Google Shape;536;p22"/>
            <p:cNvSpPr/>
            <p:nvPr/>
          </p:nvSpPr>
          <p:spPr>
            <a:xfrm>
              <a:off x="4440150" y="1396257"/>
              <a:ext cx="1352098" cy="858582"/>
            </a:xfrm>
            <a:prstGeom prst="roundRect">
              <a:avLst>
                <a:gd fmla="val 10000" name="adj"/>
              </a:avLst>
            </a:prstGeom>
            <a:solidFill>
              <a:schemeClr val="lt1">
                <a:alpha val="89803"/>
              </a:schemeClr>
            </a:solidFill>
            <a:ln cap="flat" cmpd="sng" w="15875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7" name="Google Shape;537;p22"/>
            <p:cNvSpPr txBox="1"/>
            <p:nvPr/>
          </p:nvSpPr>
          <p:spPr>
            <a:xfrm>
              <a:off x="4465297" y="1421404"/>
              <a:ext cx="1301804" cy="80828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0950" lIns="60950" spcFirstLastPara="1" rIns="60950" wrap="square" tIns="609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600" u="none" cap="none" strike="noStrike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Digging of wells</a:t>
              </a:r>
              <a:endParaRPr b="0" i="0" sz="16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538" name="Google Shape;538;p22"/>
            <p:cNvSpPr/>
            <p:nvPr/>
          </p:nvSpPr>
          <p:spPr>
            <a:xfrm>
              <a:off x="4289917" y="2505353"/>
              <a:ext cx="1352098" cy="858582"/>
            </a:xfrm>
            <a:prstGeom prst="roundRect">
              <a:avLst>
                <a:gd fmla="val 10000" name="adj"/>
              </a:avLst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39" name="Google Shape;539;p22"/>
            <p:cNvSpPr/>
            <p:nvPr/>
          </p:nvSpPr>
          <p:spPr>
            <a:xfrm>
              <a:off x="4440150" y="2648074"/>
              <a:ext cx="1352098" cy="858582"/>
            </a:xfrm>
            <a:prstGeom prst="roundRect">
              <a:avLst>
                <a:gd fmla="val 10000" name="adj"/>
              </a:avLst>
            </a:prstGeom>
            <a:solidFill>
              <a:schemeClr val="lt1">
                <a:alpha val="89803"/>
              </a:schemeClr>
            </a:solidFill>
            <a:ln cap="flat" cmpd="sng" w="15875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40" name="Google Shape;540;p22"/>
            <p:cNvSpPr txBox="1"/>
            <p:nvPr/>
          </p:nvSpPr>
          <p:spPr>
            <a:xfrm>
              <a:off x="4465297" y="2673221"/>
              <a:ext cx="1301804" cy="80828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8575" lIns="68575" spcFirstLastPara="1" rIns="68575" wrap="square" tIns="685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800" u="none" cap="none" strike="noStrike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Marketing</a:t>
              </a:r>
              <a:endPara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4" name="Shape 5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Google Shape;545;p23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Century Gothic"/>
              <a:buNone/>
            </a:pPr>
            <a:r>
              <a:rPr lang="en-US"/>
              <a:t>    SOURCES OF RURAL CREDIT                                </a:t>
            </a:r>
            <a:endParaRPr/>
          </a:p>
        </p:txBody>
      </p:sp>
      <p:sp>
        <p:nvSpPr>
          <p:cNvPr id="546" name="Google Shape;546;p23"/>
          <p:cNvSpPr txBox="1"/>
          <p:nvPr>
            <p:ph idx="1" type="body"/>
          </p:nvPr>
        </p:nvSpPr>
        <p:spPr>
          <a:xfrm>
            <a:off x="1412111" y="2316009"/>
            <a:ext cx="305714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25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ct val="76000"/>
              <a:buNone/>
            </a:pPr>
            <a:r>
              <a:rPr lang="en-US"/>
              <a:t>NON-INSTITUTIONAL</a:t>
            </a:r>
            <a:endParaRPr/>
          </a:p>
        </p:txBody>
      </p:sp>
      <p:sp>
        <p:nvSpPr>
          <p:cNvPr id="547" name="Google Shape;547;p23"/>
          <p:cNvSpPr txBox="1"/>
          <p:nvPr>
            <p:ph idx="2" type="body"/>
          </p:nvPr>
        </p:nvSpPr>
        <p:spPr>
          <a:xfrm>
            <a:off x="1041721" y="2974694"/>
            <a:ext cx="3419856" cy="28357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68580" rtl="0" algn="l">
              <a:spcBef>
                <a:spcPts val="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MONEY LENDERS</a:t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RELATIVES</a:t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TRADERS</a:t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COMMISSION AGENTS</a:t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LANDLORDS</a:t>
            </a:r>
            <a:endParaRPr/>
          </a:p>
        </p:txBody>
      </p:sp>
      <p:sp>
        <p:nvSpPr>
          <p:cNvPr id="548" name="Google Shape;548;p23"/>
          <p:cNvSpPr txBox="1"/>
          <p:nvPr>
            <p:ph idx="3" type="body"/>
          </p:nvPr>
        </p:nvSpPr>
        <p:spPr>
          <a:xfrm>
            <a:off x="5011837" y="2316010"/>
            <a:ext cx="3055717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1824"/>
              <a:buNone/>
            </a:pPr>
            <a:r>
              <a:rPr lang="en-US"/>
              <a:t>INSTITUTIONAL</a:t>
            </a:r>
            <a:endParaRPr/>
          </a:p>
        </p:txBody>
      </p:sp>
      <p:sp>
        <p:nvSpPr>
          <p:cNvPr id="549" name="Google Shape;549;p23"/>
          <p:cNvSpPr txBox="1"/>
          <p:nvPr>
            <p:ph idx="4" type="body"/>
          </p:nvPr>
        </p:nvSpPr>
        <p:spPr>
          <a:xfrm>
            <a:off x="4645152" y="2974694"/>
            <a:ext cx="3419856" cy="28357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/>
          </a:bodyPr>
          <a:lstStyle/>
          <a:p>
            <a:pPr indent="-274319" lvl="0" marL="342900" rtl="0" algn="l">
              <a:spcBef>
                <a:spcPts val="0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COOPERATIVE CREDIT SOCIETIES</a:t>
            </a:r>
            <a:endParaRPr/>
          </a:p>
          <a:p>
            <a:pPr indent="-274319" lvl="0" marL="342900" rtl="0" algn="l">
              <a:spcBef>
                <a:spcPts val="444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SCHEDULED COMMERCIAL BANKS</a:t>
            </a:r>
            <a:endParaRPr/>
          </a:p>
          <a:p>
            <a:pPr indent="-274319" lvl="0" marL="342900" rtl="0" algn="l">
              <a:spcBef>
                <a:spcPts val="444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REGIONAL RURAL BANKS</a:t>
            </a:r>
            <a:endParaRPr/>
          </a:p>
          <a:p>
            <a:pPr indent="-274319" lvl="0" marL="342900" rtl="0" algn="l">
              <a:spcBef>
                <a:spcPts val="444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NABARD</a:t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3" name="Shape 5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4" name="Google Shape;554;p24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Century Gothic"/>
              <a:buNone/>
            </a:pPr>
            <a:r>
              <a:rPr lang="en-US"/>
              <a:t>NON INSTITUTIONAL SOURCES</a:t>
            </a:r>
            <a:endParaRPr/>
          </a:p>
        </p:txBody>
      </p:sp>
      <p:sp>
        <p:nvSpPr>
          <p:cNvPr id="555" name="Google Shape;555;p24"/>
          <p:cNvSpPr txBox="1"/>
          <p:nvPr>
            <p:ph idx="1" type="body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74319" lvl="0" marL="342900" rtl="0" algn="l">
              <a:spcBef>
                <a:spcPts val="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EXPLOITATION</a:t>
            </a:r>
            <a:endParaRPr/>
          </a:p>
          <a:p>
            <a:pPr indent="-457200" lvl="0" marL="525780" rtl="0" algn="l">
              <a:spcBef>
                <a:spcPts val="480"/>
              </a:spcBef>
              <a:spcAft>
                <a:spcPts val="0"/>
              </a:spcAft>
              <a:buSzPts val="1824"/>
              <a:buFont typeface="Century Gothic"/>
              <a:buAutoNum type="arabicPeriod"/>
            </a:pPr>
            <a:r>
              <a:rPr lang="en-US"/>
              <a:t>Exorbitant rate of interest charged by the moneylenders.</a:t>
            </a:r>
            <a:endParaRPr/>
          </a:p>
          <a:p>
            <a:pPr indent="-457200" lvl="0" marL="525780" rtl="0" algn="l">
              <a:spcBef>
                <a:spcPts val="480"/>
              </a:spcBef>
              <a:spcAft>
                <a:spcPts val="0"/>
              </a:spcAft>
              <a:buSzPts val="1824"/>
              <a:buFont typeface="Century Gothic"/>
              <a:buAutoNum type="arabicPeriod"/>
            </a:pPr>
            <a:r>
              <a:rPr lang="en-US"/>
              <a:t>Manipulation of accounts</a:t>
            </a:r>
            <a:endParaRPr/>
          </a:p>
          <a:p>
            <a:pPr indent="-457200" lvl="0" marL="525780" rtl="0" algn="l">
              <a:spcBef>
                <a:spcPts val="480"/>
              </a:spcBef>
              <a:spcAft>
                <a:spcPts val="0"/>
              </a:spcAft>
              <a:buSzPts val="1824"/>
              <a:buFont typeface="Century Gothic"/>
              <a:buAutoNum type="arabicPeriod"/>
            </a:pPr>
            <a:r>
              <a:rPr lang="en-US"/>
              <a:t>Forcing to sell the agricultural produce to them at low prices</a:t>
            </a:r>
            <a:endParaRPr/>
          </a:p>
          <a:p>
            <a:pPr indent="-457200" lvl="0" marL="525780" rtl="0" algn="l">
              <a:spcBef>
                <a:spcPts val="480"/>
              </a:spcBef>
              <a:spcAft>
                <a:spcPts val="0"/>
              </a:spcAft>
              <a:buSzPts val="1824"/>
              <a:buFont typeface="Century Gothic"/>
              <a:buAutoNum type="arabicPeriod"/>
            </a:pPr>
            <a:r>
              <a:rPr lang="en-US"/>
              <a:t>Seizure of land </a:t>
            </a:r>
            <a:endParaRPr/>
          </a:p>
          <a:p>
            <a:pPr indent="-341376" lvl="0" marL="525780" rtl="0" algn="l">
              <a:spcBef>
                <a:spcPts val="480"/>
              </a:spcBef>
              <a:spcAft>
                <a:spcPts val="0"/>
              </a:spcAft>
              <a:buSzPts val="1824"/>
              <a:buFont typeface="Century Gothic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9" name="Shape 5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Google Shape;560;p25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rPr lang="en-US"/>
              <a:t>INSTITUTIONAL SOURCES</a:t>
            </a:r>
            <a:endParaRPr/>
          </a:p>
        </p:txBody>
      </p:sp>
      <p:sp>
        <p:nvSpPr>
          <p:cNvPr id="561" name="Google Shape;561;p25"/>
          <p:cNvSpPr txBox="1"/>
          <p:nvPr>
            <p:ph idx="1" type="body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74319" lvl="0" marL="342900" rtl="0" algn="l">
              <a:spcBef>
                <a:spcPts val="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Ist institution established and promoted-COOPERATIVE CREDIT SOCIETIES</a:t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1904</a:t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Even in 1951,it provided only 3.1 %</a:t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1969-Nationalisation of 14 banks</a:t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1980-Nationalisation of 6 banks---reduced the grip of money lenders </a:t>
            </a: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5" name="Shape 5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" name="Google Shape;566;p26"/>
          <p:cNvSpPr txBox="1"/>
          <p:nvPr>
            <p:ph type="title"/>
          </p:nvPr>
        </p:nvSpPr>
        <p:spPr>
          <a:xfrm>
            <a:off x="1043490" y="609600"/>
            <a:ext cx="7024744" cy="838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rPr lang="en-US"/>
              <a:t>INSTITUTIONAL SOURCES</a:t>
            </a:r>
            <a:endParaRPr/>
          </a:p>
        </p:txBody>
      </p:sp>
      <p:sp>
        <p:nvSpPr>
          <p:cNvPr id="567" name="Google Shape;567;p26"/>
          <p:cNvSpPr txBox="1"/>
          <p:nvPr>
            <p:ph idx="1" type="body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68580" rtl="0" algn="l">
              <a:spcBef>
                <a:spcPts val="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  <a:p>
            <a:pPr indent="0" lvl="0" marL="6858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</p:txBody>
      </p:sp>
      <p:grpSp>
        <p:nvGrpSpPr>
          <p:cNvPr id="568" name="Google Shape;568;p26"/>
          <p:cNvGrpSpPr/>
          <p:nvPr/>
        </p:nvGrpSpPr>
        <p:grpSpPr>
          <a:xfrm>
            <a:off x="2819399" y="2108200"/>
            <a:ext cx="4089400" cy="4064000"/>
            <a:chOff x="1295399" y="0"/>
            <a:chExt cx="4089400" cy="4064000"/>
          </a:xfrm>
        </p:grpSpPr>
        <p:sp>
          <p:nvSpPr>
            <p:cNvPr id="569" name="Google Shape;569;p26"/>
            <p:cNvSpPr/>
            <p:nvPr/>
          </p:nvSpPr>
          <p:spPr>
            <a:xfrm>
              <a:off x="1295399" y="0"/>
              <a:ext cx="4064000" cy="4064000"/>
            </a:xfrm>
            <a:prstGeom prst="triangle">
              <a:avLst>
                <a:gd fmla="val 50000" name="adj"/>
              </a:avLst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0" name="Google Shape;570;p26"/>
            <p:cNvSpPr/>
            <p:nvPr/>
          </p:nvSpPr>
          <p:spPr>
            <a:xfrm>
              <a:off x="2743199" y="408582"/>
              <a:ext cx="2641600" cy="962025"/>
            </a:xfrm>
            <a:prstGeom prst="roundRect">
              <a:avLst>
                <a:gd fmla="val 16667" name="adj"/>
              </a:avLst>
            </a:prstGeom>
            <a:solidFill>
              <a:schemeClr val="lt1">
                <a:alpha val="89803"/>
              </a:schemeClr>
            </a:solidFill>
            <a:ln cap="flat" cmpd="sng" w="15875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1" name="Google Shape;571;p26"/>
            <p:cNvSpPr txBox="1"/>
            <p:nvPr/>
          </p:nvSpPr>
          <p:spPr>
            <a:xfrm>
              <a:off x="2790161" y="455544"/>
              <a:ext cx="2547676" cy="86810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7150" lIns="57150" spcFirstLastPara="1" rIns="57150" wrap="square" tIns="571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500" u="none" cap="none" strike="noStrike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1975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525"/>
                </a:spcBef>
                <a:spcAft>
                  <a:spcPts val="0"/>
                </a:spcAft>
                <a:buNone/>
              </a:pPr>
              <a:r>
                <a:rPr b="0" i="0" lang="en-US" sz="1500" u="none" cap="none" strike="noStrike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RRB</a:t>
              </a:r>
              <a:endParaRPr b="0" i="0" sz="15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572" name="Google Shape;572;p26"/>
            <p:cNvSpPr/>
            <p:nvPr/>
          </p:nvSpPr>
          <p:spPr>
            <a:xfrm>
              <a:off x="2743199" y="1490860"/>
              <a:ext cx="2641600" cy="962025"/>
            </a:xfrm>
            <a:prstGeom prst="roundRect">
              <a:avLst>
                <a:gd fmla="val 16667" name="adj"/>
              </a:avLst>
            </a:prstGeom>
            <a:solidFill>
              <a:schemeClr val="lt1">
                <a:alpha val="89803"/>
              </a:schemeClr>
            </a:solidFill>
            <a:ln cap="flat" cmpd="sng" w="15875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3" name="Google Shape;573;p26"/>
            <p:cNvSpPr txBox="1"/>
            <p:nvPr/>
          </p:nvSpPr>
          <p:spPr>
            <a:xfrm>
              <a:off x="2790161" y="1537822"/>
              <a:ext cx="2547676" cy="86810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7150" lIns="57150" spcFirstLastPara="1" rIns="57150" wrap="square" tIns="571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500" u="none" cap="none" strike="noStrike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1976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525"/>
                </a:spcBef>
                <a:spcAft>
                  <a:spcPts val="0"/>
                </a:spcAft>
                <a:buNone/>
              </a:pPr>
              <a:r>
                <a:rPr b="0" i="0" lang="en-US" sz="1500" u="none" cap="none" strike="noStrike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MULTI AGENCY APPROACH</a:t>
              </a:r>
              <a:endParaRPr b="0" i="0" sz="15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574" name="Google Shape;574;p26"/>
            <p:cNvSpPr/>
            <p:nvPr/>
          </p:nvSpPr>
          <p:spPr>
            <a:xfrm>
              <a:off x="2743199" y="2573139"/>
              <a:ext cx="2641600" cy="962025"/>
            </a:xfrm>
            <a:prstGeom prst="roundRect">
              <a:avLst>
                <a:gd fmla="val 16667" name="adj"/>
              </a:avLst>
            </a:prstGeom>
            <a:solidFill>
              <a:schemeClr val="lt1">
                <a:alpha val="89803"/>
              </a:schemeClr>
            </a:solidFill>
            <a:ln cap="flat" cmpd="sng" w="15875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75" name="Google Shape;575;p26"/>
            <p:cNvSpPr txBox="1"/>
            <p:nvPr/>
          </p:nvSpPr>
          <p:spPr>
            <a:xfrm>
              <a:off x="2790161" y="2620101"/>
              <a:ext cx="2547676" cy="86810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7150" lIns="57150" spcFirstLastPara="1" rIns="57150" wrap="square" tIns="571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500" u="none" cap="none" strike="noStrike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1982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525"/>
                </a:spcBef>
                <a:spcAft>
                  <a:spcPts val="0"/>
                </a:spcAft>
                <a:buNone/>
              </a:pPr>
              <a:r>
                <a:rPr b="0" i="0" lang="en-US" sz="1500" u="none" cap="none" strike="noStrike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NABARD</a:t>
              </a:r>
              <a:endParaRPr b="0" i="0" sz="15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9" name="Shape 5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0" name="Google Shape;580;p27"/>
          <p:cNvSpPr txBox="1"/>
          <p:nvPr>
            <p:ph type="title"/>
          </p:nvPr>
        </p:nvSpPr>
        <p:spPr>
          <a:xfrm>
            <a:off x="533400" y="685800"/>
            <a:ext cx="8153400" cy="762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rPr lang="en-US"/>
              <a:t>COOPERATIVE CREDIT SOCIETIES</a:t>
            </a:r>
            <a:endParaRPr/>
          </a:p>
        </p:txBody>
      </p:sp>
      <p:grpSp>
        <p:nvGrpSpPr>
          <p:cNvPr id="581" name="Google Shape;581;p27"/>
          <p:cNvGrpSpPr/>
          <p:nvPr/>
        </p:nvGrpSpPr>
        <p:grpSpPr>
          <a:xfrm>
            <a:off x="2179250" y="2326532"/>
            <a:ext cx="4504512" cy="3503509"/>
            <a:chOff x="1136262" y="2432"/>
            <a:chExt cx="4504512" cy="3503509"/>
          </a:xfrm>
        </p:grpSpPr>
        <p:sp>
          <p:nvSpPr>
            <p:cNvPr id="582" name="Google Shape;582;p27"/>
            <p:cNvSpPr/>
            <p:nvPr/>
          </p:nvSpPr>
          <p:spPr>
            <a:xfrm>
              <a:off x="1136262" y="2432"/>
              <a:ext cx="2002005" cy="1001002"/>
            </a:xfrm>
            <a:prstGeom prst="roundRect">
              <a:avLst>
                <a:gd fmla="val 10000" name="adj"/>
              </a:avLst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83" name="Google Shape;583;p27"/>
            <p:cNvSpPr txBox="1"/>
            <p:nvPr/>
          </p:nvSpPr>
          <p:spPr>
            <a:xfrm>
              <a:off x="1165580" y="31750"/>
              <a:ext cx="1943369" cy="94236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0475" lIns="45700" spcFirstLastPara="1" rIns="45700" wrap="square" tIns="304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24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SHORT TERM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840"/>
                </a:spcBef>
                <a:spcAft>
                  <a:spcPts val="0"/>
                </a:spcAft>
                <a:buNone/>
              </a:pPr>
              <a:r>
                <a:rPr b="0" i="0" lang="en-US" sz="24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93,770</a:t>
              </a:r>
              <a:endParaRPr b="0" i="0" sz="2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584" name="Google Shape;584;p27"/>
            <p:cNvSpPr/>
            <p:nvPr/>
          </p:nvSpPr>
          <p:spPr>
            <a:xfrm>
              <a:off x="1336462" y="1003435"/>
              <a:ext cx="200200" cy="750752"/>
            </a:xfrm>
            <a:custGeom>
              <a:rect b="b" l="l" r="r" t="t"/>
              <a:pathLst>
                <a:path extrusionOk="0" h="120000" w="120000">
                  <a:moveTo>
                    <a:pt x="0" y="0"/>
                  </a:moveTo>
                  <a:lnTo>
                    <a:pt x="0" y="120000"/>
                  </a:lnTo>
                  <a:lnTo>
                    <a:pt x="120000" y="120000"/>
                  </a:lnTo>
                </a:path>
              </a:pathLst>
            </a:custGeom>
            <a:noFill/>
            <a:ln cap="flat" cmpd="sng" w="15875">
              <a:solidFill>
                <a:srgbClr val="759C00"/>
              </a:solidFill>
              <a:prstDash val="solid"/>
              <a:round/>
              <a:headEnd len="sm" w="sm" type="none"/>
              <a:tailEnd len="sm" w="sm" type="none"/>
            </a:ln>
          </p:spPr>
        </p:sp>
        <p:sp>
          <p:nvSpPr>
            <p:cNvPr id="585" name="Google Shape;585;p27"/>
            <p:cNvSpPr/>
            <p:nvPr/>
          </p:nvSpPr>
          <p:spPr>
            <a:xfrm>
              <a:off x="1536663" y="1253686"/>
              <a:ext cx="1601604" cy="1001002"/>
            </a:xfrm>
            <a:prstGeom prst="roundRect">
              <a:avLst>
                <a:gd fmla="val 10000" name="adj"/>
              </a:avLst>
            </a:prstGeom>
            <a:solidFill>
              <a:schemeClr val="lt1">
                <a:alpha val="89803"/>
              </a:schemeClr>
            </a:solidFill>
            <a:ln cap="flat" cmpd="sng" w="15875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86" name="Google Shape;586;p27"/>
            <p:cNvSpPr txBox="1"/>
            <p:nvPr/>
          </p:nvSpPr>
          <p:spPr>
            <a:xfrm>
              <a:off x="1565981" y="1283004"/>
              <a:ext cx="1542968" cy="94236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7775" lIns="26650" spcFirstLastPara="1" rIns="26650" wrap="square" tIns="177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400" u="none" cap="none" strike="noStrike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STATE COOPERATIVE BANKS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490"/>
                </a:spcBef>
                <a:spcAft>
                  <a:spcPts val="0"/>
                </a:spcAft>
                <a:buNone/>
              </a:pPr>
              <a:r>
                <a:rPr b="0" i="0" lang="en-US" sz="1400" u="none" cap="none" strike="noStrike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(33)</a:t>
              </a:r>
              <a:endParaRPr b="0" i="0" sz="14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587" name="Google Shape;587;p27"/>
            <p:cNvSpPr/>
            <p:nvPr/>
          </p:nvSpPr>
          <p:spPr>
            <a:xfrm>
              <a:off x="1336462" y="1003435"/>
              <a:ext cx="200200" cy="2002005"/>
            </a:xfrm>
            <a:custGeom>
              <a:rect b="b" l="l" r="r" t="t"/>
              <a:pathLst>
                <a:path extrusionOk="0" h="120000" w="120000">
                  <a:moveTo>
                    <a:pt x="0" y="0"/>
                  </a:moveTo>
                  <a:lnTo>
                    <a:pt x="0" y="120000"/>
                  </a:lnTo>
                  <a:lnTo>
                    <a:pt x="120000" y="120000"/>
                  </a:lnTo>
                </a:path>
              </a:pathLst>
            </a:custGeom>
            <a:noFill/>
            <a:ln cap="flat" cmpd="sng" w="15875">
              <a:solidFill>
                <a:srgbClr val="759C00"/>
              </a:solidFill>
              <a:prstDash val="solid"/>
              <a:round/>
              <a:headEnd len="sm" w="sm" type="none"/>
              <a:tailEnd len="sm" w="sm" type="none"/>
            </a:ln>
          </p:spPr>
        </p:sp>
        <p:sp>
          <p:nvSpPr>
            <p:cNvPr id="588" name="Google Shape;588;p27"/>
            <p:cNvSpPr/>
            <p:nvPr/>
          </p:nvSpPr>
          <p:spPr>
            <a:xfrm>
              <a:off x="1536663" y="2504939"/>
              <a:ext cx="1601604" cy="1001002"/>
            </a:xfrm>
            <a:prstGeom prst="roundRect">
              <a:avLst>
                <a:gd fmla="val 10000" name="adj"/>
              </a:avLst>
            </a:prstGeom>
            <a:solidFill>
              <a:schemeClr val="lt1">
                <a:alpha val="89803"/>
              </a:schemeClr>
            </a:solidFill>
            <a:ln cap="flat" cmpd="sng" w="15875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89" name="Google Shape;589;p27"/>
            <p:cNvSpPr txBox="1"/>
            <p:nvPr/>
          </p:nvSpPr>
          <p:spPr>
            <a:xfrm>
              <a:off x="1565981" y="2534257"/>
              <a:ext cx="1542968" cy="94236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7775" lIns="26650" spcFirstLastPara="1" rIns="26650" wrap="square" tIns="177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400" u="none" cap="none" strike="noStrike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DISTRICT CENTRAL COOPERATIVE BANKS(370)</a:t>
              </a:r>
              <a:endParaRPr b="0" i="0" sz="14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590" name="Google Shape;590;p27"/>
            <p:cNvSpPr/>
            <p:nvPr/>
          </p:nvSpPr>
          <p:spPr>
            <a:xfrm>
              <a:off x="3638769" y="2432"/>
              <a:ext cx="2002005" cy="1001002"/>
            </a:xfrm>
            <a:prstGeom prst="roundRect">
              <a:avLst>
                <a:gd fmla="val 10000" name="adj"/>
              </a:avLst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91" name="Google Shape;591;p27"/>
            <p:cNvSpPr txBox="1"/>
            <p:nvPr/>
          </p:nvSpPr>
          <p:spPr>
            <a:xfrm>
              <a:off x="3668087" y="31750"/>
              <a:ext cx="1943369" cy="94236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30475" lIns="45700" spcFirstLastPara="1" rIns="45700" wrap="square" tIns="304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24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LONG TERM</a:t>
              </a:r>
              <a:endParaRPr/>
            </a:p>
            <a:p>
              <a:pPr indent="0" lvl="0" marL="0" marR="0" rtl="0" algn="ctr">
                <a:lnSpc>
                  <a:spcPct val="90000"/>
                </a:lnSpc>
                <a:spcBef>
                  <a:spcPts val="840"/>
                </a:spcBef>
                <a:spcAft>
                  <a:spcPts val="0"/>
                </a:spcAft>
                <a:buNone/>
              </a:pPr>
              <a:r>
                <a:rPr b="0" i="0" lang="en-US" sz="24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614</a:t>
              </a:r>
              <a:endParaRPr b="0" i="0" sz="2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592" name="Google Shape;592;p27"/>
            <p:cNvSpPr/>
            <p:nvPr/>
          </p:nvSpPr>
          <p:spPr>
            <a:xfrm>
              <a:off x="3838969" y="1003435"/>
              <a:ext cx="200200" cy="750752"/>
            </a:xfrm>
            <a:custGeom>
              <a:rect b="b" l="l" r="r" t="t"/>
              <a:pathLst>
                <a:path extrusionOk="0" h="120000" w="120000">
                  <a:moveTo>
                    <a:pt x="0" y="0"/>
                  </a:moveTo>
                  <a:lnTo>
                    <a:pt x="0" y="120000"/>
                  </a:lnTo>
                  <a:lnTo>
                    <a:pt x="120000" y="120000"/>
                  </a:lnTo>
                </a:path>
              </a:pathLst>
            </a:custGeom>
            <a:noFill/>
            <a:ln cap="flat" cmpd="sng" w="15875">
              <a:solidFill>
                <a:srgbClr val="759C00"/>
              </a:solidFill>
              <a:prstDash val="solid"/>
              <a:round/>
              <a:headEnd len="sm" w="sm" type="none"/>
              <a:tailEnd len="sm" w="sm" type="none"/>
            </a:ln>
          </p:spPr>
        </p:sp>
        <p:sp>
          <p:nvSpPr>
            <p:cNvPr id="593" name="Google Shape;593;p27"/>
            <p:cNvSpPr/>
            <p:nvPr/>
          </p:nvSpPr>
          <p:spPr>
            <a:xfrm>
              <a:off x="4039170" y="1253686"/>
              <a:ext cx="1601604" cy="1001002"/>
            </a:xfrm>
            <a:prstGeom prst="roundRect">
              <a:avLst>
                <a:gd fmla="val 10000" name="adj"/>
              </a:avLst>
            </a:prstGeom>
            <a:solidFill>
              <a:schemeClr val="lt1">
                <a:alpha val="89803"/>
              </a:schemeClr>
            </a:solidFill>
            <a:ln cap="flat" cmpd="sng" w="15875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94" name="Google Shape;594;p27"/>
            <p:cNvSpPr txBox="1"/>
            <p:nvPr/>
          </p:nvSpPr>
          <p:spPr>
            <a:xfrm>
              <a:off x="4068488" y="1283004"/>
              <a:ext cx="1542968" cy="94236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7775" lIns="26650" spcFirstLastPara="1" rIns="26650" wrap="square" tIns="177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400" u="none" cap="none" strike="noStrike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SCARBs(13)</a:t>
              </a:r>
              <a:endParaRPr b="0" i="0" sz="14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595" name="Google Shape;595;p27"/>
            <p:cNvSpPr/>
            <p:nvPr/>
          </p:nvSpPr>
          <p:spPr>
            <a:xfrm>
              <a:off x="3838969" y="1003435"/>
              <a:ext cx="200200" cy="2002005"/>
            </a:xfrm>
            <a:custGeom>
              <a:rect b="b" l="l" r="r" t="t"/>
              <a:pathLst>
                <a:path extrusionOk="0" h="120000" w="120000">
                  <a:moveTo>
                    <a:pt x="0" y="0"/>
                  </a:moveTo>
                  <a:lnTo>
                    <a:pt x="0" y="120000"/>
                  </a:lnTo>
                  <a:lnTo>
                    <a:pt x="120000" y="120000"/>
                  </a:lnTo>
                </a:path>
              </a:pathLst>
            </a:custGeom>
            <a:noFill/>
            <a:ln cap="flat" cmpd="sng" w="15875">
              <a:solidFill>
                <a:srgbClr val="759C00"/>
              </a:solidFill>
              <a:prstDash val="solid"/>
              <a:round/>
              <a:headEnd len="sm" w="sm" type="none"/>
              <a:tailEnd len="sm" w="sm" type="none"/>
            </a:ln>
          </p:spPr>
        </p:sp>
        <p:sp>
          <p:nvSpPr>
            <p:cNvPr id="596" name="Google Shape;596;p27"/>
            <p:cNvSpPr/>
            <p:nvPr/>
          </p:nvSpPr>
          <p:spPr>
            <a:xfrm>
              <a:off x="4039170" y="2504939"/>
              <a:ext cx="1601604" cy="1001002"/>
            </a:xfrm>
            <a:prstGeom prst="roundRect">
              <a:avLst>
                <a:gd fmla="val 10000" name="adj"/>
              </a:avLst>
            </a:prstGeom>
            <a:solidFill>
              <a:schemeClr val="lt1">
                <a:alpha val="89803"/>
              </a:schemeClr>
            </a:solidFill>
            <a:ln cap="flat" cmpd="sng" w="15875">
              <a:solidFill>
                <a:schemeClr val="accen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97" name="Google Shape;597;p27"/>
            <p:cNvSpPr txBox="1"/>
            <p:nvPr/>
          </p:nvSpPr>
          <p:spPr>
            <a:xfrm>
              <a:off x="4068488" y="2534257"/>
              <a:ext cx="1542968" cy="94236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7775" lIns="26650" spcFirstLastPara="1" rIns="26650" wrap="square" tIns="1777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400" u="none" cap="none" strike="noStrike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PCARDs(601)</a:t>
              </a:r>
              <a:endParaRPr b="0" i="0" sz="14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  <p:sp>
        <p:nvSpPr>
          <p:cNvPr id="598" name="Google Shape;598;p27"/>
          <p:cNvSpPr/>
          <p:nvPr/>
        </p:nvSpPr>
        <p:spPr>
          <a:xfrm>
            <a:off x="609600" y="3610897"/>
            <a:ext cx="1600200" cy="1524000"/>
          </a:xfrm>
          <a:prstGeom prst="rect">
            <a:avLst/>
          </a:prstGeom>
          <a:solidFill>
            <a:schemeClr val="accent1"/>
          </a:solidFill>
          <a:ln cap="flat" cmpd="sng" w="15875">
            <a:solidFill>
              <a:srgbClr val="6C9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PRIMARY AGRICULTURAL CREDIT SOCIETIES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(93,367)</a:t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2" name="Shape 6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3" name="Google Shape;603;p28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rPr lang="en-US"/>
              <a:t>        CRITICAL REVIEW</a:t>
            </a:r>
            <a:endParaRPr/>
          </a:p>
        </p:txBody>
      </p:sp>
      <p:sp>
        <p:nvSpPr>
          <p:cNvPr id="604" name="Google Shape;604;p28"/>
          <p:cNvSpPr txBox="1"/>
          <p:nvPr>
            <p:ph idx="1" type="body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85000" lnSpcReduction="20000"/>
          </a:bodyPr>
          <a:lstStyle/>
          <a:p>
            <a:pPr indent="-274320" lvl="0" marL="342900" rtl="0" algn="l">
              <a:spcBef>
                <a:spcPts val="0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PACSs have failed on large scale mobilisation of resources locally.</a:t>
            </a:r>
            <a:endParaRPr/>
          </a:p>
          <a:p>
            <a:pPr indent="-274320" lvl="0" marL="342900" rtl="0" algn="l">
              <a:spcBef>
                <a:spcPts val="408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High level of NPAs</a:t>
            </a:r>
            <a:endParaRPr/>
          </a:p>
          <a:p>
            <a:pPr indent="-274320" lvl="0" marL="342900" rtl="0" algn="l">
              <a:spcBef>
                <a:spcPts val="408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High loss</a:t>
            </a:r>
            <a:endParaRPr/>
          </a:p>
          <a:p>
            <a:pPr indent="-274320" lvl="0" marL="342900" rtl="0" algn="l">
              <a:spcBef>
                <a:spcPts val="408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Most of them are too small in size to be economical and viable.</a:t>
            </a:r>
            <a:endParaRPr/>
          </a:p>
          <a:p>
            <a:pPr indent="-274320" lvl="0" marL="342900" rtl="0" algn="l">
              <a:spcBef>
                <a:spcPts val="408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Large landowners have concerned greater    benefits from cooperatives while the demands of small farmers and rural landless have been largely ignored.</a:t>
            </a:r>
            <a:endParaRPr/>
          </a:p>
          <a:p>
            <a:pPr indent="-274320" lvl="0" marL="342900" rtl="0" algn="l">
              <a:spcBef>
                <a:spcPts val="408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Too little participation of members but excessive government control.</a:t>
            </a:r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08" name="Shape 6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9" name="Google Shape;609;p29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rPr lang="en-US"/>
              <a:t>COMMERCIAL BANKS</a:t>
            </a:r>
            <a:endParaRPr/>
          </a:p>
        </p:txBody>
      </p:sp>
      <p:sp>
        <p:nvSpPr>
          <p:cNvPr id="610" name="Google Shape;610;p29"/>
          <p:cNvSpPr txBox="1"/>
          <p:nvPr>
            <p:ph idx="1" type="body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68580" rtl="0" algn="l">
              <a:spcBef>
                <a:spcPts val="0"/>
              </a:spcBef>
              <a:spcAft>
                <a:spcPts val="0"/>
              </a:spcAft>
              <a:buSzPts val="1824"/>
              <a:buNone/>
            </a:pPr>
            <a:r>
              <a:rPr lang="en-US"/>
              <a:t>CAUSES FOR LIMITED PARTICIPATION</a:t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The subsistence nature of agriculture and its unorganised ,individualistic functioning.</a:t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The heavy dependence of agriculture on monsoons which made it a risky venture.</a:t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The more organised nature of industry.</a:t>
            </a:r>
            <a:endParaRPr/>
          </a:p>
          <a:p>
            <a:pPr indent="-158496" lvl="0" marL="34290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4" name="Shape 6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" name="Google Shape;615;p30"/>
          <p:cNvSpPr txBox="1"/>
          <p:nvPr>
            <p:ph type="title"/>
          </p:nvPr>
        </p:nvSpPr>
        <p:spPr>
          <a:xfrm>
            <a:off x="457200" y="762000"/>
            <a:ext cx="82439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Century Gothic"/>
              <a:buNone/>
            </a:pPr>
            <a:r>
              <a:rPr lang="en-US"/>
              <a:t>AFTER NATIONALISATION OF BANKS-        1969</a:t>
            </a:r>
            <a:endParaRPr/>
          </a:p>
        </p:txBody>
      </p:sp>
      <p:sp>
        <p:nvSpPr>
          <p:cNvPr id="616" name="Google Shape;616;p30"/>
          <p:cNvSpPr txBox="1"/>
          <p:nvPr>
            <p:ph idx="1" type="body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20000"/>
          </a:bodyPr>
          <a:lstStyle/>
          <a:p>
            <a:pPr indent="0" lvl="0" marL="68580" rtl="0" algn="l">
              <a:spcBef>
                <a:spcPts val="0"/>
              </a:spcBef>
              <a:spcAft>
                <a:spcPts val="0"/>
              </a:spcAft>
              <a:buSzPct val="76000"/>
              <a:buNone/>
            </a:pPr>
            <a:r>
              <a:rPr lang="en-US"/>
              <a:t>Participation of commercial banks in rural credit increased.</a:t>
            </a:r>
            <a:endParaRPr/>
          </a:p>
          <a:p>
            <a:pPr indent="0" lvl="0" marL="68580" rtl="0" algn="l">
              <a:spcBef>
                <a:spcPts val="444"/>
              </a:spcBef>
              <a:spcAft>
                <a:spcPts val="0"/>
              </a:spcAft>
              <a:buSzPct val="76000"/>
              <a:buNone/>
            </a:pPr>
            <a:r>
              <a:rPr lang="en-US"/>
              <a:t>Enabled the farmers to </a:t>
            </a:r>
            <a:endParaRPr/>
          </a:p>
          <a:p>
            <a:pPr indent="-274319" lvl="0" marL="342900" rtl="0" algn="l">
              <a:spcBef>
                <a:spcPts val="444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Purchase agricultural inputs</a:t>
            </a:r>
            <a:endParaRPr/>
          </a:p>
          <a:p>
            <a:pPr indent="-274319" lvl="0" marL="342900" rtl="0" algn="l">
              <a:spcBef>
                <a:spcPts val="444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Adopt new agricultural technology</a:t>
            </a:r>
            <a:endParaRPr/>
          </a:p>
          <a:p>
            <a:pPr indent="-274319" lvl="0" marL="342900" rtl="0" algn="l">
              <a:spcBef>
                <a:spcPts val="444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Expand activities in the non –farm areas</a:t>
            </a:r>
            <a:endParaRPr/>
          </a:p>
          <a:p>
            <a:pPr indent="-274319" lvl="0" marL="342900" rtl="0" algn="l">
              <a:spcBef>
                <a:spcPts val="444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Accelerate the pace of private agricultural investment.</a:t>
            </a:r>
            <a:endParaRPr/>
          </a:p>
          <a:p>
            <a:pPr indent="-274319" lvl="0" marL="342900" rtl="0" algn="l">
              <a:spcBef>
                <a:spcPts val="444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Banks share in total agricultural credit is 75%,ieas high as Rs.877200 crore out of Rs.11,68,500</a:t>
            </a:r>
            <a:endParaRPr/>
          </a:p>
          <a:p>
            <a:pPr indent="-167182" lvl="0" marL="342900" rtl="0" algn="l">
              <a:spcBef>
                <a:spcPts val="444"/>
              </a:spcBef>
              <a:spcAft>
                <a:spcPts val="0"/>
              </a:spcAft>
              <a:buSzPct val="760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0" name="Shape 6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1" name="Google Shape;621;p31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rPr lang="en-US"/>
              <a:t>           CRITICAL REVIEW</a:t>
            </a:r>
            <a:endParaRPr/>
          </a:p>
        </p:txBody>
      </p:sp>
      <p:sp>
        <p:nvSpPr>
          <p:cNvPr id="622" name="Google Shape;622;p31"/>
          <p:cNvSpPr txBox="1"/>
          <p:nvPr>
            <p:ph idx="1" type="body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/>
          </a:bodyPr>
          <a:lstStyle/>
          <a:p>
            <a:pPr indent="-274319" lvl="0" marL="342900" rtl="0" algn="l">
              <a:spcBef>
                <a:spcPts val="0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Quality of scheme preparation and lending has deteriorated due to rapid expansion and diversification of credit.</a:t>
            </a:r>
            <a:endParaRPr/>
          </a:p>
          <a:p>
            <a:pPr indent="-274319" lvl="0" marL="342900" rtl="0" algn="l">
              <a:spcBef>
                <a:spcPts val="444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Increased the cost of operations of banking.</a:t>
            </a:r>
            <a:endParaRPr/>
          </a:p>
          <a:p>
            <a:pPr indent="-274319" lvl="0" marL="342900" rtl="0" algn="l">
              <a:spcBef>
                <a:spcPts val="444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Lack of adequate staff in rural banking</a:t>
            </a:r>
            <a:endParaRPr/>
          </a:p>
          <a:p>
            <a:pPr indent="-274319" lvl="0" marL="342900" rtl="0" algn="l">
              <a:spcBef>
                <a:spcPts val="444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The profitability has been affected adversely .</a:t>
            </a:r>
            <a:endParaRPr/>
          </a:p>
          <a:p>
            <a:pPr indent="-274319" lvl="0" marL="342900" rtl="0" algn="l">
              <a:spcBef>
                <a:spcPts val="444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The recovery position of the banks is very poor.</a:t>
            </a:r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6" name="Shape 6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7" name="Google Shape;627;p32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rPr lang="en-US"/>
              <a:t>REGIONAL RURAL BANKS</a:t>
            </a:r>
            <a:endParaRPr/>
          </a:p>
        </p:txBody>
      </p:sp>
      <p:sp>
        <p:nvSpPr>
          <p:cNvPr id="628" name="Google Shape;628;p32"/>
          <p:cNvSpPr txBox="1"/>
          <p:nvPr>
            <p:ph idx="1" type="body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-274319" lvl="0" marL="342900" rtl="0" algn="l">
              <a:spcBef>
                <a:spcPts val="0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Set up in 1975</a:t>
            </a:r>
            <a:endParaRPr/>
          </a:p>
          <a:p>
            <a:pPr indent="-274319" lvl="0" marL="342900" rtl="0" algn="l">
              <a:spcBef>
                <a:spcPts val="444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To meet the credit needs –weaker sections-small and marginalised farmers, landless labourers,artisans and other rural residents of small means.</a:t>
            </a:r>
            <a:endParaRPr/>
          </a:p>
          <a:p>
            <a:pPr indent="0" lvl="0" marL="68580" rtl="0" algn="l">
              <a:spcBef>
                <a:spcPts val="444"/>
              </a:spcBef>
              <a:spcAft>
                <a:spcPts val="0"/>
              </a:spcAft>
              <a:buSzPct val="76000"/>
              <a:buNone/>
            </a:pPr>
            <a:r>
              <a:rPr lang="en-US"/>
              <a:t>     </a:t>
            </a:r>
            <a:r>
              <a:rPr lang="en-US">
                <a:solidFill>
                  <a:srgbClr val="FF0000"/>
                </a:solidFill>
              </a:rPr>
              <a:t>MULTI-AGENCY CONTROL OF RRBs</a:t>
            </a:r>
            <a:endParaRPr/>
          </a:p>
          <a:p>
            <a:pPr indent="-274319" lvl="0" marL="342900" rtl="0" algn="l">
              <a:spcBef>
                <a:spcPts val="444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Each RRB is sponsored by a commercial bank.</a:t>
            </a:r>
            <a:endParaRPr/>
          </a:p>
          <a:p>
            <a:pPr indent="-274319" lvl="0" marL="342900" rtl="0" algn="l">
              <a:spcBef>
                <a:spcPts val="444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The Central and State Government –contribute to its capital.</a:t>
            </a:r>
            <a:endParaRPr/>
          </a:p>
          <a:p>
            <a:pPr indent="-274319" lvl="0" marL="342900" rtl="0" algn="l">
              <a:spcBef>
                <a:spcPts val="444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RRBs accounted 12.1% of institutional credit.</a:t>
            </a:r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2" name="Shape 6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3" name="Google Shape;633;p33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rPr lang="en-US"/>
              <a:t>LOSSES SUFFERED BY RRBs</a:t>
            </a:r>
            <a:endParaRPr/>
          </a:p>
        </p:txBody>
      </p:sp>
      <p:sp>
        <p:nvSpPr>
          <p:cNvPr id="634" name="Google Shape;634;p33"/>
          <p:cNvSpPr txBox="1"/>
          <p:nvPr>
            <p:ph idx="1" type="body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-274319" lvl="0" marL="342900" rtl="0" algn="l">
              <a:spcBef>
                <a:spcPts val="0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Interest earned on loans is the lowest in the banking system.</a:t>
            </a:r>
            <a:endParaRPr/>
          </a:p>
          <a:p>
            <a:pPr indent="-274319" lvl="0" marL="342900" rtl="0" algn="l">
              <a:spcBef>
                <a:spcPts val="444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Low margins along with high cost of servicing a large number of small accounts.</a:t>
            </a:r>
            <a:endParaRPr/>
          </a:p>
          <a:p>
            <a:pPr indent="-274319" lvl="0" marL="342900" rtl="0" algn="l">
              <a:spcBef>
                <a:spcPts val="444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RRBs not in a position to compensate losses on low-interest loans.</a:t>
            </a:r>
            <a:endParaRPr/>
          </a:p>
          <a:p>
            <a:pPr indent="-274319" lvl="0" marL="342900" rtl="0" algn="l">
              <a:spcBef>
                <a:spcPts val="444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Opening of branches year after year added to the overhead costs.</a:t>
            </a:r>
            <a:endParaRPr/>
          </a:p>
          <a:p>
            <a:pPr indent="-274319" lvl="0" marL="342900" rtl="0" algn="l">
              <a:spcBef>
                <a:spcPts val="444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Non-availability of competent and trained staff posed serious problems.</a:t>
            </a:r>
            <a:endParaRPr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8" name="Shape 6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9" name="Google Shape;639;p34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rPr lang="en-US"/>
              <a:t>                NABARD</a:t>
            </a:r>
            <a:endParaRPr/>
          </a:p>
        </p:txBody>
      </p:sp>
      <p:sp>
        <p:nvSpPr>
          <p:cNvPr id="640" name="Google Shape;640;p34"/>
          <p:cNvSpPr txBox="1"/>
          <p:nvPr>
            <p:ph idx="1" type="body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68580" rtl="0" algn="l">
              <a:spcBef>
                <a:spcPts val="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July 1982</a:t>
            </a:r>
            <a:endParaRPr/>
          </a:p>
          <a:p>
            <a:pPr indent="0" lvl="0" marL="6858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Took over from the RBI all the functions in the field of rural credit.</a:t>
            </a:r>
            <a:endParaRPr/>
          </a:p>
          <a:p>
            <a:pPr indent="-158496" lvl="0" marL="34290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Apex institution in the field of rural credit.</a:t>
            </a:r>
            <a:endParaRPr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44" name="Shape 6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" name="Google Shape;645;p35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rPr lang="en-US"/>
              <a:t>MICROCREDIT AND SHGs</a:t>
            </a:r>
            <a:endParaRPr/>
          </a:p>
        </p:txBody>
      </p:sp>
      <p:sp>
        <p:nvSpPr>
          <p:cNvPr id="646" name="Google Shape;646;p35"/>
          <p:cNvSpPr txBox="1"/>
          <p:nvPr>
            <p:ph idx="1" type="body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85000" lnSpcReduction="20000"/>
          </a:bodyPr>
          <a:lstStyle/>
          <a:p>
            <a:pPr indent="-274320" lvl="0" marL="342900" rtl="0" algn="l">
              <a:spcBef>
                <a:spcPts val="0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MFIs provide loans of up to Rs.25,000</a:t>
            </a:r>
            <a:endParaRPr/>
          </a:p>
          <a:p>
            <a:pPr indent="-274320" lvl="0" marL="342900" rtl="0" algn="l">
              <a:spcBef>
                <a:spcPts val="408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To the poor people</a:t>
            </a:r>
            <a:endParaRPr/>
          </a:p>
          <a:p>
            <a:pPr indent="-274320" lvl="0" marL="342900" rtl="0" algn="l">
              <a:spcBef>
                <a:spcPts val="408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Without collateral</a:t>
            </a:r>
            <a:endParaRPr/>
          </a:p>
          <a:p>
            <a:pPr indent="-274320" lvl="0" marL="342900" rtl="0" algn="l">
              <a:spcBef>
                <a:spcPts val="408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For self-employment projects.</a:t>
            </a:r>
            <a:endParaRPr/>
          </a:p>
          <a:p>
            <a:pPr indent="-274320" lvl="0" marL="342900" rtl="0" algn="l">
              <a:spcBef>
                <a:spcPts val="408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It can be traced to SHGs-Bank linkage programme.</a:t>
            </a:r>
            <a:endParaRPr/>
          </a:p>
          <a:p>
            <a:pPr indent="-274320" lvl="0" marL="342900" rtl="0" algn="l">
              <a:spcBef>
                <a:spcPts val="408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Started the pilot project in 1992 by NABARD.</a:t>
            </a:r>
            <a:endParaRPr/>
          </a:p>
          <a:p>
            <a:pPr indent="-274320" lvl="0" marL="342900" rtl="0" algn="l">
              <a:spcBef>
                <a:spcPts val="408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Covered 10 crore families-at end-March 2017 through 86 lakh SHGs with saving deposits of Rs.16,114 crore</a:t>
            </a:r>
            <a:endParaRPr/>
          </a:p>
          <a:p>
            <a:pPr indent="-274320" lvl="0" marL="342900" rtl="0" algn="l">
              <a:spcBef>
                <a:spcPts val="408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85% SHGs run by women.</a:t>
            </a:r>
            <a:endParaRPr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0" name="Shape 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" name="Google Shape;651;p36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rPr lang="en-US"/>
              <a:t>AGRICULTURAL MARKETING</a:t>
            </a:r>
            <a:endParaRPr/>
          </a:p>
        </p:txBody>
      </p:sp>
      <p:sp>
        <p:nvSpPr>
          <p:cNvPr id="652" name="Google Shape;652;p36"/>
          <p:cNvSpPr txBox="1"/>
          <p:nvPr>
            <p:ph idx="1" type="body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158496" lvl="0" marL="342900" rtl="0" algn="l">
              <a:spcBef>
                <a:spcPts val="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  <a:p>
            <a:pPr indent="-158496" lvl="0" marL="34290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covers the various services involved in </a:t>
            </a:r>
            <a:endParaRPr/>
          </a:p>
          <a:p>
            <a:pPr indent="0" lvl="0" marL="6858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rPr lang="en-US"/>
              <a:t>    moving an agricultural products from the</a:t>
            </a:r>
            <a:endParaRPr/>
          </a:p>
          <a:p>
            <a:pPr indent="0" lvl="0" marL="6858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rPr lang="en-US"/>
              <a:t>     farm to the consumer.</a:t>
            </a:r>
            <a:endParaRPr/>
          </a:p>
          <a:p>
            <a:pPr indent="0" lvl="0" marL="6858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  <a:p>
            <a:pPr indent="0" lvl="0" marL="6858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6" name="Shape 6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7" name="Google Shape;657;p37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rPr lang="en-US"/>
              <a:t>AGRICULTURAL MARKETING</a:t>
            </a:r>
            <a:endParaRPr/>
          </a:p>
        </p:txBody>
      </p:sp>
      <p:grpSp>
        <p:nvGrpSpPr>
          <p:cNvPr id="658" name="Google Shape;658;p37"/>
          <p:cNvGrpSpPr/>
          <p:nvPr/>
        </p:nvGrpSpPr>
        <p:grpSpPr>
          <a:xfrm>
            <a:off x="2091972" y="2325197"/>
            <a:ext cx="4684449" cy="3506180"/>
            <a:chOff x="1048984" y="1097"/>
            <a:chExt cx="4684449" cy="3506180"/>
          </a:xfrm>
        </p:grpSpPr>
        <p:sp>
          <p:nvSpPr>
            <p:cNvPr id="659" name="Google Shape;659;p37"/>
            <p:cNvSpPr/>
            <p:nvPr/>
          </p:nvSpPr>
          <p:spPr>
            <a:xfrm rot="5400000">
              <a:off x="3022588" y="85580"/>
              <a:ext cx="1299740" cy="1130774"/>
            </a:xfrm>
            <a:prstGeom prst="hexagon">
              <a:avLst>
                <a:gd fmla="val 25000" name="adj"/>
                <a:gd fmla="val 115470" name="vf"/>
              </a:avLst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60" name="Google Shape;660;p37"/>
            <p:cNvSpPr txBox="1"/>
            <p:nvPr/>
          </p:nvSpPr>
          <p:spPr>
            <a:xfrm>
              <a:off x="3283283" y="203640"/>
              <a:ext cx="778350" cy="89465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5700" lIns="45700" spcFirstLastPara="1" rIns="45700" wrap="square" tIns="457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2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1.Gathering the produce after harvesting</a:t>
              </a:r>
              <a:endPara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661" name="Google Shape;661;p37"/>
            <p:cNvSpPr/>
            <p:nvPr/>
          </p:nvSpPr>
          <p:spPr>
            <a:xfrm>
              <a:off x="4261397" y="261045"/>
              <a:ext cx="1472036" cy="77984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62" name="Google Shape;662;p37"/>
            <p:cNvSpPr txBox="1"/>
            <p:nvPr/>
          </p:nvSpPr>
          <p:spPr>
            <a:xfrm>
              <a:off x="4261397" y="261045"/>
              <a:ext cx="1472036" cy="77984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76200" lIns="76200" spcFirstLastPara="1" rIns="76200" wrap="square" tIns="762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2000" u="none" cap="none" strike="noStrike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2.Processing</a:t>
              </a:r>
              <a:endParaRPr b="0" i="0" sz="2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663" name="Google Shape;663;p37"/>
            <p:cNvSpPr/>
            <p:nvPr/>
          </p:nvSpPr>
          <p:spPr>
            <a:xfrm rot="5400000">
              <a:off x="1801352" y="85580"/>
              <a:ext cx="1299740" cy="1130774"/>
            </a:xfrm>
            <a:prstGeom prst="hexagon">
              <a:avLst>
                <a:gd fmla="val 25000" name="adj"/>
                <a:gd fmla="val 115470" name="vf"/>
              </a:avLst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64" name="Google Shape;664;p37"/>
            <p:cNvSpPr txBox="1"/>
            <p:nvPr/>
          </p:nvSpPr>
          <p:spPr>
            <a:xfrm>
              <a:off x="2062047" y="203640"/>
              <a:ext cx="778350" cy="89465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665" name="Google Shape;665;p37"/>
            <p:cNvSpPr/>
            <p:nvPr/>
          </p:nvSpPr>
          <p:spPr>
            <a:xfrm rot="5400000">
              <a:off x="2415012" y="1188800"/>
              <a:ext cx="1299740" cy="1130774"/>
            </a:xfrm>
            <a:prstGeom prst="hexagon">
              <a:avLst>
                <a:gd fmla="val 25000" name="adj"/>
                <a:gd fmla="val 115470" name="vf"/>
              </a:avLst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66" name="Google Shape;666;p37"/>
            <p:cNvSpPr txBox="1"/>
            <p:nvPr/>
          </p:nvSpPr>
          <p:spPr>
            <a:xfrm>
              <a:off x="2675707" y="1306860"/>
              <a:ext cx="778350" cy="89465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45700" lIns="45700" spcFirstLastPara="1" rIns="45700" wrap="square" tIns="457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2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4.Packaging &amp;Storing</a:t>
              </a:r>
              <a:endParaRPr b="0" i="0" sz="12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667" name="Google Shape;667;p37"/>
            <p:cNvSpPr/>
            <p:nvPr/>
          </p:nvSpPr>
          <p:spPr>
            <a:xfrm>
              <a:off x="1048984" y="1364265"/>
              <a:ext cx="1403720" cy="77984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68" name="Google Shape;668;p37"/>
            <p:cNvSpPr txBox="1"/>
            <p:nvPr/>
          </p:nvSpPr>
          <p:spPr>
            <a:xfrm>
              <a:off x="1048984" y="1364265"/>
              <a:ext cx="1403720" cy="77984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68575" lIns="68575" spcFirstLastPara="1" rIns="68575" wrap="square" tIns="68575">
              <a:noAutofit/>
            </a:bodyPr>
            <a:lstStyle/>
            <a:p>
              <a:pPr indent="0" lvl="0" marL="0" marR="0" rtl="0" algn="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800" u="none" cap="none" strike="noStrike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3.Grading</a:t>
              </a:r>
              <a:endParaRPr b="0" i="0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669" name="Google Shape;669;p37"/>
            <p:cNvSpPr/>
            <p:nvPr/>
          </p:nvSpPr>
          <p:spPr>
            <a:xfrm rot="5400000">
              <a:off x="3636249" y="1188800"/>
              <a:ext cx="1299740" cy="1130774"/>
            </a:xfrm>
            <a:prstGeom prst="hexagon">
              <a:avLst>
                <a:gd fmla="val 25000" name="adj"/>
                <a:gd fmla="val 115470" name="vf"/>
              </a:avLst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0" name="Google Shape;670;p37"/>
            <p:cNvSpPr txBox="1"/>
            <p:nvPr/>
          </p:nvSpPr>
          <p:spPr>
            <a:xfrm>
              <a:off x="3896944" y="1306860"/>
              <a:ext cx="778350" cy="89465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671" name="Google Shape;671;p37"/>
            <p:cNvSpPr/>
            <p:nvPr/>
          </p:nvSpPr>
          <p:spPr>
            <a:xfrm rot="5400000">
              <a:off x="3027970" y="2292020"/>
              <a:ext cx="1299740" cy="1130774"/>
            </a:xfrm>
            <a:prstGeom prst="hexagon">
              <a:avLst>
                <a:gd fmla="val 25000" name="adj"/>
                <a:gd fmla="val 115470" name="vf"/>
              </a:avLst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2" name="Google Shape;672;p37"/>
            <p:cNvSpPr txBox="1"/>
            <p:nvPr/>
          </p:nvSpPr>
          <p:spPr>
            <a:xfrm>
              <a:off x="3288665" y="2410080"/>
              <a:ext cx="778350" cy="89465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3325" lIns="53325" spcFirstLastPara="1" rIns="53325" wrap="square" tIns="533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4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5.Transporting</a:t>
              </a:r>
              <a:endPara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673" name="Google Shape;673;p37"/>
            <p:cNvSpPr/>
            <p:nvPr/>
          </p:nvSpPr>
          <p:spPr>
            <a:xfrm>
              <a:off x="4277541" y="2467485"/>
              <a:ext cx="1450510" cy="77984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4" name="Google Shape;674;p37"/>
            <p:cNvSpPr txBox="1"/>
            <p:nvPr/>
          </p:nvSpPr>
          <p:spPr>
            <a:xfrm>
              <a:off x="4277541" y="2467485"/>
              <a:ext cx="1450510" cy="77984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76200" lIns="76200" spcFirstLastPara="1" rIns="76200" wrap="square" tIns="762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2000" u="none" cap="none" strike="noStrike">
                  <a:solidFill>
                    <a:schemeClr val="dk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6.Selling</a:t>
              </a:r>
              <a:endParaRPr b="0" i="0" sz="2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675" name="Google Shape;675;p37"/>
            <p:cNvSpPr/>
            <p:nvPr/>
          </p:nvSpPr>
          <p:spPr>
            <a:xfrm rot="5400000">
              <a:off x="1806733" y="2292020"/>
              <a:ext cx="1299740" cy="1130774"/>
            </a:xfrm>
            <a:prstGeom prst="hexagon">
              <a:avLst>
                <a:gd fmla="val 25000" name="adj"/>
                <a:gd fmla="val 115470" name="vf"/>
              </a:avLst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6" name="Google Shape;676;p37"/>
            <p:cNvSpPr txBox="1"/>
            <p:nvPr/>
          </p:nvSpPr>
          <p:spPr>
            <a:xfrm>
              <a:off x="2067428" y="2410080"/>
              <a:ext cx="778350" cy="89465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3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0" name="Shape 6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1" name="Google Shape;681;p38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rPr lang="en-US"/>
              <a:t>                 DEFECTS</a:t>
            </a:r>
            <a:endParaRPr/>
          </a:p>
        </p:txBody>
      </p:sp>
      <p:sp>
        <p:nvSpPr>
          <p:cNvPr id="682" name="Google Shape;682;p38"/>
          <p:cNvSpPr txBox="1"/>
          <p:nvPr>
            <p:ph idx="1" type="body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74319" lvl="0" marL="342900" rtl="0" algn="l">
              <a:spcBef>
                <a:spcPts val="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A considerate part sold to village traders and moneylenders at vey low prices.</a:t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Lack of proper warehousing facilities.</a:t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No provision for proper grading of agricultural produce.</a:t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Inadequate transportation facilities.</a:t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No knowledge regarding the prices prevailing in Mandis</a:t>
            </a:r>
            <a:endParaRPr/>
          </a:p>
          <a:p>
            <a:pPr indent="-158496" lvl="0" marL="34290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6" name="Shape 6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7" name="Google Shape;687;p39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rPr lang="en-US"/>
              <a:t>                DEFECTS</a:t>
            </a:r>
            <a:endParaRPr/>
          </a:p>
        </p:txBody>
      </p:sp>
      <p:sp>
        <p:nvSpPr>
          <p:cNvPr id="688" name="Google Shape;688;p39"/>
          <p:cNvSpPr txBox="1"/>
          <p:nvPr>
            <p:ph idx="1" type="body"/>
          </p:nvPr>
        </p:nvSpPr>
        <p:spPr>
          <a:xfrm>
            <a:off x="1043492" y="2323652"/>
            <a:ext cx="6777317" cy="40771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-167182" lvl="0" marL="342900" rtl="0" algn="l">
              <a:spcBef>
                <a:spcPts val="0"/>
              </a:spcBef>
              <a:spcAft>
                <a:spcPts val="0"/>
              </a:spcAft>
              <a:buSzPct val="76000"/>
              <a:buNone/>
            </a:pPr>
            <a:r>
              <a:t/>
            </a:r>
            <a:endParaRPr/>
          </a:p>
          <a:p>
            <a:pPr indent="-274319" lvl="0" marL="342900" rtl="0" algn="l">
              <a:spcBef>
                <a:spcPts val="444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Arhatiyas and Brokers took advantage of the ignorance and illiteracy of the farmers,used unfair measures to cheat them.The farmers were required to pay</a:t>
            </a:r>
            <a:endParaRPr/>
          </a:p>
          <a:p>
            <a:pPr indent="0" lvl="0" marL="68580" rtl="0" algn="l">
              <a:spcBef>
                <a:spcPts val="444"/>
              </a:spcBef>
              <a:spcAft>
                <a:spcPts val="0"/>
              </a:spcAft>
              <a:buSzPct val="76000"/>
              <a:buNone/>
            </a:pPr>
            <a:r>
              <a:rPr lang="en-US"/>
              <a:t>   Arhat—Arhatiyas</a:t>
            </a:r>
            <a:endParaRPr/>
          </a:p>
          <a:p>
            <a:pPr indent="0" lvl="0" marL="68580" rtl="0" algn="l">
              <a:spcBef>
                <a:spcPts val="444"/>
              </a:spcBef>
              <a:spcAft>
                <a:spcPts val="0"/>
              </a:spcAft>
              <a:buSzPct val="76000"/>
              <a:buNone/>
            </a:pPr>
            <a:r>
              <a:rPr lang="en-US"/>
              <a:t>   Tulaii---- weighing</a:t>
            </a:r>
            <a:endParaRPr/>
          </a:p>
          <a:p>
            <a:pPr indent="0" lvl="0" marL="68580" rtl="0" algn="l">
              <a:spcBef>
                <a:spcPts val="444"/>
              </a:spcBef>
              <a:spcAft>
                <a:spcPts val="0"/>
              </a:spcAft>
              <a:buSzPct val="76000"/>
              <a:buNone/>
            </a:pPr>
            <a:r>
              <a:rPr lang="en-US"/>
              <a:t>   Palleri---- unload</a:t>
            </a:r>
            <a:endParaRPr/>
          </a:p>
          <a:p>
            <a:pPr indent="0" lvl="0" marL="68580" rtl="0" algn="l">
              <a:spcBef>
                <a:spcPts val="444"/>
              </a:spcBef>
              <a:spcAft>
                <a:spcPts val="0"/>
              </a:spcAft>
              <a:buSzPct val="76000"/>
              <a:buNone/>
            </a:pPr>
            <a:r>
              <a:rPr lang="en-US"/>
              <a:t>   Garda---- impurities</a:t>
            </a:r>
            <a:endParaRPr/>
          </a:p>
          <a:p>
            <a:pPr indent="-274319" lvl="0" marL="342900" rtl="0" algn="l">
              <a:spcBef>
                <a:spcPts val="444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Wrong weigh and measures used in mandis to cheat farmers.</a:t>
            </a:r>
            <a:endParaRPr/>
          </a:p>
          <a:p>
            <a:pPr indent="0" lvl="0" marL="68580" rtl="0" algn="l">
              <a:spcBef>
                <a:spcPts val="444"/>
              </a:spcBef>
              <a:spcAft>
                <a:spcPts val="0"/>
              </a:spcAft>
              <a:buSzPct val="76000"/>
              <a:buNone/>
            </a:pPr>
            <a:r>
              <a:t/>
            </a:r>
            <a:endParaRPr/>
          </a:p>
          <a:p>
            <a:pPr indent="0" lvl="0" marL="68580" rtl="0" algn="l">
              <a:spcBef>
                <a:spcPts val="444"/>
              </a:spcBef>
              <a:spcAft>
                <a:spcPts val="0"/>
              </a:spcAft>
              <a:buSzPct val="760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2" name="Shape 6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3" name="Google Shape;693;p40"/>
          <p:cNvSpPr txBox="1"/>
          <p:nvPr>
            <p:ph type="title"/>
          </p:nvPr>
        </p:nvSpPr>
        <p:spPr>
          <a:xfrm>
            <a:off x="1043490" y="762000"/>
            <a:ext cx="7024744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Century Gothic"/>
              <a:buNone/>
            </a:pPr>
            <a:r>
              <a:rPr lang="en-US"/>
              <a:t>GOVERNMENT STEPS TO IMPROVE  AGRICULTURAL MARKETING SYSTEM</a:t>
            </a:r>
            <a:endParaRPr/>
          </a:p>
        </p:txBody>
      </p:sp>
      <p:sp>
        <p:nvSpPr>
          <p:cNvPr id="694" name="Google Shape;694;p40"/>
          <p:cNvSpPr txBox="1"/>
          <p:nvPr>
            <p:ph idx="1" type="body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-274319" lvl="0" marL="342900" rtl="0" algn="l">
              <a:spcBef>
                <a:spcPts val="0"/>
              </a:spcBef>
              <a:spcAft>
                <a:spcPts val="0"/>
              </a:spcAft>
              <a:buSzPct val="76000"/>
              <a:buChar char="🞇"/>
            </a:pPr>
            <a:r>
              <a:rPr lang="en-US">
                <a:solidFill>
                  <a:srgbClr val="FF0000"/>
                </a:solidFill>
              </a:rPr>
              <a:t>ORGANISATION OF REGULATED MARKETS</a:t>
            </a:r>
            <a:r>
              <a:rPr lang="en-US"/>
              <a:t>.     Managed by Market Committees ----nominees from the State government, local bodies,Arhatiyas,Brokers and Farmers</a:t>
            </a:r>
            <a:endParaRPr/>
          </a:p>
          <a:p>
            <a:pPr indent="-274319" lvl="0" marL="342900" rtl="0" algn="l">
              <a:spcBef>
                <a:spcPts val="444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Functions</a:t>
            </a:r>
            <a:endParaRPr/>
          </a:p>
          <a:p>
            <a:pPr indent="-457200" lvl="0" marL="525780" rtl="0" algn="l">
              <a:spcBef>
                <a:spcPts val="444"/>
              </a:spcBef>
              <a:spcAft>
                <a:spcPts val="0"/>
              </a:spcAft>
              <a:buSzPct val="76000"/>
              <a:buFont typeface="Century Gothic"/>
              <a:buAutoNum type="arabicPeriod"/>
            </a:pPr>
            <a:r>
              <a:rPr lang="en-US"/>
              <a:t>Fixation of charges for weighing, brokerage etc</a:t>
            </a:r>
            <a:endParaRPr/>
          </a:p>
          <a:p>
            <a:pPr indent="-457200" lvl="0" marL="525780" rtl="0" algn="l">
              <a:spcBef>
                <a:spcPts val="444"/>
              </a:spcBef>
              <a:spcAft>
                <a:spcPts val="0"/>
              </a:spcAft>
              <a:buSzPct val="76000"/>
              <a:buFont typeface="Century Gothic"/>
              <a:buAutoNum type="arabicPeriod"/>
            </a:pPr>
            <a:r>
              <a:rPr lang="en-US"/>
              <a:t>Prevention of unauthorised deductions, underhand dealing and wrong practices by Arhatiyas</a:t>
            </a:r>
            <a:endParaRPr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8" name="Shape 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9" name="Google Shape;699;p41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rPr lang="en-US"/>
              <a:t>      REGULATED MARKETS</a:t>
            </a:r>
            <a:endParaRPr/>
          </a:p>
        </p:txBody>
      </p:sp>
      <p:sp>
        <p:nvSpPr>
          <p:cNvPr id="700" name="Google Shape;700;p41"/>
          <p:cNvSpPr txBox="1"/>
          <p:nvPr>
            <p:ph idx="1" type="body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68580" rtl="0" algn="l">
              <a:spcBef>
                <a:spcPts val="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  <a:p>
            <a:pPr indent="0" lvl="0" marL="6858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rPr lang="en-US"/>
              <a:t>3.Enforcing the use of standardised  weights.</a:t>
            </a:r>
            <a:endParaRPr/>
          </a:p>
          <a:p>
            <a:pPr indent="0" lvl="0" marL="6858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  <a:p>
            <a:pPr indent="0" lvl="0" marL="6858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rPr lang="en-US"/>
              <a:t>4.Providing up to date and reliable market information to the farmers.</a:t>
            </a:r>
            <a:endParaRPr/>
          </a:p>
          <a:p>
            <a:pPr indent="0" lvl="0" marL="6858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  <a:p>
            <a:pPr indent="0" lvl="0" marL="6858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rPr lang="en-US"/>
              <a:t>5.Settling of disputes among the parties arising out of market operations.</a:t>
            </a:r>
            <a:endParaRPr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4" name="Shape 7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5" name="Google Shape;705;p42"/>
          <p:cNvSpPr txBox="1"/>
          <p:nvPr>
            <p:ph type="title"/>
          </p:nvPr>
        </p:nvSpPr>
        <p:spPr>
          <a:xfrm>
            <a:off x="1043490" y="609600"/>
            <a:ext cx="7024744" cy="156106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Century Gothic"/>
              <a:buNone/>
            </a:pPr>
            <a:r>
              <a:rPr lang="en-US"/>
              <a:t>GOVERNMENT STEPS TO IMPROVE  AGRICULTURAL MARKETING SYSTEM</a:t>
            </a:r>
            <a:endParaRPr/>
          </a:p>
        </p:txBody>
      </p:sp>
      <p:sp>
        <p:nvSpPr>
          <p:cNvPr id="706" name="Google Shape;706;p42"/>
          <p:cNvSpPr txBox="1"/>
          <p:nvPr>
            <p:ph idx="1" type="body"/>
          </p:nvPr>
        </p:nvSpPr>
        <p:spPr>
          <a:xfrm>
            <a:off x="1066800" y="2362200"/>
            <a:ext cx="6777317" cy="35089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/>
          </a:bodyPr>
          <a:lstStyle/>
          <a:p>
            <a:pPr indent="-274319" lvl="0" marL="342900" rtl="0" algn="l">
              <a:spcBef>
                <a:spcPts val="0"/>
              </a:spcBef>
              <a:spcAft>
                <a:spcPts val="0"/>
              </a:spcAft>
              <a:buSzPct val="76000"/>
              <a:buChar char="🞇"/>
            </a:pPr>
            <a:r>
              <a:rPr lang="en-US">
                <a:solidFill>
                  <a:srgbClr val="FF0000"/>
                </a:solidFill>
              </a:rPr>
              <a:t>GRADING AND STANDARDISATION</a:t>
            </a:r>
            <a:endParaRPr/>
          </a:p>
          <a:p>
            <a:pPr indent="0" lvl="0" marL="68580" rtl="0" algn="l">
              <a:spcBef>
                <a:spcPts val="444"/>
              </a:spcBef>
              <a:spcAft>
                <a:spcPts val="0"/>
              </a:spcAft>
              <a:buSzPct val="76000"/>
              <a:buNone/>
            </a:pPr>
            <a:r>
              <a:rPr lang="en-US"/>
              <a:t>Central Quality Control Laboratory at Nagpur</a:t>
            </a:r>
            <a:endParaRPr/>
          </a:p>
          <a:p>
            <a:pPr indent="0" lvl="0" marL="68580" rtl="0" algn="l">
              <a:spcBef>
                <a:spcPts val="444"/>
              </a:spcBef>
              <a:spcAft>
                <a:spcPts val="0"/>
              </a:spcAft>
              <a:buSzPct val="76000"/>
              <a:buNone/>
            </a:pPr>
            <a:r>
              <a:t/>
            </a:r>
            <a:endParaRPr/>
          </a:p>
          <a:p>
            <a:pPr indent="0" lvl="0" marL="68580" rtl="0" algn="l">
              <a:spcBef>
                <a:spcPts val="444"/>
              </a:spcBef>
              <a:spcAft>
                <a:spcPts val="0"/>
              </a:spcAft>
              <a:buSzPct val="76000"/>
              <a:buNone/>
            </a:pPr>
            <a:r>
              <a:rPr lang="en-US"/>
              <a:t>Regional subsidiary quality control laboratories</a:t>
            </a:r>
            <a:endParaRPr/>
          </a:p>
          <a:p>
            <a:pPr indent="0" lvl="0" marL="68580" rtl="0" algn="l">
              <a:spcBef>
                <a:spcPts val="444"/>
              </a:spcBef>
              <a:spcAft>
                <a:spcPts val="0"/>
              </a:spcAft>
              <a:buSzPct val="76000"/>
              <a:buNone/>
            </a:pPr>
            <a:r>
              <a:t/>
            </a:r>
            <a:endParaRPr/>
          </a:p>
          <a:p>
            <a:pPr indent="0" lvl="0" marL="68580" rtl="0" algn="l">
              <a:spcBef>
                <a:spcPts val="444"/>
              </a:spcBef>
              <a:spcAft>
                <a:spcPts val="0"/>
              </a:spcAft>
              <a:buSzPct val="76000"/>
              <a:buNone/>
            </a:pPr>
            <a:r>
              <a:rPr lang="en-US"/>
              <a:t>On the basis of the analysis of the physical and chemical properties of the samples, grades are drawn up and authorised packers are issued AGMARK seals.</a:t>
            </a:r>
            <a:endParaRPr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0" name="Shape 7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1" name="Google Shape;711;p43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rPr lang="en-US"/>
              <a:t>    GOVERNMENT STEPS</a:t>
            </a:r>
            <a:endParaRPr/>
          </a:p>
        </p:txBody>
      </p:sp>
      <p:sp>
        <p:nvSpPr>
          <p:cNvPr id="712" name="Google Shape;712;p43"/>
          <p:cNvSpPr txBox="1"/>
          <p:nvPr>
            <p:ph idx="1" type="body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68580" rtl="0" algn="l">
              <a:spcBef>
                <a:spcPts val="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>
                <a:solidFill>
                  <a:srgbClr val="FF0000"/>
                </a:solidFill>
              </a:rPr>
              <a:t>GODOWN AND STORAGE FACILITIES</a:t>
            </a:r>
            <a:endParaRPr/>
          </a:p>
          <a:p>
            <a:pPr indent="0" lvl="0" marL="6858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rPr lang="en-US"/>
              <a:t>1. Central Warehousing Corporation </a:t>
            </a:r>
            <a:endParaRPr/>
          </a:p>
          <a:p>
            <a:pPr indent="0" lvl="0" marL="6858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rPr lang="en-US"/>
              <a:t>            –     1957</a:t>
            </a:r>
            <a:endParaRPr/>
          </a:p>
          <a:p>
            <a:pPr indent="0" lvl="0" marL="6858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rPr lang="en-US"/>
              <a:t>2.State warehousing corporations</a:t>
            </a:r>
            <a:endParaRPr/>
          </a:p>
          <a:p>
            <a:pPr indent="0" lvl="0" marL="6858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rPr lang="en-US"/>
              <a:t>3.Food Corporation of India – 1965</a:t>
            </a:r>
            <a:endParaRPr/>
          </a:p>
          <a:p>
            <a:pPr indent="0" lvl="0" marL="6858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rPr lang="en-US"/>
              <a:t>4.Scheme of rural godowns –6</a:t>
            </a:r>
            <a:r>
              <a:rPr baseline="30000" lang="en-US"/>
              <a:t>th</a:t>
            </a:r>
            <a:r>
              <a:rPr lang="en-US"/>
              <a:t> Plan—to provide storage facility at village level.     </a:t>
            </a:r>
            <a:endParaRPr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6" name="Shape 7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" name="Google Shape;717;p44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rPr lang="en-US"/>
              <a:t>     GOVERNMENT STEPS</a:t>
            </a:r>
            <a:endParaRPr/>
          </a:p>
        </p:txBody>
      </p:sp>
      <p:sp>
        <p:nvSpPr>
          <p:cNvPr id="718" name="Google Shape;718;p44"/>
          <p:cNvSpPr txBox="1"/>
          <p:nvPr>
            <p:ph idx="1" type="body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158496" lvl="0" marL="342900" rtl="0" algn="l">
              <a:spcBef>
                <a:spcPts val="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  <a:p>
            <a:pPr indent="0" lvl="0" marL="6858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rPr lang="en-US">
                <a:solidFill>
                  <a:srgbClr val="FF0000"/>
                </a:solidFill>
              </a:rPr>
              <a:t>PROVIDING MARKET INFORMATION</a:t>
            </a:r>
            <a:endParaRPr/>
          </a:p>
          <a:p>
            <a:pPr indent="-158496" lvl="0" marL="34290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Daly broadcasts of agricultural prices in national media.</a:t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Agricultural prices published by newspapers</a:t>
            </a:r>
            <a:endParaRPr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2" name="Shape 7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Google Shape;723;p45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rPr lang="en-US"/>
              <a:t>      GOVERNMENT STEPS</a:t>
            </a:r>
            <a:endParaRPr/>
          </a:p>
        </p:txBody>
      </p:sp>
      <p:sp>
        <p:nvSpPr>
          <p:cNvPr id="724" name="Google Shape;724;p45"/>
          <p:cNvSpPr txBox="1"/>
          <p:nvPr>
            <p:ph idx="1" type="body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68580" rtl="0" algn="l">
              <a:spcBef>
                <a:spcPts val="0"/>
              </a:spcBef>
              <a:spcAft>
                <a:spcPts val="0"/>
              </a:spcAft>
              <a:buSzPts val="1824"/>
              <a:buNone/>
            </a:pPr>
            <a:r>
              <a:rPr lang="en-US">
                <a:solidFill>
                  <a:srgbClr val="FF0000"/>
                </a:solidFill>
              </a:rPr>
              <a:t>      DIRECTORATE OF MARKETING AND </a:t>
            </a:r>
            <a:endParaRPr/>
          </a:p>
          <a:p>
            <a:pPr indent="0" lvl="0" marL="6858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rPr lang="en-US">
                <a:solidFill>
                  <a:srgbClr val="FF0000"/>
                </a:solidFill>
              </a:rPr>
              <a:t>                         INFORMATION</a:t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To coordinate the agricultural marketing activities.</a:t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Advise the Central and State governments on the problem of agricultural marketing</a:t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Notifies grade standards for agricultural commodities</a:t>
            </a:r>
            <a:endParaRPr/>
          </a:p>
          <a:p>
            <a:pPr indent="-158496" lvl="0" marL="34290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8" name="Shape 7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9" name="Google Shape;729;p46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Century Gothic"/>
              <a:buNone/>
            </a:pPr>
            <a:r>
              <a:rPr lang="en-US"/>
              <a:t>DIRECTORATE OF MARKETING AND INSPECTION</a:t>
            </a:r>
            <a:endParaRPr/>
          </a:p>
        </p:txBody>
      </p:sp>
      <p:sp>
        <p:nvSpPr>
          <p:cNvPr id="730" name="Google Shape;730;p46"/>
          <p:cNvSpPr txBox="1"/>
          <p:nvPr>
            <p:ph idx="1" type="body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158496" lvl="0" marL="342900" rtl="0" algn="l">
              <a:spcBef>
                <a:spcPts val="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Enforces compulsory  quality control before export.</a:t>
            </a:r>
            <a:endParaRPr/>
          </a:p>
          <a:p>
            <a:pPr indent="0" lvl="0" marL="6858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Extends financial help to regulated market</a:t>
            </a:r>
            <a:endParaRPr/>
          </a:p>
          <a:p>
            <a:pPr indent="-158496" lvl="0" marL="34290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Helps in development of infrastructural facilities.</a:t>
            </a:r>
            <a:endParaRPr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4" name="Shape 7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5" name="Google Shape;735;p47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rPr lang="en-US"/>
              <a:t>GOVERNMENT STEPS</a:t>
            </a:r>
            <a:endParaRPr/>
          </a:p>
        </p:txBody>
      </p:sp>
      <p:sp>
        <p:nvSpPr>
          <p:cNvPr id="736" name="Google Shape;736;p47"/>
          <p:cNvSpPr txBox="1"/>
          <p:nvPr>
            <p:ph idx="1" type="body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68580" rtl="0" algn="l">
              <a:spcBef>
                <a:spcPts val="0"/>
              </a:spcBef>
              <a:spcAft>
                <a:spcPts val="0"/>
              </a:spcAft>
              <a:buSzPts val="1824"/>
              <a:buNone/>
            </a:pPr>
            <a:r>
              <a:rPr lang="en-US"/>
              <a:t>GOVERNMENT PURCHASE AND FIXATION OF SUPPORT PRICES</a:t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Minimum Support Price ----- recommendation of Commission of Agricultural Costs and Prices</a:t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FCI buys the commodities </a:t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FCI builds buffer stocks</a:t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Sold through PDS</a:t>
            </a:r>
            <a:endParaRPr/>
          </a:p>
          <a:p>
            <a:pPr indent="-158496" lvl="0" marL="34290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  <a:p>
            <a:pPr indent="-158496" lvl="0" marL="34290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0" name="Shape 7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1" name="Google Shape;741;p48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rPr lang="en-US"/>
              <a:t>GOVERNMENT STEPS</a:t>
            </a:r>
            <a:endParaRPr/>
          </a:p>
        </p:txBody>
      </p:sp>
      <p:sp>
        <p:nvSpPr>
          <p:cNvPr id="742" name="Google Shape;742;p48"/>
          <p:cNvSpPr txBox="1"/>
          <p:nvPr>
            <p:ph idx="1" type="body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68580" rtl="0" algn="l">
              <a:spcBef>
                <a:spcPts val="0"/>
              </a:spcBef>
              <a:spcAft>
                <a:spcPts val="0"/>
              </a:spcAft>
              <a:buSzPts val="1824"/>
              <a:buNone/>
            </a:pPr>
            <a:r>
              <a:rPr lang="en-US"/>
              <a:t>NATIONAL AGRICULTURAL MARKET AND GRAMIN AGRICULTURAL MARKETS</a:t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Launched National Agricultural Market (e-NAM)-April 14,2016</a:t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Brought 585 Mandis under e-NAM&gt;</a:t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Upgraded 22,000  rural haats into Gramin Agricultural Markets (Grams) </a:t>
            </a:r>
            <a:endParaRPr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6" name="Shape 7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" name="Google Shape;747;p49"/>
          <p:cNvSpPr txBox="1"/>
          <p:nvPr>
            <p:ph type="title"/>
          </p:nvPr>
        </p:nvSpPr>
        <p:spPr>
          <a:xfrm>
            <a:off x="1043490" y="533400"/>
            <a:ext cx="7024744" cy="163726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Century Gothic"/>
              <a:buNone/>
            </a:pPr>
            <a:r>
              <a:rPr lang="en-US" sz="3200"/>
              <a:t>GOVERNMENT STEPS TO IMPROVE AGRICULTURAL MARKETING</a:t>
            </a:r>
            <a:endParaRPr sz="3200"/>
          </a:p>
        </p:txBody>
      </p:sp>
      <p:sp>
        <p:nvSpPr>
          <p:cNvPr id="748" name="Google Shape;748;p49"/>
          <p:cNvSpPr txBox="1"/>
          <p:nvPr>
            <p:ph idx="1" type="body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457200" lvl="0" marL="525780" rtl="0" algn="l">
              <a:spcBef>
                <a:spcPts val="0"/>
              </a:spcBef>
              <a:spcAft>
                <a:spcPts val="0"/>
              </a:spcAft>
              <a:buSzPts val="1824"/>
              <a:buFont typeface="Century Gothic"/>
              <a:buAutoNum type="arabicPeriod"/>
            </a:pPr>
            <a:r>
              <a:rPr lang="en-US"/>
              <a:t>Organisation of regulated markets</a:t>
            </a:r>
            <a:endParaRPr/>
          </a:p>
          <a:p>
            <a:pPr indent="-457200" lvl="0" marL="525780" rtl="0" algn="l">
              <a:spcBef>
                <a:spcPts val="480"/>
              </a:spcBef>
              <a:spcAft>
                <a:spcPts val="0"/>
              </a:spcAft>
              <a:buSzPts val="1824"/>
              <a:buFont typeface="Century Gothic"/>
              <a:buAutoNum type="arabicPeriod"/>
            </a:pPr>
            <a:r>
              <a:rPr lang="en-US"/>
              <a:t>Grading and Standardisation.</a:t>
            </a:r>
            <a:endParaRPr/>
          </a:p>
          <a:p>
            <a:pPr indent="-457200" lvl="0" marL="525780" rtl="0" algn="l">
              <a:spcBef>
                <a:spcPts val="480"/>
              </a:spcBef>
              <a:spcAft>
                <a:spcPts val="0"/>
              </a:spcAft>
              <a:buSzPts val="1824"/>
              <a:buFont typeface="Century Gothic"/>
              <a:buAutoNum type="arabicPeriod"/>
            </a:pPr>
            <a:r>
              <a:rPr lang="en-US"/>
              <a:t>Godown and Storage facilities.</a:t>
            </a:r>
            <a:endParaRPr/>
          </a:p>
          <a:p>
            <a:pPr indent="-457200" lvl="0" marL="525780" rtl="0" algn="l">
              <a:spcBef>
                <a:spcPts val="480"/>
              </a:spcBef>
              <a:spcAft>
                <a:spcPts val="0"/>
              </a:spcAft>
              <a:buSzPts val="1824"/>
              <a:buFont typeface="Century Gothic"/>
              <a:buAutoNum type="arabicPeriod"/>
            </a:pPr>
            <a:r>
              <a:rPr lang="en-US"/>
              <a:t>Providing market information.</a:t>
            </a:r>
            <a:endParaRPr/>
          </a:p>
          <a:p>
            <a:pPr indent="-457200" lvl="0" marL="525780" rtl="0" algn="l">
              <a:spcBef>
                <a:spcPts val="480"/>
              </a:spcBef>
              <a:spcAft>
                <a:spcPts val="0"/>
              </a:spcAft>
              <a:buSzPts val="1824"/>
              <a:buFont typeface="Century Gothic"/>
              <a:buAutoNum type="arabicPeriod"/>
            </a:pPr>
            <a:r>
              <a:rPr lang="en-US"/>
              <a:t>Government purchases and fixation of support price</a:t>
            </a:r>
            <a:endParaRPr/>
          </a:p>
          <a:p>
            <a:pPr indent="-457200" lvl="0" marL="525780" rtl="0" algn="l">
              <a:spcBef>
                <a:spcPts val="480"/>
              </a:spcBef>
              <a:spcAft>
                <a:spcPts val="0"/>
              </a:spcAft>
              <a:buSzPts val="1824"/>
              <a:buFont typeface="Century Gothic"/>
              <a:buAutoNum type="arabicPeriod"/>
            </a:pPr>
            <a:r>
              <a:rPr lang="en-US"/>
              <a:t>(e-NAM) and (GrAMs)</a:t>
            </a:r>
            <a:endParaRPr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2" name="Shape 7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3" name="Google Shape;753;p50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Century Gothic"/>
              <a:buNone/>
            </a:pPr>
            <a:r>
              <a:rPr lang="en-US"/>
              <a:t>COOPERATING MARKETING</a:t>
            </a:r>
            <a:br>
              <a:rPr lang="en-US"/>
            </a:br>
            <a:endParaRPr/>
          </a:p>
        </p:txBody>
      </p:sp>
      <p:sp>
        <p:nvSpPr>
          <p:cNvPr id="754" name="Google Shape;754;p50"/>
          <p:cNvSpPr txBox="1"/>
          <p:nvPr>
            <p:ph idx="1" type="body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-274319" lvl="0" marL="342900" rtl="0" algn="l">
              <a:spcBef>
                <a:spcPts val="0"/>
              </a:spcBef>
              <a:spcAft>
                <a:spcPts val="0"/>
              </a:spcAft>
              <a:buSzPct val="76000"/>
              <a:buChar char="🞇"/>
            </a:pPr>
            <a:r>
              <a:rPr lang="en-US"/>
              <a:t>Small and marginal farmers forming cooperating society and sell the produce through the society.</a:t>
            </a:r>
            <a:endParaRPr/>
          </a:p>
          <a:p>
            <a:pPr indent="0" lvl="0" marL="68580" rtl="0" algn="l">
              <a:spcBef>
                <a:spcPts val="444"/>
              </a:spcBef>
              <a:spcAft>
                <a:spcPts val="0"/>
              </a:spcAft>
              <a:buSzPct val="76000"/>
              <a:buNone/>
            </a:pPr>
            <a:r>
              <a:rPr lang="en-US"/>
              <a:t>ADVANTAGES</a:t>
            </a:r>
            <a:endParaRPr/>
          </a:p>
          <a:p>
            <a:pPr indent="0" lvl="0" marL="68580" rtl="0" algn="l">
              <a:spcBef>
                <a:spcPts val="444"/>
              </a:spcBef>
              <a:spcAft>
                <a:spcPts val="0"/>
              </a:spcAft>
              <a:buSzPct val="76000"/>
              <a:buNone/>
            </a:pPr>
            <a:r>
              <a:rPr lang="en-US"/>
              <a:t>1.Increases bargaining power of farmers .Expect more prices.</a:t>
            </a:r>
            <a:endParaRPr/>
          </a:p>
          <a:p>
            <a:pPr indent="0" lvl="0" marL="68580" rtl="0" algn="l">
              <a:spcBef>
                <a:spcPts val="444"/>
              </a:spcBef>
              <a:spcAft>
                <a:spcPts val="0"/>
              </a:spcAft>
              <a:buSzPct val="76000"/>
              <a:buNone/>
            </a:pPr>
            <a:r>
              <a:rPr lang="en-US"/>
              <a:t>2.Deal directly with final buyers.</a:t>
            </a:r>
            <a:endParaRPr/>
          </a:p>
          <a:p>
            <a:pPr indent="0" lvl="0" marL="68580" rtl="0" algn="l">
              <a:spcBef>
                <a:spcPts val="444"/>
              </a:spcBef>
              <a:spcAft>
                <a:spcPts val="0"/>
              </a:spcAft>
              <a:buSzPct val="76000"/>
              <a:buNone/>
            </a:pPr>
            <a:r>
              <a:rPr lang="en-US"/>
              <a:t>3.Provide credit to farmers to save them from the need of selling their produce immediately---ensures better returns</a:t>
            </a:r>
            <a:endParaRPr/>
          </a:p>
          <a:p>
            <a:pPr indent="-167182" lvl="0" marL="342900" rtl="0" algn="l">
              <a:spcBef>
                <a:spcPts val="444"/>
              </a:spcBef>
              <a:spcAft>
                <a:spcPts val="0"/>
              </a:spcAft>
              <a:buSzPct val="76000"/>
              <a:buNone/>
            </a:pPr>
            <a:r>
              <a:t/>
            </a:r>
            <a:endParaRPr/>
          </a:p>
          <a:p>
            <a:pPr indent="-167182" lvl="0" marL="342900" rtl="0" algn="l">
              <a:spcBef>
                <a:spcPts val="444"/>
              </a:spcBef>
              <a:spcAft>
                <a:spcPts val="0"/>
              </a:spcAft>
              <a:buSzPct val="760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58" name="Shape 7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9" name="Google Shape;759;p51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rPr lang="en-US"/>
              <a:t>COOPERATIVE MARKETING</a:t>
            </a:r>
            <a:endParaRPr/>
          </a:p>
        </p:txBody>
      </p:sp>
      <p:sp>
        <p:nvSpPr>
          <p:cNvPr id="760" name="Google Shape;760;p51"/>
          <p:cNvSpPr txBox="1"/>
          <p:nvPr>
            <p:ph idx="1" type="body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68580" rtl="0" algn="l">
              <a:spcBef>
                <a:spcPts val="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  <a:p>
            <a:pPr indent="0" lvl="0" marL="6858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rPr lang="en-US"/>
              <a:t>4 Bulk transport—easier and cheaper.</a:t>
            </a:r>
            <a:endParaRPr/>
          </a:p>
          <a:p>
            <a:pPr indent="0" lvl="0" marL="6858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  <a:p>
            <a:pPr indent="0" lvl="0" marL="6858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rPr lang="en-US"/>
              <a:t>5.Provide storage facility</a:t>
            </a:r>
            <a:endParaRPr/>
          </a:p>
          <a:p>
            <a:pPr indent="0" lvl="0" marL="6858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  <a:p>
            <a:pPr indent="0" lvl="0" marL="6858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rPr lang="en-US"/>
              <a:t>6.Arrange to obtain data on prices, demand and supply position---plan their activities</a:t>
            </a:r>
            <a:endParaRPr/>
          </a:p>
          <a:p>
            <a:pPr indent="0" lvl="0" marL="6858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4" name="Shape 7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5" name="Google Shape;765;p52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Century Gothic"/>
              <a:buNone/>
            </a:pPr>
            <a:r>
              <a:rPr lang="en-US"/>
              <a:t>COOPERATING MARKETING IN INDIA</a:t>
            </a:r>
            <a:endParaRPr/>
          </a:p>
        </p:txBody>
      </p:sp>
      <p:sp>
        <p:nvSpPr>
          <p:cNvPr id="766" name="Google Shape;766;p52"/>
          <p:cNvSpPr txBox="1"/>
          <p:nvPr>
            <p:ph idx="1" type="body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74319" lvl="0" marL="342900" rtl="0" algn="l">
              <a:spcBef>
                <a:spcPts val="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Initiated –2</a:t>
            </a:r>
            <a:r>
              <a:rPr baseline="30000" lang="en-US"/>
              <a:t>nd</a:t>
            </a:r>
            <a:r>
              <a:rPr lang="en-US"/>
              <a:t> Five Year Plan</a:t>
            </a:r>
            <a:endParaRPr/>
          </a:p>
          <a:p>
            <a:pPr indent="0" lvl="0" marL="6858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Extended-3</a:t>
            </a:r>
            <a:r>
              <a:rPr baseline="30000" lang="en-US"/>
              <a:t>rd</a:t>
            </a:r>
            <a:r>
              <a:rPr lang="en-US"/>
              <a:t> Five Year Plan</a:t>
            </a:r>
            <a:endParaRPr/>
          </a:p>
          <a:p>
            <a:pPr indent="0" lvl="0" marL="6858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Cooperating Making Structure built at various levels</a:t>
            </a:r>
            <a:endParaRPr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0" name="Shape 7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1" name="Google Shape;771;p53"/>
          <p:cNvSpPr txBox="1"/>
          <p:nvPr>
            <p:ph type="title"/>
          </p:nvPr>
        </p:nvSpPr>
        <p:spPr>
          <a:xfrm>
            <a:off x="914400" y="990600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Century Gothic"/>
              <a:buNone/>
            </a:pPr>
            <a:r>
              <a:rPr lang="en-US" sz="2800"/>
              <a:t>COOPERATING MARKETING -INDIA</a:t>
            </a:r>
            <a:endParaRPr sz="2800"/>
          </a:p>
        </p:txBody>
      </p:sp>
      <p:grpSp>
        <p:nvGrpSpPr>
          <p:cNvPr id="772" name="Google Shape;772;p53"/>
          <p:cNvGrpSpPr/>
          <p:nvPr/>
        </p:nvGrpSpPr>
        <p:grpSpPr>
          <a:xfrm>
            <a:off x="1042988" y="2701701"/>
            <a:ext cx="6777036" cy="2753171"/>
            <a:chOff x="0" y="377601"/>
            <a:chExt cx="6777036" cy="2753171"/>
          </a:xfrm>
        </p:grpSpPr>
        <p:sp>
          <p:nvSpPr>
            <p:cNvPr id="773" name="Google Shape;773;p53"/>
            <p:cNvSpPr/>
            <p:nvPr/>
          </p:nvSpPr>
          <p:spPr>
            <a:xfrm>
              <a:off x="0" y="377601"/>
              <a:ext cx="2117824" cy="1270694"/>
            </a:xfrm>
            <a:prstGeom prst="rect">
              <a:avLst/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74" name="Google Shape;774;p53"/>
            <p:cNvSpPr txBox="1"/>
            <p:nvPr/>
          </p:nvSpPr>
          <p:spPr>
            <a:xfrm>
              <a:off x="0" y="377601"/>
              <a:ext cx="2117824" cy="127069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7150" lIns="57150" spcFirstLastPara="1" rIns="57150" wrap="square" tIns="571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5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GENERAL PURPOSE PRIMARY COOPERATIVE MARKETING SOCIETIES</a:t>
              </a:r>
              <a:endParaRPr b="0" i="0" sz="15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775" name="Google Shape;775;p53"/>
            <p:cNvSpPr/>
            <p:nvPr/>
          </p:nvSpPr>
          <p:spPr>
            <a:xfrm>
              <a:off x="2329606" y="377601"/>
              <a:ext cx="2117824" cy="1270694"/>
            </a:xfrm>
            <a:prstGeom prst="rect">
              <a:avLst/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76" name="Google Shape;776;p53"/>
            <p:cNvSpPr txBox="1"/>
            <p:nvPr/>
          </p:nvSpPr>
          <p:spPr>
            <a:xfrm>
              <a:off x="2329606" y="377601"/>
              <a:ext cx="2117824" cy="127069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7150" lIns="57150" spcFirstLastPara="1" rIns="57150" wrap="square" tIns="571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5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SPECIALISED PRIMARY MARKETING SOCIETIES</a:t>
              </a:r>
              <a:endParaRPr b="0" i="0" sz="15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777" name="Google Shape;777;p53"/>
            <p:cNvSpPr/>
            <p:nvPr/>
          </p:nvSpPr>
          <p:spPr>
            <a:xfrm>
              <a:off x="4659212" y="377601"/>
              <a:ext cx="2117824" cy="1270694"/>
            </a:xfrm>
            <a:prstGeom prst="rect">
              <a:avLst/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78" name="Google Shape;778;p53"/>
            <p:cNvSpPr txBox="1"/>
            <p:nvPr/>
          </p:nvSpPr>
          <p:spPr>
            <a:xfrm>
              <a:off x="4659212" y="377601"/>
              <a:ext cx="2117824" cy="127069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7150" lIns="57150" spcFirstLastPara="1" rIns="57150" wrap="square" tIns="571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5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DISTRICT/CENTRAL FEDERATIONS</a:t>
              </a:r>
              <a:endParaRPr b="0" i="0" sz="15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779" name="Google Shape;779;p53"/>
            <p:cNvSpPr/>
            <p:nvPr/>
          </p:nvSpPr>
          <p:spPr>
            <a:xfrm>
              <a:off x="1164803" y="1860078"/>
              <a:ext cx="2117824" cy="1270694"/>
            </a:xfrm>
            <a:prstGeom prst="rect">
              <a:avLst/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80" name="Google Shape;780;p53"/>
            <p:cNvSpPr txBox="1"/>
            <p:nvPr/>
          </p:nvSpPr>
          <p:spPr>
            <a:xfrm>
              <a:off x="1164803" y="1860078"/>
              <a:ext cx="2117824" cy="127069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7150" lIns="57150" spcFirstLastPara="1" rIns="57150" wrap="square" tIns="571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5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NATIONAL AGRICUTURAL COOPERATIVE MARKETING FEDERATION OF INDIA</a:t>
              </a:r>
              <a:endParaRPr b="0" i="0" sz="15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781" name="Google Shape;781;p53"/>
            <p:cNvSpPr/>
            <p:nvPr/>
          </p:nvSpPr>
          <p:spPr>
            <a:xfrm>
              <a:off x="3494409" y="1860078"/>
              <a:ext cx="2117824" cy="1270694"/>
            </a:xfrm>
            <a:prstGeom prst="rect">
              <a:avLst/>
            </a:prstGeom>
            <a:solidFill>
              <a:schemeClr val="accent1"/>
            </a:solidFill>
            <a:ln cap="flat" cmpd="sng" w="15875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82" name="Google Shape;782;p53"/>
            <p:cNvSpPr txBox="1"/>
            <p:nvPr/>
          </p:nvSpPr>
          <p:spPr>
            <a:xfrm>
              <a:off x="3494409" y="1860078"/>
              <a:ext cx="2117824" cy="127069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7150" lIns="57150" spcFirstLastPara="1" rIns="57150" wrap="square" tIns="5715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500" u="none" cap="none" strike="noStrike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NAFED</a:t>
              </a:r>
              <a:endParaRPr b="0" i="0" sz="15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</p:grp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6" name="Shape 7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7" name="Google Shape;787;p54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Century Gothic"/>
              <a:buNone/>
            </a:pPr>
            <a:r>
              <a:rPr lang="en-US" sz="3200"/>
              <a:t>ALTERNATE MARKETING CHANNELS</a:t>
            </a:r>
            <a:endParaRPr sz="3200"/>
          </a:p>
        </p:txBody>
      </p:sp>
      <p:sp>
        <p:nvSpPr>
          <p:cNvPr id="788" name="Google Shape;788;p54"/>
          <p:cNvSpPr txBox="1"/>
          <p:nvPr>
            <p:ph idx="1" type="body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74319" lvl="0" marL="342900" rtl="0" algn="l">
              <a:spcBef>
                <a:spcPts val="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APNI MANDI(Punjab ,Rajasthan &amp; Haryana)</a:t>
            </a:r>
            <a:endParaRPr/>
          </a:p>
          <a:p>
            <a:pPr indent="0" lvl="0" marL="6858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HADASPUR MANDI (Pune)</a:t>
            </a:r>
            <a:endParaRPr/>
          </a:p>
          <a:p>
            <a:pPr indent="0" lvl="0" marL="6858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RYTHU BAZAR( Andhra Pradesh, Telegana)</a:t>
            </a:r>
            <a:endParaRPr/>
          </a:p>
          <a:p>
            <a:pPr indent="0" lvl="0" marL="6858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  <a:p>
            <a:pPr indent="-274319" lvl="0" marL="342900" rtl="0" algn="l">
              <a:spcBef>
                <a:spcPts val="480"/>
              </a:spcBef>
              <a:spcAft>
                <a:spcPts val="0"/>
              </a:spcAft>
              <a:buSzPts val="1824"/>
              <a:buChar char="🞇"/>
            </a:pPr>
            <a:r>
              <a:rPr lang="en-US"/>
              <a:t>UZHAVAR SANDIES(Tamil Nadu)</a:t>
            </a:r>
            <a:endParaRPr/>
          </a:p>
          <a:p>
            <a:pPr indent="-158496" lvl="0" marL="342900" rtl="0" algn="l">
              <a:spcBef>
                <a:spcPts val="480"/>
              </a:spcBef>
              <a:spcAft>
                <a:spcPts val="0"/>
              </a:spcAft>
              <a:buSzPts val="1824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2" name="Shape 7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3" name="Google Shape;793;p55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t/>
            </a:r>
            <a:endParaRPr/>
          </a:p>
        </p:txBody>
      </p:sp>
      <p:pic>
        <p:nvPicPr>
          <p:cNvPr id="794" name="Google Shape;794;p55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81000" y="0"/>
            <a:ext cx="8382000" cy="6629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8" name="Shape 7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9" name="Google Shape;799;p56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t/>
            </a:r>
            <a:endParaRPr/>
          </a:p>
        </p:txBody>
      </p:sp>
      <p:pic>
        <p:nvPicPr>
          <p:cNvPr id="800" name="Google Shape;800;p56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7200" y="381000"/>
            <a:ext cx="8229599" cy="6172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4" name="Shape 8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5" name="Google Shape;805;p57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t/>
            </a:r>
            <a:endParaRPr/>
          </a:p>
        </p:txBody>
      </p:sp>
      <p:pic>
        <p:nvPicPr>
          <p:cNvPr id="806" name="Google Shape;806;p57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81000" y="304800"/>
            <a:ext cx="8381999" cy="6248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0" name="Shape 8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1" name="Google Shape;811;p58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t/>
            </a:r>
            <a:endParaRPr/>
          </a:p>
        </p:txBody>
      </p:sp>
      <p:pic>
        <p:nvPicPr>
          <p:cNvPr id="812" name="Google Shape;812;p58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7200" y="0"/>
            <a:ext cx="8305800" cy="6629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6" name="Shape 8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7" name="Google Shape;817;p59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t/>
            </a:r>
            <a:endParaRPr/>
          </a:p>
        </p:txBody>
      </p:sp>
      <p:pic>
        <p:nvPicPr>
          <p:cNvPr id="818" name="Google Shape;818;p59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7201" y="304800"/>
            <a:ext cx="8229600" cy="6248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22" name="Shape 8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3" name="Google Shape;823;p60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t/>
            </a:r>
            <a:endParaRPr/>
          </a:p>
        </p:txBody>
      </p:sp>
      <p:pic>
        <p:nvPicPr>
          <p:cNvPr id="824" name="Google Shape;824;p60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81000" y="-2275"/>
            <a:ext cx="838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28" name="Shape 8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" name="Google Shape;829;p61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t/>
            </a:r>
            <a:endParaRPr/>
          </a:p>
        </p:txBody>
      </p:sp>
      <p:pic>
        <p:nvPicPr>
          <p:cNvPr id="830" name="Google Shape;830;p61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4" name="Shape 8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5" name="Google Shape;835;p62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t/>
            </a:r>
            <a:endParaRPr/>
          </a:p>
        </p:txBody>
      </p:sp>
      <p:pic>
        <p:nvPicPr>
          <p:cNvPr id="836" name="Google Shape;836;p62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04800" y="0"/>
            <a:ext cx="8534400" cy="655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40" name="Shape 8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1" name="Google Shape;841;p63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t/>
            </a:r>
            <a:endParaRPr/>
          </a:p>
        </p:txBody>
      </p:sp>
      <p:pic>
        <p:nvPicPr>
          <p:cNvPr id="842" name="Google Shape;842;p63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46" name="Shape 8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7" name="Google Shape;847;p64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t/>
            </a:r>
            <a:endParaRPr/>
          </a:p>
        </p:txBody>
      </p:sp>
      <p:pic>
        <p:nvPicPr>
          <p:cNvPr id="848" name="Google Shape;848;p64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7200" y="0"/>
            <a:ext cx="82296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2" name="Shape 8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3" name="Google Shape;853;p65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t/>
            </a:r>
            <a:endParaRPr/>
          </a:p>
        </p:txBody>
      </p:sp>
      <p:pic>
        <p:nvPicPr>
          <p:cNvPr id="854" name="Google Shape;854;p65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7200" y="0"/>
            <a:ext cx="8305800" cy="655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8" name="Shape 8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9" name="Google Shape;859;p66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t/>
            </a:r>
            <a:endParaRPr/>
          </a:p>
        </p:txBody>
      </p:sp>
      <p:pic>
        <p:nvPicPr>
          <p:cNvPr id="860" name="Google Shape;860;p66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81000" y="304800"/>
            <a:ext cx="8381999" cy="6248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64" name="Shape 8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5" name="Google Shape;865;p67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t/>
            </a:r>
            <a:endParaRPr/>
          </a:p>
        </p:txBody>
      </p:sp>
      <p:pic>
        <p:nvPicPr>
          <p:cNvPr id="866" name="Google Shape;866;p67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7201" y="304800"/>
            <a:ext cx="8229600" cy="6248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0" name="Shape 8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1" name="Google Shape;871;p68"/>
          <p:cNvSpPr txBox="1"/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entury Gothic"/>
              <a:buNone/>
            </a:pPr>
            <a:r>
              <a:t/>
            </a:r>
            <a:endParaRPr/>
          </a:p>
        </p:txBody>
      </p:sp>
      <p:pic>
        <p:nvPicPr>
          <p:cNvPr id="872" name="Google Shape;872;p68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81001" y="304800"/>
            <a:ext cx="8305800" cy="6248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6" name="Shape 8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7" name="Google Shape;877;p6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7201" y="304800"/>
            <a:ext cx="8229600" cy="6248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1" name="Shape 8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2" name="Google Shape;882;p7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7200" y="0"/>
            <a:ext cx="8229600" cy="655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6" name="Shape 8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7" name="Google Shape;887;p7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7200" y="381000"/>
            <a:ext cx="8229600" cy="61721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1" name="Shape 8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2" name="Google Shape;892;p7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81000" y="304800"/>
            <a:ext cx="8381999" cy="62483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6" name="Shape 8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7" name="Google Shape;897;p7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-304800"/>
            <a:ext cx="9372600" cy="7162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1" name="Shape 9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2" name="Google Shape;902;p7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06" name="Shape 9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7" name="Google Shape;907;p7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7200" y="304800"/>
            <a:ext cx="8229600" cy="6248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1" name="Shape 9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2" name="Google Shape;912;p7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04800" y="381000"/>
            <a:ext cx="8534400" cy="6172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Austin">
  <a:themeElements>
    <a:clrScheme name="Austin">
      <a:dk1>
        <a:srgbClr val="000000"/>
      </a:dk1>
      <a:lt1>
        <a:srgbClr val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2020-10-12T07:17:27Z</dcterms:created>
  <dc:creator>user</dc:creator>
</cp:coreProperties>
</file>