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1" r:id="rId5"/>
    <p:sldId id="260" r:id="rId6"/>
    <p:sldId id="262" r:id="rId7"/>
    <p:sldId id="263" r:id="rId8"/>
    <p:sldId id="264" r:id="rId9"/>
    <p:sldId id="265" r:id="rId10"/>
    <p:sldId id="266" r:id="rId11"/>
    <p:sldId id="267" r:id="rId12"/>
    <p:sldId id="268" r:id="rId13"/>
    <p:sldId id="269" r:id="rId14"/>
    <p:sldId id="270"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7E5D17-6435-1864-9EB2-7C09805D019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9B76A5FF-E7B5-C97E-2FC8-BE5C41EAA73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99657409-6CE7-C9F4-2A02-B7D4376A96D4}"/>
              </a:ext>
            </a:extLst>
          </p:cNvPr>
          <p:cNvSpPr>
            <a:spLocks noGrp="1"/>
          </p:cNvSpPr>
          <p:nvPr>
            <p:ph type="dt" sz="half" idx="10"/>
          </p:nvPr>
        </p:nvSpPr>
        <p:spPr/>
        <p:txBody>
          <a:bodyPr/>
          <a:lstStyle/>
          <a:p>
            <a:fld id="{447E6D06-7D8C-4EEC-A407-6722CF672253}" type="datetimeFigureOut">
              <a:rPr lang="en-IN" smtClean="0"/>
              <a:t>07-08-2024</a:t>
            </a:fld>
            <a:endParaRPr lang="en-IN"/>
          </a:p>
        </p:txBody>
      </p:sp>
      <p:sp>
        <p:nvSpPr>
          <p:cNvPr id="5" name="Footer Placeholder 4">
            <a:extLst>
              <a:ext uri="{FF2B5EF4-FFF2-40B4-BE49-F238E27FC236}">
                <a16:creationId xmlns:a16="http://schemas.microsoft.com/office/drawing/2014/main" id="{AB58FB75-A365-0D84-A772-6B93BB7075AB}"/>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BF12C87A-016C-2C82-F143-976A45150D7F}"/>
              </a:ext>
            </a:extLst>
          </p:cNvPr>
          <p:cNvSpPr>
            <a:spLocks noGrp="1"/>
          </p:cNvSpPr>
          <p:nvPr>
            <p:ph type="sldNum" sz="quarter" idx="12"/>
          </p:nvPr>
        </p:nvSpPr>
        <p:spPr/>
        <p:txBody>
          <a:bodyPr/>
          <a:lstStyle/>
          <a:p>
            <a:fld id="{E831D3B7-ED05-47EE-A97F-265DA5D16655}" type="slidenum">
              <a:rPr lang="en-IN" smtClean="0"/>
              <a:t>‹#›</a:t>
            </a:fld>
            <a:endParaRPr lang="en-IN"/>
          </a:p>
        </p:txBody>
      </p:sp>
    </p:spTree>
    <p:extLst>
      <p:ext uri="{BB962C8B-B14F-4D97-AF65-F5344CB8AC3E}">
        <p14:creationId xmlns:p14="http://schemas.microsoft.com/office/powerpoint/2010/main" val="173804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55A15B-A86F-8080-E55A-CC5BEA00CBA1}"/>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268C7A18-3094-8D6B-45B5-1B00FEDCE96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FE3DEC8B-96FB-75FF-8A69-D9790E5AB7DA}"/>
              </a:ext>
            </a:extLst>
          </p:cNvPr>
          <p:cNvSpPr>
            <a:spLocks noGrp="1"/>
          </p:cNvSpPr>
          <p:nvPr>
            <p:ph type="dt" sz="half" idx="10"/>
          </p:nvPr>
        </p:nvSpPr>
        <p:spPr/>
        <p:txBody>
          <a:bodyPr/>
          <a:lstStyle/>
          <a:p>
            <a:fld id="{447E6D06-7D8C-4EEC-A407-6722CF672253}" type="datetimeFigureOut">
              <a:rPr lang="en-IN" smtClean="0"/>
              <a:t>07-08-2024</a:t>
            </a:fld>
            <a:endParaRPr lang="en-IN"/>
          </a:p>
        </p:txBody>
      </p:sp>
      <p:sp>
        <p:nvSpPr>
          <p:cNvPr id="5" name="Footer Placeholder 4">
            <a:extLst>
              <a:ext uri="{FF2B5EF4-FFF2-40B4-BE49-F238E27FC236}">
                <a16:creationId xmlns:a16="http://schemas.microsoft.com/office/drawing/2014/main" id="{3884BF77-28C7-7268-58F8-7EB056CFAEB2}"/>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1850A7ED-437E-B2C9-DC0D-7C7A49667693}"/>
              </a:ext>
            </a:extLst>
          </p:cNvPr>
          <p:cNvSpPr>
            <a:spLocks noGrp="1"/>
          </p:cNvSpPr>
          <p:nvPr>
            <p:ph type="sldNum" sz="quarter" idx="12"/>
          </p:nvPr>
        </p:nvSpPr>
        <p:spPr/>
        <p:txBody>
          <a:bodyPr/>
          <a:lstStyle/>
          <a:p>
            <a:fld id="{E831D3B7-ED05-47EE-A97F-265DA5D16655}" type="slidenum">
              <a:rPr lang="en-IN" smtClean="0"/>
              <a:t>‹#›</a:t>
            </a:fld>
            <a:endParaRPr lang="en-IN"/>
          </a:p>
        </p:txBody>
      </p:sp>
    </p:spTree>
    <p:extLst>
      <p:ext uri="{BB962C8B-B14F-4D97-AF65-F5344CB8AC3E}">
        <p14:creationId xmlns:p14="http://schemas.microsoft.com/office/powerpoint/2010/main" val="6477794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086A53-73AF-63BF-5ADC-CB9D895476A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F4897EA3-5438-8BD2-8F96-C1E83019627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F7BF91E-B577-8301-7C5E-A09DFAC3957D}"/>
              </a:ext>
            </a:extLst>
          </p:cNvPr>
          <p:cNvSpPr>
            <a:spLocks noGrp="1"/>
          </p:cNvSpPr>
          <p:nvPr>
            <p:ph type="dt" sz="half" idx="10"/>
          </p:nvPr>
        </p:nvSpPr>
        <p:spPr/>
        <p:txBody>
          <a:bodyPr/>
          <a:lstStyle/>
          <a:p>
            <a:fld id="{447E6D06-7D8C-4EEC-A407-6722CF672253}" type="datetimeFigureOut">
              <a:rPr lang="en-IN" smtClean="0"/>
              <a:t>07-08-2024</a:t>
            </a:fld>
            <a:endParaRPr lang="en-IN"/>
          </a:p>
        </p:txBody>
      </p:sp>
      <p:sp>
        <p:nvSpPr>
          <p:cNvPr id="5" name="Footer Placeholder 4">
            <a:extLst>
              <a:ext uri="{FF2B5EF4-FFF2-40B4-BE49-F238E27FC236}">
                <a16:creationId xmlns:a16="http://schemas.microsoft.com/office/drawing/2014/main" id="{2DBD8A9C-FFA5-CB39-3AA2-9D736FFD9D0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5D5502A7-7BA9-F69C-F234-355419369539}"/>
              </a:ext>
            </a:extLst>
          </p:cNvPr>
          <p:cNvSpPr>
            <a:spLocks noGrp="1"/>
          </p:cNvSpPr>
          <p:nvPr>
            <p:ph type="sldNum" sz="quarter" idx="12"/>
          </p:nvPr>
        </p:nvSpPr>
        <p:spPr/>
        <p:txBody>
          <a:bodyPr/>
          <a:lstStyle/>
          <a:p>
            <a:fld id="{E831D3B7-ED05-47EE-A97F-265DA5D16655}" type="slidenum">
              <a:rPr lang="en-IN" smtClean="0"/>
              <a:t>‹#›</a:t>
            </a:fld>
            <a:endParaRPr lang="en-IN"/>
          </a:p>
        </p:txBody>
      </p:sp>
    </p:spTree>
    <p:extLst>
      <p:ext uri="{BB962C8B-B14F-4D97-AF65-F5344CB8AC3E}">
        <p14:creationId xmlns:p14="http://schemas.microsoft.com/office/powerpoint/2010/main" val="38772394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34834F-3BE5-65F4-5407-36DA357398B5}"/>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9B5FA807-06C7-3A39-2004-0B4763270E7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31668B96-7EF6-D872-65B5-58CE742C0AD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FC079E2B-E10B-B97A-39D7-AC0A0E6CADB6}"/>
              </a:ext>
            </a:extLst>
          </p:cNvPr>
          <p:cNvSpPr>
            <a:spLocks noGrp="1"/>
          </p:cNvSpPr>
          <p:nvPr>
            <p:ph type="dt" sz="half" idx="10"/>
          </p:nvPr>
        </p:nvSpPr>
        <p:spPr/>
        <p:txBody>
          <a:bodyPr/>
          <a:lstStyle/>
          <a:p>
            <a:fld id="{447E6D06-7D8C-4EEC-A407-6722CF672253}" type="datetimeFigureOut">
              <a:rPr lang="en-IN" smtClean="0"/>
              <a:t>07-08-2024</a:t>
            </a:fld>
            <a:endParaRPr lang="en-IN"/>
          </a:p>
        </p:txBody>
      </p:sp>
      <p:sp>
        <p:nvSpPr>
          <p:cNvPr id="6" name="Footer Placeholder 5">
            <a:extLst>
              <a:ext uri="{FF2B5EF4-FFF2-40B4-BE49-F238E27FC236}">
                <a16:creationId xmlns:a16="http://schemas.microsoft.com/office/drawing/2014/main" id="{E78E68A6-85C2-B2E6-1FD5-C2D1591ACE29}"/>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0A6367CB-E343-3741-4B89-FD4FC0D120C5}"/>
              </a:ext>
            </a:extLst>
          </p:cNvPr>
          <p:cNvSpPr>
            <a:spLocks noGrp="1"/>
          </p:cNvSpPr>
          <p:nvPr>
            <p:ph type="sldNum" sz="quarter" idx="12"/>
          </p:nvPr>
        </p:nvSpPr>
        <p:spPr/>
        <p:txBody>
          <a:bodyPr/>
          <a:lstStyle/>
          <a:p>
            <a:fld id="{E831D3B7-ED05-47EE-A97F-265DA5D16655}" type="slidenum">
              <a:rPr lang="en-IN" smtClean="0"/>
              <a:t>‹#›</a:t>
            </a:fld>
            <a:endParaRPr lang="en-IN"/>
          </a:p>
        </p:txBody>
      </p:sp>
    </p:spTree>
    <p:extLst>
      <p:ext uri="{BB962C8B-B14F-4D97-AF65-F5344CB8AC3E}">
        <p14:creationId xmlns:p14="http://schemas.microsoft.com/office/powerpoint/2010/main" val="31836180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0B6FDB-34F4-6086-5E52-6FB12FDE6292}"/>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5EFB97D0-4957-245A-EAE7-4EC5D5F69B3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2C35355-1654-B024-293E-054595FD2C3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F9803C4D-90AE-39EB-0C29-7E2E4DDE88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F6A2C6F-C138-298D-06D2-5D7E8807E23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BF7E339F-F1E6-A8FE-AE17-9739C8886A45}"/>
              </a:ext>
            </a:extLst>
          </p:cNvPr>
          <p:cNvSpPr>
            <a:spLocks noGrp="1"/>
          </p:cNvSpPr>
          <p:nvPr>
            <p:ph type="dt" sz="half" idx="10"/>
          </p:nvPr>
        </p:nvSpPr>
        <p:spPr/>
        <p:txBody>
          <a:bodyPr/>
          <a:lstStyle/>
          <a:p>
            <a:fld id="{447E6D06-7D8C-4EEC-A407-6722CF672253}" type="datetimeFigureOut">
              <a:rPr lang="en-IN" smtClean="0"/>
              <a:t>07-08-2024</a:t>
            </a:fld>
            <a:endParaRPr lang="en-IN"/>
          </a:p>
        </p:txBody>
      </p:sp>
      <p:sp>
        <p:nvSpPr>
          <p:cNvPr id="8" name="Footer Placeholder 7">
            <a:extLst>
              <a:ext uri="{FF2B5EF4-FFF2-40B4-BE49-F238E27FC236}">
                <a16:creationId xmlns:a16="http://schemas.microsoft.com/office/drawing/2014/main" id="{7EEA7E09-27D9-92E6-2B97-739F08EF5FD2}"/>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F6BE5241-751B-49B1-3080-ACC7499EC532}"/>
              </a:ext>
            </a:extLst>
          </p:cNvPr>
          <p:cNvSpPr>
            <a:spLocks noGrp="1"/>
          </p:cNvSpPr>
          <p:nvPr>
            <p:ph type="sldNum" sz="quarter" idx="12"/>
          </p:nvPr>
        </p:nvSpPr>
        <p:spPr/>
        <p:txBody>
          <a:bodyPr/>
          <a:lstStyle/>
          <a:p>
            <a:fld id="{E831D3B7-ED05-47EE-A97F-265DA5D16655}" type="slidenum">
              <a:rPr lang="en-IN" smtClean="0"/>
              <a:t>‹#›</a:t>
            </a:fld>
            <a:endParaRPr lang="en-IN"/>
          </a:p>
        </p:txBody>
      </p:sp>
    </p:spTree>
    <p:extLst>
      <p:ext uri="{BB962C8B-B14F-4D97-AF65-F5344CB8AC3E}">
        <p14:creationId xmlns:p14="http://schemas.microsoft.com/office/powerpoint/2010/main" val="19698491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294FD-B80D-36DB-3F9B-0F74F96F3FFC}"/>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5E94A06D-055B-5B05-A9C7-CA351E802B39}"/>
              </a:ext>
            </a:extLst>
          </p:cNvPr>
          <p:cNvSpPr>
            <a:spLocks noGrp="1"/>
          </p:cNvSpPr>
          <p:nvPr>
            <p:ph type="dt" sz="half" idx="10"/>
          </p:nvPr>
        </p:nvSpPr>
        <p:spPr/>
        <p:txBody>
          <a:bodyPr/>
          <a:lstStyle/>
          <a:p>
            <a:fld id="{447E6D06-7D8C-4EEC-A407-6722CF672253}" type="datetimeFigureOut">
              <a:rPr lang="en-IN" smtClean="0"/>
              <a:t>07-08-2024</a:t>
            </a:fld>
            <a:endParaRPr lang="en-IN"/>
          </a:p>
        </p:txBody>
      </p:sp>
      <p:sp>
        <p:nvSpPr>
          <p:cNvPr id="4" name="Footer Placeholder 3">
            <a:extLst>
              <a:ext uri="{FF2B5EF4-FFF2-40B4-BE49-F238E27FC236}">
                <a16:creationId xmlns:a16="http://schemas.microsoft.com/office/drawing/2014/main" id="{76094505-35AF-7639-C19E-09FE35F72FF3}"/>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E011869A-A785-40E6-D4C2-2B09A6484C30}"/>
              </a:ext>
            </a:extLst>
          </p:cNvPr>
          <p:cNvSpPr>
            <a:spLocks noGrp="1"/>
          </p:cNvSpPr>
          <p:nvPr>
            <p:ph type="sldNum" sz="quarter" idx="12"/>
          </p:nvPr>
        </p:nvSpPr>
        <p:spPr/>
        <p:txBody>
          <a:bodyPr/>
          <a:lstStyle/>
          <a:p>
            <a:fld id="{E831D3B7-ED05-47EE-A97F-265DA5D16655}" type="slidenum">
              <a:rPr lang="en-IN" smtClean="0"/>
              <a:t>‹#›</a:t>
            </a:fld>
            <a:endParaRPr lang="en-IN"/>
          </a:p>
        </p:txBody>
      </p:sp>
    </p:spTree>
    <p:extLst>
      <p:ext uri="{BB962C8B-B14F-4D97-AF65-F5344CB8AC3E}">
        <p14:creationId xmlns:p14="http://schemas.microsoft.com/office/powerpoint/2010/main" val="35740160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425B9DC-EA18-DBF9-63A7-ADB8C5AEE5D2}"/>
              </a:ext>
            </a:extLst>
          </p:cNvPr>
          <p:cNvSpPr>
            <a:spLocks noGrp="1"/>
          </p:cNvSpPr>
          <p:nvPr>
            <p:ph type="dt" sz="half" idx="10"/>
          </p:nvPr>
        </p:nvSpPr>
        <p:spPr/>
        <p:txBody>
          <a:bodyPr/>
          <a:lstStyle/>
          <a:p>
            <a:fld id="{447E6D06-7D8C-4EEC-A407-6722CF672253}" type="datetimeFigureOut">
              <a:rPr lang="en-IN" smtClean="0"/>
              <a:t>07-08-2024</a:t>
            </a:fld>
            <a:endParaRPr lang="en-IN"/>
          </a:p>
        </p:txBody>
      </p:sp>
      <p:sp>
        <p:nvSpPr>
          <p:cNvPr id="3" name="Footer Placeholder 2">
            <a:extLst>
              <a:ext uri="{FF2B5EF4-FFF2-40B4-BE49-F238E27FC236}">
                <a16:creationId xmlns:a16="http://schemas.microsoft.com/office/drawing/2014/main" id="{F564D707-17B3-8B85-91AC-7E71AE47DBE8}"/>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7F58D474-296C-CDAA-7518-4B8A2D006525}"/>
              </a:ext>
            </a:extLst>
          </p:cNvPr>
          <p:cNvSpPr>
            <a:spLocks noGrp="1"/>
          </p:cNvSpPr>
          <p:nvPr>
            <p:ph type="sldNum" sz="quarter" idx="12"/>
          </p:nvPr>
        </p:nvSpPr>
        <p:spPr/>
        <p:txBody>
          <a:bodyPr/>
          <a:lstStyle/>
          <a:p>
            <a:fld id="{E831D3B7-ED05-47EE-A97F-265DA5D16655}" type="slidenum">
              <a:rPr lang="en-IN" smtClean="0"/>
              <a:t>‹#›</a:t>
            </a:fld>
            <a:endParaRPr lang="en-IN"/>
          </a:p>
        </p:txBody>
      </p:sp>
    </p:spTree>
    <p:extLst>
      <p:ext uri="{BB962C8B-B14F-4D97-AF65-F5344CB8AC3E}">
        <p14:creationId xmlns:p14="http://schemas.microsoft.com/office/powerpoint/2010/main" val="21188244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4D049-D09F-9D79-20BC-FE714083DDE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D6AC7AB2-43DB-F904-6212-C941B04672E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85C7C7DE-2385-60F4-25A9-877FEC37F4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8DC85A-69C5-4991-88A4-0B0BADBF2353}"/>
              </a:ext>
            </a:extLst>
          </p:cNvPr>
          <p:cNvSpPr>
            <a:spLocks noGrp="1"/>
          </p:cNvSpPr>
          <p:nvPr>
            <p:ph type="dt" sz="half" idx="10"/>
          </p:nvPr>
        </p:nvSpPr>
        <p:spPr/>
        <p:txBody>
          <a:bodyPr/>
          <a:lstStyle/>
          <a:p>
            <a:fld id="{447E6D06-7D8C-4EEC-A407-6722CF672253}" type="datetimeFigureOut">
              <a:rPr lang="en-IN" smtClean="0"/>
              <a:t>07-08-2024</a:t>
            </a:fld>
            <a:endParaRPr lang="en-IN"/>
          </a:p>
        </p:txBody>
      </p:sp>
      <p:sp>
        <p:nvSpPr>
          <p:cNvPr id="6" name="Footer Placeholder 5">
            <a:extLst>
              <a:ext uri="{FF2B5EF4-FFF2-40B4-BE49-F238E27FC236}">
                <a16:creationId xmlns:a16="http://schemas.microsoft.com/office/drawing/2014/main" id="{7189DEAA-4CD2-5622-45D3-5B4CA3E3E713}"/>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1DAAAB81-AB1C-A7EB-60D1-8C46CDDA7062}"/>
              </a:ext>
            </a:extLst>
          </p:cNvPr>
          <p:cNvSpPr>
            <a:spLocks noGrp="1"/>
          </p:cNvSpPr>
          <p:nvPr>
            <p:ph type="sldNum" sz="quarter" idx="12"/>
          </p:nvPr>
        </p:nvSpPr>
        <p:spPr/>
        <p:txBody>
          <a:bodyPr/>
          <a:lstStyle/>
          <a:p>
            <a:fld id="{E831D3B7-ED05-47EE-A97F-265DA5D16655}" type="slidenum">
              <a:rPr lang="en-IN" smtClean="0"/>
              <a:t>‹#›</a:t>
            </a:fld>
            <a:endParaRPr lang="en-IN"/>
          </a:p>
        </p:txBody>
      </p:sp>
    </p:spTree>
    <p:extLst>
      <p:ext uri="{BB962C8B-B14F-4D97-AF65-F5344CB8AC3E}">
        <p14:creationId xmlns:p14="http://schemas.microsoft.com/office/powerpoint/2010/main" val="7850079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053852-A379-979A-09E0-0A76442367D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6E21B567-AF4E-858F-D386-1D231D1A9E0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152F03C1-4D4A-1AEA-583C-50531E107D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E95127B-FCEF-D028-1EBF-C2D920432F8A}"/>
              </a:ext>
            </a:extLst>
          </p:cNvPr>
          <p:cNvSpPr>
            <a:spLocks noGrp="1"/>
          </p:cNvSpPr>
          <p:nvPr>
            <p:ph type="dt" sz="half" idx="10"/>
          </p:nvPr>
        </p:nvSpPr>
        <p:spPr/>
        <p:txBody>
          <a:bodyPr/>
          <a:lstStyle/>
          <a:p>
            <a:fld id="{447E6D06-7D8C-4EEC-A407-6722CF672253}" type="datetimeFigureOut">
              <a:rPr lang="en-IN" smtClean="0"/>
              <a:t>07-08-2024</a:t>
            </a:fld>
            <a:endParaRPr lang="en-IN"/>
          </a:p>
        </p:txBody>
      </p:sp>
      <p:sp>
        <p:nvSpPr>
          <p:cNvPr id="6" name="Footer Placeholder 5">
            <a:extLst>
              <a:ext uri="{FF2B5EF4-FFF2-40B4-BE49-F238E27FC236}">
                <a16:creationId xmlns:a16="http://schemas.microsoft.com/office/drawing/2014/main" id="{415ABC93-DC2F-E821-E8A3-E739DAC5C492}"/>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CD77337F-91BF-10E4-CF55-ED6FA9E2AD42}"/>
              </a:ext>
            </a:extLst>
          </p:cNvPr>
          <p:cNvSpPr>
            <a:spLocks noGrp="1"/>
          </p:cNvSpPr>
          <p:nvPr>
            <p:ph type="sldNum" sz="quarter" idx="12"/>
          </p:nvPr>
        </p:nvSpPr>
        <p:spPr/>
        <p:txBody>
          <a:bodyPr/>
          <a:lstStyle/>
          <a:p>
            <a:fld id="{E831D3B7-ED05-47EE-A97F-265DA5D16655}" type="slidenum">
              <a:rPr lang="en-IN" smtClean="0"/>
              <a:t>‹#›</a:t>
            </a:fld>
            <a:endParaRPr lang="en-IN"/>
          </a:p>
        </p:txBody>
      </p:sp>
    </p:spTree>
    <p:extLst>
      <p:ext uri="{BB962C8B-B14F-4D97-AF65-F5344CB8AC3E}">
        <p14:creationId xmlns:p14="http://schemas.microsoft.com/office/powerpoint/2010/main" val="42436906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E82D7-92D9-A4E0-4209-DEDD7B979A46}"/>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FB874AF7-AFDB-83C8-F90C-5F2266F6F60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C86C0310-407D-7452-2881-708C3B5C6679}"/>
              </a:ext>
            </a:extLst>
          </p:cNvPr>
          <p:cNvSpPr>
            <a:spLocks noGrp="1"/>
          </p:cNvSpPr>
          <p:nvPr>
            <p:ph type="dt" sz="half" idx="10"/>
          </p:nvPr>
        </p:nvSpPr>
        <p:spPr/>
        <p:txBody>
          <a:bodyPr/>
          <a:lstStyle/>
          <a:p>
            <a:fld id="{447E6D06-7D8C-4EEC-A407-6722CF672253}" type="datetimeFigureOut">
              <a:rPr lang="en-IN" smtClean="0"/>
              <a:t>07-08-2024</a:t>
            </a:fld>
            <a:endParaRPr lang="en-IN"/>
          </a:p>
        </p:txBody>
      </p:sp>
      <p:sp>
        <p:nvSpPr>
          <p:cNvPr id="5" name="Footer Placeholder 4">
            <a:extLst>
              <a:ext uri="{FF2B5EF4-FFF2-40B4-BE49-F238E27FC236}">
                <a16:creationId xmlns:a16="http://schemas.microsoft.com/office/drawing/2014/main" id="{2F14E8F7-8517-58A1-F2CE-7E00E0F0E55F}"/>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2F181468-DA13-FF57-5CB9-714F56B5A077}"/>
              </a:ext>
            </a:extLst>
          </p:cNvPr>
          <p:cNvSpPr>
            <a:spLocks noGrp="1"/>
          </p:cNvSpPr>
          <p:nvPr>
            <p:ph type="sldNum" sz="quarter" idx="12"/>
          </p:nvPr>
        </p:nvSpPr>
        <p:spPr/>
        <p:txBody>
          <a:bodyPr/>
          <a:lstStyle/>
          <a:p>
            <a:fld id="{E831D3B7-ED05-47EE-A97F-265DA5D16655}" type="slidenum">
              <a:rPr lang="en-IN" smtClean="0"/>
              <a:t>‹#›</a:t>
            </a:fld>
            <a:endParaRPr lang="en-IN"/>
          </a:p>
        </p:txBody>
      </p:sp>
    </p:spTree>
    <p:extLst>
      <p:ext uri="{BB962C8B-B14F-4D97-AF65-F5344CB8AC3E}">
        <p14:creationId xmlns:p14="http://schemas.microsoft.com/office/powerpoint/2010/main" val="1844982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AB27DF8-462C-6E1B-1BCC-D7CDDA9F23A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1423F360-421A-BB83-D3EE-6FDE8FDAAFA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9E2A773B-EE5D-9930-B79C-4F0871111909}"/>
              </a:ext>
            </a:extLst>
          </p:cNvPr>
          <p:cNvSpPr>
            <a:spLocks noGrp="1"/>
          </p:cNvSpPr>
          <p:nvPr>
            <p:ph type="dt" sz="half" idx="10"/>
          </p:nvPr>
        </p:nvSpPr>
        <p:spPr/>
        <p:txBody>
          <a:bodyPr/>
          <a:lstStyle/>
          <a:p>
            <a:fld id="{447E6D06-7D8C-4EEC-A407-6722CF672253}" type="datetimeFigureOut">
              <a:rPr lang="en-IN" smtClean="0"/>
              <a:t>07-08-2024</a:t>
            </a:fld>
            <a:endParaRPr lang="en-IN"/>
          </a:p>
        </p:txBody>
      </p:sp>
      <p:sp>
        <p:nvSpPr>
          <p:cNvPr id="5" name="Footer Placeholder 4">
            <a:extLst>
              <a:ext uri="{FF2B5EF4-FFF2-40B4-BE49-F238E27FC236}">
                <a16:creationId xmlns:a16="http://schemas.microsoft.com/office/drawing/2014/main" id="{B7181035-A24B-C0C7-0A68-C9AD377D62F5}"/>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445F478F-CE5B-5C55-4416-DE5B7C7C833D}"/>
              </a:ext>
            </a:extLst>
          </p:cNvPr>
          <p:cNvSpPr>
            <a:spLocks noGrp="1"/>
          </p:cNvSpPr>
          <p:nvPr>
            <p:ph type="sldNum" sz="quarter" idx="12"/>
          </p:nvPr>
        </p:nvSpPr>
        <p:spPr/>
        <p:txBody>
          <a:bodyPr/>
          <a:lstStyle/>
          <a:p>
            <a:fld id="{E831D3B7-ED05-47EE-A97F-265DA5D16655}" type="slidenum">
              <a:rPr lang="en-IN" smtClean="0"/>
              <a:t>‹#›</a:t>
            </a:fld>
            <a:endParaRPr lang="en-IN"/>
          </a:p>
        </p:txBody>
      </p:sp>
    </p:spTree>
    <p:extLst>
      <p:ext uri="{BB962C8B-B14F-4D97-AF65-F5344CB8AC3E}">
        <p14:creationId xmlns:p14="http://schemas.microsoft.com/office/powerpoint/2010/main" val="6860895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0F62B70-1594-64EF-1272-7CFCDD747AF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A8B7EDEF-92D5-5028-1D3F-B5237938F49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62080194-7E85-F749-2E20-F0786D05D3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47E6D06-7D8C-4EEC-A407-6722CF672253}" type="datetimeFigureOut">
              <a:rPr lang="en-IN" smtClean="0"/>
              <a:t>07-08-2024</a:t>
            </a:fld>
            <a:endParaRPr lang="en-IN"/>
          </a:p>
        </p:txBody>
      </p:sp>
      <p:sp>
        <p:nvSpPr>
          <p:cNvPr id="5" name="Footer Placeholder 4">
            <a:extLst>
              <a:ext uri="{FF2B5EF4-FFF2-40B4-BE49-F238E27FC236}">
                <a16:creationId xmlns:a16="http://schemas.microsoft.com/office/drawing/2014/main" id="{A98D7846-13E3-68DC-A6EB-06A106E36D5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CDDD50C8-2DA9-5956-FA34-2651ABB61F4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31D3B7-ED05-47EE-A97F-265DA5D16655}" type="slidenum">
              <a:rPr lang="en-IN" smtClean="0"/>
              <a:t>‹#›</a:t>
            </a:fld>
            <a:endParaRPr lang="en-IN"/>
          </a:p>
        </p:txBody>
      </p:sp>
    </p:spTree>
    <p:extLst>
      <p:ext uri="{BB962C8B-B14F-4D97-AF65-F5344CB8AC3E}">
        <p14:creationId xmlns:p14="http://schemas.microsoft.com/office/powerpoint/2010/main" val="34394246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F635F-8101-6647-366A-3D285D2C04B5}"/>
              </a:ext>
            </a:extLst>
          </p:cNvPr>
          <p:cNvSpPr>
            <a:spLocks noGrp="1"/>
          </p:cNvSpPr>
          <p:nvPr>
            <p:ph type="title"/>
          </p:nvPr>
        </p:nvSpPr>
        <p:spPr/>
        <p:txBody>
          <a:bodyPr>
            <a:normAutofit/>
          </a:bodyPr>
          <a:lstStyle/>
          <a:p>
            <a:pPr algn="ctr"/>
            <a:r>
              <a:rPr lang="en-US" sz="2000" b="1" dirty="0">
                <a:effectLst/>
                <a:latin typeface="Times New Roman" panose="02020603050405020304" pitchFamily="18" charset="0"/>
                <a:ea typeface="Times New Roman" panose="02020603050405020304" pitchFamily="18" charset="0"/>
              </a:rPr>
              <a:t>Design Considerations for Embedded Systems in Autonomous Vehicles: Integrating Sensor Fusion, Real-Time Control Systems, Safety Mechanisms, and Advanced Navigation Algorithms for Enhanced Vehicle Autonomy and Reliability</a:t>
            </a:r>
            <a:endParaRPr lang="en-IN" sz="4800" dirty="0"/>
          </a:p>
        </p:txBody>
      </p:sp>
      <p:graphicFrame>
        <p:nvGraphicFramePr>
          <p:cNvPr id="21" name="Table 20">
            <a:extLst>
              <a:ext uri="{FF2B5EF4-FFF2-40B4-BE49-F238E27FC236}">
                <a16:creationId xmlns:a16="http://schemas.microsoft.com/office/drawing/2014/main" id="{496A547F-1E14-71E0-7A0D-AA631226AD6B}"/>
              </a:ext>
            </a:extLst>
          </p:cNvPr>
          <p:cNvGraphicFramePr>
            <a:graphicFrameLocks noGrp="1"/>
          </p:cNvGraphicFramePr>
          <p:nvPr>
            <p:extLst>
              <p:ext uri="{D42A27DB-BD31-4B8C-83A1-F6EECF244321}">
                <p14:modId xmlns:p14="http://schemas.microsoft.com/office/powerpoint/2010/main" val="3507771381"/>
              </p:ext>
            </p:extLst>
          </p:nvPr>
        </p:nvGraphicFramePr>
        <p:xfrm>
          <a:off x="2389079" y="2531444"/>
          <a:ext cx="7413841" cy="2697417"/>
        </p:xfrm>
        <a:graphic>
          <a:graphicData uri="http://schemas.openxmlformats.org/drawingml/2006/table">
            <a:tbl>
              <a:tblPr>
                <a:tableStyleId>{5C22544A-7EE6-4342-B048-85BDC9FD1C3A}</a:tableStyleId>
              </a:tblPr>
              <a:tblGrid>
                <a:gridCol w="7413841">
                  <a:extLst>
                    <a:ext uri="{9D8B030D-6E8A-4147-A177-3AD203B41FA5}">
                      <a16:colId xmlns:a16="http://schemas.microsoft.com/office/drawing/2014/main" val="3640430069"/>
                    </a:ext>
                  </a:extLst>
                </a:gridCol>
              </a:tblGrid>
              <a:tr h="0">
                <a:tc>
                  <a:txBody>
                    <a:bodyPr/>
                    <a:lstStyle/>
                    <a:p>
                      <a:pPr algn="ctr">
                        <a:lnSpc>
                          <a:spcPct val="115000"/>
                        </a:lnSpc>
                        <a:spcAft>
                          <a:spcPts val="1000"/>
                        </a:spcAft>
                      </a:pPr>
                      <a:r>
                        <a:rPr lang="en-US" sz="1400" b="1" dirty="0">
                          <a:effectLst/>
                          <a:latin typeface="Times New Roman" panose="02020603050405020304" pitchFamily="18" charset="0"/>
                          <a:cs typeface="Times New Roman" panose="02020603050405020304" pitchFamily="18" charset="0"/>
                        </a:rPr>
                        <a:t>Dr. D. Kumaraswamy, Assistant Professor</a:t>
                      </a:r>
                      <a:endParaRPr lang="en-IN" sz="1400" b="1" dirty="0">
                        <a:effectLst/>
                        <a:latin typeface="Times New Roman" panose="02020603050405020304" pitchFamily="18" charset="0"/>
                        <a:cs typeface="Times New Roman" panose="02020603050405020304" pitchFamily="18" charset="0"/>
                      </a:endParaRPr>
                    </a:p>
                    <a:p>
                      <a:pPr algn="ctr">
                        <a:lnSpc>
                          <a:spcPct val="115000"/>
                        </a:lnSpc>
                        <a:spcAft>
                          <a:spcPts val="1000"/>
                        </a:spcAft>
                      </a:pPr>
                      <a:r>
                        <a:rPr lang="en-US" sz="1400" b="0" dirty="0">
                          <a:effectLst/>
                          <a:latin typeface="Times New Roman" panose="02020603050405020304" pitchFamily="18" charset="0"/>
                          <a:cs typeface="Times New Roman" panose="02020603050405020304" pitchFamily="18" charset="0"/>
                        </a:rPr>
                        <a:t>Department of Electronics and Communication Engineering</a:t>
                      </a:r>
                      <a:endParaRPr lang="en-IN" sz="1400" b="0" dirty="0">
                        <a:effectLst/>
                        <a:latin typeface="Times New Roman" panose="02020603050405020304" pitchFamily="18" charset="0"/>
                        <a:cs typeface="Times New Roman" panose="02020603050405020304" pitchFamily="18" charset="0"/>
                      </a:endParaRPr>
                    </a:p>
                    <a:p>
                      <a:pPr algn="ctr">
                        <a:lnSpc>
                          <a:spcPct val="115000"/>
                        </a:lnSpc>
                        <a:spcAft>
                          <a:spcPts val="1000"/>
                        </a:spcAft>
                      </a:pPr>
                      <a:r>
                        <a:rPr lang="en-US" sz="1400" b="0" dirty="0">
                          <a:effectLst/>
                          <a:latin typeface="Times New Roman" panose="02020603050405020304" pitchFamily="18" charset="0"/>
                          <a:cs typeface="Times New Roman" panose="02020603050405020304" pitchFamily="18" charset="0"/>
                        </a:rPr>
                        <a:t>Ellenki College of Engineering and Technology, Hyderabad</a:t>
                      </a:r>
                      <a:endParaRPr lang="en-IN" sz="1400" b="0" dirty="0">
                        <a:effectLst/>
                        <a:latin typeface="Times New Roman" panose="02020603050405020304" pitchFamily="18" charset="0"/>
                        <a:cs typeface="Times New Roman" panose="02020603050405020304" pitchFamily="18" charset="0"/>
                      </a:endParaRPr>
                    </a:p>
                    <a:p>
                      <a:pPr algn="ctr">
                        <a:lnSpc>
                          <a:spcPct val="115000"/>
                        </a:lnSpc>
                        <a:spcAft>
                          <a:spcPts val="1000"/>
                        </a:spcAft>
                      </a:pPr>
                      <a:r>
                        <a:rPr lang="en-US" sz="1400" b="1" dirty="0">
                          <a:effectLst/>
                          <a:latin typeface="Times New Roman" panose="02020603050405020304" pitchFamily="18" charset="0"/>
                          <a:cs typeface="Times New Roman" panose="02020603050405020304" pitchFamily="18" charset="0"/>
                        </a:rPr>
                        <a:t> </a:t>
                      </a:r>
                      <a:endParaRPr lang="en-IN" sz="1400" b="1" dirty="0">
                        <a:effectLst/>
                        <a:latin typeface="Times New Roman" panose="02020603050405020304" pitchFamily="18" charset="0"/>
                        <a:cs typeface="Times New Roman" panose="02020603050405020304" pitchFamily="18" charset="0"/>
                      </a:endParaRPr>
                    </a:p>
                    <a:p>
                      <a:pPr algn="ctr">
                        <a:lnSpc>
                          <a:spcPct val="115000"/>
                        </a:lnSpc>
                        <a:spcAft>
                          <a:spcPts val="1000"/>
                        </a:spcAft>
                      </a:pPr>
                      <a:r>
                        <a:rPr lang="en-US" sz="1400" b="1" dirty="0">
                          <a:effectLst/>
                          <a:latin typeface="Times New Roman" panose="02020603050405020304" pitchFamily="18" charset="0"/>
                          <a:cs typeface="Times New Roman" panose="02020603050405020304" pitchFamily="18" charset="0"/>
                        </a:rPr>
                        <a:t>M. </a:t>
                      </a:r>
                      <a:r>
                        <a:rPr lang="en-US" sz="1400" b="1" dirty="0" err="1">
                          <a:effectLst/>
                          <a:latin typeface="Times New Roman" panose="02020603050405020304" pitchFamily="18" charset="0"/>
                          <a:cs typeface="Times New Roman" panose="02020603050405020304" pitchFamily="18" charset="0"/>
                        </a:rPr>
                        <a:t>Sanjeeva</a:t>
                      </a:r>
                      <a:r>
                        <a:rPr lang="en-US" sz="1400" b="1" dirty="0">
                          <a:effectLst/>
                          <a:latin typeface="Times New Roman" panose="02020603050405020304" pitchFamily="18" charset="0"/>
                          <a:cs typeface="Times New Roman" panose="02020603050405020304" pitchFamily="18" charset="0"/>
                        </a:rPr>
                        <a:t>, Assistant Professor</a:t>
                      </a:r>
                      <a:endParaRPr lang="en-IN" sz="1400" b="1" dirty="0">
                        <a:effectLst/>
                        <a:latin typeface="Times New Roman" panose="02020603050405020304" pitchFamily="18" charset="0"/>
                        <a:cs typeface="Times New Roman" panose="02020603050405020304" pitchFamily="18" charset="0"/>
                      </a:endParaRPr>
                    </a:p>
                    <a:p>
                      <a:pPr algn="ctr">
                        <a:lnSpc>
                          <a:spcPct val="115000"/>
                        </a:lnSpc>
                        <a:spcAft>
                          <a:spcPts val="1000"/>
                        </a:spcAft>
                      </a:pPr>
                      <a:r>
                        <a:rPr lang="en-US" sz="1400" b="0" dirty="0">
                          <a:effectLst/>
                          <a:latin typeface="Times New Roman" panose="02020603050405020304" pitchFamily="18" charset="0"/>
                          <a:cs typeface="Times New Roman" panose="02020603050405020304" pitchFamily="18" charset="0"/>
                        </a:rPr>
                        <a:t>Department of Electronics and Communication Engineering</a:t>
                      </a:r>
                      <a:endParaRPr lang="en-IN" sz="1400" b="0" dirty="0">
                        <a:effectLst/>
                        <a:latin typeface="Times New Roman" panose="02020603050405020304" pitchFamily="18" charset="0"/>
                        <a:cs typeface="Times New Roman" panose="02020603050405020304" pitchFamily="18" charset="0"/>
                      </a:endParaRPr>
                    </a:p>
                    <a:p>
                      <a:pPr algn="ctr">
                        <a:lnSpc>
                          <a:spcPct val="115000"/>
                        </a:lnSpc>
                        <a:spcAft>
                          <a:spcPts val="1000"/>
                        </a:spcAft>
                      </a:pPr>
                      <a:r>
                        <a:rPr lang="en-US" sz="1400" b="0" dirty="0">
                          <a:effectLst/>
                          <a:latin typeface="Times New Roman" panose="02020603050405020304" pitchFamily="18" charset="0"/>
                          <a:cs typeface="Times New Roman" panose="02020603050405020304" pitchFamily="18" charset="0"/>
                        </a:rPr>
                        <a:t>Ellenki College of Engineering and Technology, Hyderabad</a:t>
                      </a:r>
                      <a:endParaRPr lang="en-IN" sz="900" b="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18745" marR="118745" marT="118745" marB="118745"/>
                </a:tc>
                <a:extLst>
                  <a:ext uri="{0D108BD9-81ED-4DB2-BD59-A6C34878D82A}">
                    <a16:rowId xmlns:a16="http://schemas.microsoft.com/office/drawing/2014/main" val="3741109933"/>
                  </a:ext>
                </a:extLst>
              </a:tr>
            </a:tbl>
          </a:graphicData>
        </a:graphic>
      </p:graphicFrame>
    </p:spTree>
    <p:extLst>
      <p:ext uri="{BB962C8B-B14F-4D97-AF65-F5344CB8AC3E}">
        <p14:creationId xmlns:p14="http://schemas.microsoft.com/office/powerpoint/2010/main" val="23961761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083AE-0D98-37C3-BAB4-65DF72903251}"/>
              </a:ext>
            </a:extLst>
          </p:cNvPr>
          <p:cNvSpPr>
            <a:spLocks noGrp="1"/>
          </p:cNvSpPr>
          <p:nvPr>
            <p:ph type="title"/>
          </p:nvPr>
        </p:nvSpPr>
        <p:spPr/>
        <p:txBody>
          <a:bodyPr/>
          <a:lstStyle/>
          <a:p>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ABSTRACT</a:t>
            </a:r>
            <a:endParaRPr lang="en-IN" dirty="0"/>
          </a:p>
        </p:txBody>
      </p:sp>
      <p:sp>
        <p:nvSpPr>
          <p:cNvPr id="3" name="Content Placeholder 2">
            <a:extLst>
              <a:ext uri="{FF2B5EF4-FFF2-40B4-BE49-F238E27FC236}">
                <a16:creationId xmlns:a16="http://schemas.microsoft.com/office/drawing/2014/main" id="{E3DA6F7C-DD16-1F2D-F1B8-62B5DBCA7060}"/>
              </a:ext>
            </a:extLst>
          </p:cNvPr>
          <p:cNvSpPr>
            <a:spLocks noGrp="1"/>
          </p:cNvSpPr>
          <p:nvPr>
            <p:ph idx="1"/>
          </p:nvPr>
        </p:nvSpPr>
        <p:spPr/>
        <p:txBody>
          <a:bodyPr>
            <a:normAutofit fontScale="92500" lnSpcReduction="10000"/>
          </a:bodyPr>
          <a:lstStyle/>
          <a:p>
            <a:pPr algn="just"/>
            <a:r>
              <a:rPr lang="en-US" sz="1800" dirty="0">
                <a:effectLst/>
                <a:latin typeface="Times New Roman" panose="02020603050405020304" pitchFamily="18" charset="0"/>
                <a:ea typeface="Times New Roman" panose="02020603050405020304" pitchFamily="18" charset="0"/>
              </a:rPr>
              <a:t>Designing embedded systems for autonomous vehicles involves integrating multiple complex components to achieve enhanced vehicle autonomy and reliability. Sensor fusion is a critical aspect, combining data from various sensors such as LiDAR, radar, and cameras to create a comprehensive and accurate understanding of the vehicle's surroundings. This fusion is essential for precise navigation, obstacle detection, and decision-making processes. Real-time control systems play a pivotal role in ensuring that the vehicle can respond instantaneously to dynamic and unpredictable conditions on the road, maintaining stability, and optimal performance. These systems must be highly efficient and capable of processing vast amounts of data with minimal latency. Safety mechanisms are integral to the design, incorporating redundancy and fail-safe protocols to protect against potential system failures and ensure the safety of passengers and pedestrians. This includes the implementation of fault-tolerant hardware and software, as well as rigorous testing and validation procedures. Advanced navigation algorithms, leveraging machine learning and predictive modeling, are crucial for optimizing routing and decision-making processes. These algorithms enable the vehicle to anticipate and react to various driving scenarios, from traffic congestion to sudden obstacles, ensuring a smooth and reliable operation. In addition to these core components, the design must also consider the integration of communication systems for vehicle-to-vehicle (V2V) and vehicle-to-infrastructure (V2I) interactions, which are vital for coordinated and safe driving in connected environments. Power management and thermal considerations are also essential, as the embedded systems must operate efficiently within the vehicle's power constraints and manage heat dissipation effectively. Collectively, these design considerations contribute to the development of sophisticated, dependable autonomous vehicles capable of navigating diverse and complex environments with high levels of safety and efficiency.</a:t>
            </a:r>
            <a:endParaRPr lang="en-IN" dirty="0"/>
          </a:p>
        </p:txBody>
      </p:sp>
    </p:spTree>
    <p:extLst>
      <p:ext uri="{BB962C8B-B14F-4D97-AF65-F5344CB8AC3E}">
        <p14:creationId xmlns:p14="http://schemas.microsoft.com/office/powerpoint/2010/main" val="17388417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17C28-E71D-C91A-57FA-734ACDA59BF1}"/>
              </a:ext>
            </a:extLst>
          </p:cNvPr>
          <p:cNvSpPr>
            <a:spLocks noGrp="1"/>
          </p:cNvSpPr>
          <p:nvPr>
            <p:ph type="title"/>
          </p:nvPr>
        </p:nvSpPr>
        <p:spPr/>
        <p:txBody>
          <a:bodyPr/>
          <a:lstStyle/>
          <a:p>
            <a:r>
              <a:rPr lang="en-US" sz="1800" b="1" dirty="0">
                <a:effectLst/>
                <a:latin typeface="Times New Roman" panose="02020603050405020304" pitchFamily="18" charset="0"/>
                <a:ea typeface="Times New Roman" panose="02020603050405020304" pitchFamily="18" charset="0"/>
              </a:rPr>
              <a:t>INTRODUCTION</a:t>
            </a:r>
            <a:endParaRPr lang="en-IN" dirty="0"/>
          </a:p>
        </p:txBody>
      </p:sp>
      <p:sp>
        <p:nvSpPr>
          <p:cNvPr id="3" name="Content Placeholder 2">
            <a:extLst>
              <a:ext uri="{FF2B5EF4-FFF2-40B4-BE49-F238E27FC236}">
                <a16:creationId xmlns:a16="http://schemas.microsoft.com/office/drawing/2014/main" id="{1735B058-586A-7374-CA43-130D9C0C1B57}"/>
              </a:ext>
            </a:extLst>
          </p:cNvPr>
          <p:cNvSpPr>
            <a:spLocks noGrp="1"/>
          </p:cNvSpPr>
          <p:nvPr>
            <p:ph idx="1"/>
          </p:nvPr>
        </p:nvSpPr>
        <p:spPr/>
        <p:txBody>
          <a:bodyPr>
            <a:normAutofit fontScale="77500" lnSpcReduction="20000"/>
          </a:bodyPr>
          <a:lstStyle/>
          <a:p>
            <a:pPr algn="just">
              <a:lnSpc>
                <a:spcPct val="12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rapid advancement in autonomous vehicle technology necessitates a comprehensive approach to the design of embedded systems, ensuring they meet the rigorous demands of enhanced vehicle autonomy and reliability. Embedded systems in autonomous vehicles must seamlessly integrate multiple complex components, each playing a crucial role in the overall functionality and safety of the vehicle. </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20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Key among these components is sensor fusion, which involves the integration of data from various sensors such as LiDAR, radar, and cameras. This integration is vital for creating an accurate and cohesive understanding of the vehicle's environment, facilitating precise navigation and obstacle detection.</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20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Real-time control systems are another critical aspect, responsible for the vehicle's ability to respond instantaneously to dynamic and unpredictable road conditions. These systems must process vast amounts of data with minimal latency to maintain stability and performance. Safety mechanisms are also paramount, incorporating redundancy and fail-safe protocols to guard against potential system failures and ensure the safety of passengers and pedestrians. This includes implementing fault-tolerant hardware and software, along with rigorous testing and validation procedures.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20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Advanced navigation algorithms, utilizing machine learning and predictive modeling, are essential for optimizing routing and decision-making processes. These algorithms enable the vehicle to anticipate and react to various driving scenarios, from traffic congestion to sudden obstacles, ensuring smooth and reliable operation. Additionally, the integration of communication systems for vehicle-to-vehicle (V2V) and vehicle-to-infrastructure (V2I) interactions is crucial for coordinated and safe driving in connected environments.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20000"/>
              </a:lnSpc>
            </a:pPr>
            <a:endParaRPr lang="en-IN" dirty="0"/>
          </a:p>
        </p:txBody>
      </p:sp>
    </p:spTree>
    <p:extLst>
      <p:ext uri="{BB962C8B-B14F-4D97-AF65-F5344CB8AC3E}">
        <p14:creationId xmlns:p14="http://schemas.microsoft.com/office/powerpoint/2010/main" val="17232809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Technologies | Free Full-Text | Connected and Automated Vehicles:  Infrastructure, Applications, Security, Critical Challenges, and Future  Aspects">
            <a:extLst>
              <a:ext uri="{FF2B5EF4-FFF2-40B4-BE49-F238E27FC236}">
                <a16:creationId xmlns:a16="http://schemas.microsoft.com/office/drawing/2014/main" id="{35A47493-E91B-0999-E295-C34B0B34E38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65756" y="879926"/>
            <a:ext cx="7260488" cy="5098147"/>
          </a:xfrm>
          <a:prstGeom prst="rect">
            <a:avLst/>
          </a:prstGeom>
          <a:noFill/>
          <a:ln>
            <a:noFill/>
          </a:ln>
        </p:spPr>
      </p:pic>
    </p:spTree>
    <p:extLst>
      <p:ext uri="{BB962C8B-B14F-4D97-AF65-F5344CB8AC3E}">
        <p14:creationId xmlns:p14="http://schemas.microsoft.com/office/powerpoint/2010/main" val="32122551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5DF06-BBA8-1008-F45A-F935694A92BC}"/>
              </a:ext>
            </a:extLst>
          </p:cNvPr>
          <p:cNvSpPr>
            <a:spLocks noGrp="1"/>
          </p:cNvSpPr>
          <p:nvPr>
            <p:ph type="title"/>
          </p:nvPr>
        </p:nvSpPr>
        <p:spPr/>
        <p:txBody>
          <a:bodyPr/>
          <a:lstStyle/>
          <a:p>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NEED FOR THE STUDY</a:t>
            </a:r>
            <a:endParaRPr lang="en-IN" dirty="0"/>
          </a:p>
        </p:txBody>
      </p:sp>
      <p:sp>
        <p:nvSpPr>
          <p:cNvPr id="3" name="Content Placeholder 2">
            <a:extLst>
              <a:ext uri="{FF2B5EF4-FFF2-40B4-BE49-F238E27FC236}">
                <a16:creationId xmlns:a16="http://schemas.microsoft.com/office/drawing/2014/main" id="{B6A758F2-299C-28D6-D9D4-A79800C4F98D}"/>
              </a:ext>
            </a:extLst>
          </p:cNvPr>
          <p:cNvSpPr>
            <a:spLocks noGrp="1"/>
          </p:cNvSpPr>
          <p:nvPr>
            <p:ph idx="1"/>
          </p:nvPr>
        </p:nvSpPr>
        <p:spPr/>
        <p:txBody>
          <a:bodyPr>
            <a:normAutofit/>
          </a:bodyPr>
          <a:lstStyle/>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rapid advancement of autonomous vehicle technology necessitates enhancing embedded systems for safety, efficiency, and reliability in diverse environments.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Current systems face challenges in data processing speed, integration of fault-tolerant safety mechanisms, and power management.</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Moreover, the increasing importance of vehicle-to-vehicle (V2V) and vehicle-to-infrastructure (V2I) communications calls for seamless integration into vehicle architectures.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This study aims to address these challenges by focusing on the integration of sensor fusion, real-time control systems, safety mechanisms, and advanced navigation algorithms.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goal is to develop robust, dependable autonomous vehicles that can navigate complex scenarios, thereby accelerating the adoption of autonomous technologies and improving transportation systems.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8183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31D0C-677E-B35A-AA89-C2FAB3BC17D8}"/>
              </a:ext>
            </a:extLst>
          </p:cNvPr>
          <p:cNvSpPr>
            <a:spLocks noGrp="1"/>
          </p:cNvSpPr>
          <p:nvPr>
            <p:ph type="title"/>
          </p:nvPr>
        </p:nvSpPr>
        <p:spPr/>
        <p:txBody>
          <a:bodyPr/>
          <a:lstStyle/>
          <a:p>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OBJECTIVES</a:t>
            </a:r>
            <a:endParaRPr lang="en-IN" dirty="0"/>
          </a:p>
        </p:txBody>
      </p:sp>
      <p:sp>
        <p:nvSpPr>
          <p:cNvPr id="3" name="Content Placeholder 2">
            <a:extLst>
              <a:ext uri="{FF2B5EF4-FFF2-40B4-BE49-F238E27FC236}">
                <a16:creationId xmlns:a16="http://schemas.microsoft.com/office/drawing/2014/main" id="{636B3FA3-7E81-0DF1-0F7C-A8B6F574B16C}"/>
              </a:ext>
            </a:extLst>
          </p:cNvPr>
          <p:cNvSpPr>
            <a:spLocks noGrp="1"/>
          </p:cNvSpPr>
          <p:nvPr>
            <p:ph idx="1"/>
          </p:nvPr>
        </p:nvSpPr>
        <p:spPr/>
        <p:txBody>
          <a:bodyPr>
            <a:normAutofit fontScale="85000" lnSpcReduction="10000"/>
          </a:bodyPr>
          <a:lstStyle/>
          <a:p>
            <a:pPr marL="342900" lvl="0" indent="-342900" algn="just">
              <a:lnSpc>
                <a:spcPct val="115000"/>
              </a:lnSpc>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Develop and refine algorithms to integrate data from multiple sensors (LiDAR, radar, cameras) for accurate and cohesive environmental modeling.</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Improve the efficiency and responsiveness of real-time control systems to ensure instantaneous reactions to dynamic road conditions.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Integrate redundancy and fail-safe protocols to protect against system failures and ensure passenger and pedestrian safety.</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Leverage machine learning and predictive modeling to optimize routing and decision-making processes for various driving scenarios.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Seamlessly incorporate vehicle-to-vehicle (V2V) and vehicle-to-infrastructure (V2I) communication systems into the vehicle architecture for coordinated and safe driving.</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Design embedded systems that operate efficiently within vehicle power constraints and effectively manage heat dissipation.</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Conduct comprehensive testing and validation procedures to ensure the robustness and reliability of the embedded systems in diverse and complex driving environments.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1000"/>
              </a:spcAft>
              <a:buFont typeface="Symbol" panose="05050102010706020507" pitchFamily="18"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Contribute to the creation of sophisticated, dependable autonomous vehicles capable of safe and efficient operation in real-world conditions.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18334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30815F-88BC-085D-724F-98EF2E470F4E}"/>
              </a:ext>
            </a:extLst>
          </p:cNvPr>
          <p:cNvSpPr>
            <a:spLocks noGrp="1"/>
          </p:cNvSpPr>
          <p:nvPr>
            <p:ph type="title"/>
          </p:nvPr>
        </p:nvSpPr>
        <p:spPr/>
        <p:txBody>
          <a:bodyPr/>
          <a:lstStyle/>
          <a:p>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METHODOLOGY</a:t>
            </a:r>
            <a:endParaRPr lang="en-IN" dirty="0"/>
          </a:p>
        </p:txBody>
      </p:sp>
      <p:sp>
        <p:nvSpPr>
          <p:cNvPr id="3" name="Content Placeholder 2">
            <a:extLst>
              <a:ext uri="{FF2B5EF4-FFF2-40B4-BE49-F238E27FC236}">
                <a16:creationId xmlns:a16="http://schemas.microsoft.com/office/drawing/2014/main" id="{BD271729-5255-7FDC-760F-1EEB7BEEC76B}"/>
              </a:ext>
            </a:extLst>
          </p:cNvPr>
          <p:cNvSpPr>
            <a:spLocks noGrp="1"/>
          </p:cNvSpPr>
          <p:nvPr>
            <p:ph idx="1"/>
          </p:nvPr>
        </p:nvSpPr>
        <p:spPr>
          <a:xfrm>
            <a:off x="838200" y="1353677"/>
            <a:ext cx="11206316" cy="4351338"/>
          </a:xfrm>
        </p:spPr>
        <p:txBody>
          <a:bodyPr>
            <a:noAutofit/>
          </a:bodyPr>
          <a:lstStyle/>
          <a:p>
            <a:pPr algn="just">
              <a:lnSpc>
                <a:spcPct val="100000"/>
              </a:lnSpc>
              <a:spcAft>
                <a:spcPts val="1000"/>
              </a:spcAft>
            </a:pPr>
            <a:r>
              <a:rPr lang="en-US" sz="1000" b="1" dirty="0">
                <a:effectLst/>
                <a:latin typeface="Times New Roman" panose="02020603050405020304" pitchFamily="18" charset="0"/>
                <a:ea typeface="Times New Roman" panose="02020603050405020304" pitchFamily="18" charset="0"/>
                <a:cs typeface="Times New Roman" panose="02020603050405020304" pitchFamily="18" charset="0"/>
              </a:rPr>
              <a:t>1. Literature Review and Benchmarking: </a:t>
            </a: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Conduct a comprehensive review of existing technologies, methodologies, and advancements in autonomous vehicle embedded systems. Identify current limitations, challenges, and best practices in sensor fusion, real-time control systems, safety mechanisms, navigation algorithms, and V2V/V2I communication.</a:t>
            </a:r>
            <a:endParaRPr lang="en-IN" sz="10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00000"/>
              </a:lnSpc>
              <a:spcAft>
                <a:spcPts val="1000"/>
              </a:spcAft>
            </a:pPr>
            <a:r>
              <a:rPr lang="en-US" sz="1000" b="1" dirty="0">
                <a:effectLst/>
                <a:latin typeface="Times New Roman" panose="02020603050405020304" pitchFamily="18" charset="0"/>
                <a:ea typeface="Times New Roman" panose="02020603050405020304" pitchFamily="18" charset="0"/>
                <a:cs typeface="Times New Roman" panose="02020603050405020304" pitchFamily="18" charset="0"/>
              </a:rPr>
              <a:t>2. System Design and Architecture: </a:t>
            </a: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Develop a detailed design for integrating sensor fusion, real-time control systems, safety mechanisms, and advanced navigation algorithms. Create architectural models that address power and thermal management considerations.</a:t>
            </a:r>
            <a:endParaRPr lang="en-IN" sz="10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00000"/>
              </a:lnSpc>
              <a:spcAft>
                <a:spcPts val="1000"/>
              </a:spcAft>
            </a:pPr>
            <a:r>
              <a:rPr lang="en-US" sz="1000" b="1" dirty="0">
                <a:effectLst/>
                <a:latin typeface="Times New Roman" panose="02020603050405020304" pitchFamily="18" charset="0"/>
                <a:ea typeface="Times New Roman" panose="02020603050405020304" pitchFamily="18" charset="0"/>
                <a:cs typeface="Times New Roman" panose="02020603050405020304" pitchFamily="18" charset="0"/>
              </a:rPr>
              <a:t>3. Algorithm Development and Optimization: </a:t>
            </a: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Design and implement algorithms for sensor fusion and advanced navigation. Utilize machine learning techniques for predictive modeling and real-time decision-making. Optimize these algorithms for speed, accuracy, and efficiency.</a:t>
            </a:r>
            <a:endParaRPr lang="en-IN" sz="10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00000"/>
              </a:lnSpc>
              <a:spcAft>
                <a:spcPts val="1000"/>
              </a:spcAft>
            </a:pPr>
            <a:r>
              <a:rPr lang="en-US" sz="1000" b="1" dirty="0">
                <a:effectLst/>
                <a:latin typeface="Times New Roman" panose="02020603050405020304" pitchFamily="18" charset="0"/>
                <a:ea typeface="Times New Roman" panose="02020603050405020304" pitchFamily="18" charset="0"/>
                <a:cs typeface="Times New Roman" panose="02020603050405020304" pitchFamily="18" charset="0"/>
              </a:rPr>
              <a:t>4. Integration of V2V and V2I Communication: </a:t>
            </a: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Develop and integrate V2V and V2I communication systems into the vehicle’s architecture. Ensure seamless communication for enhanced coordination and safety in connected environments.</a:t>
            </a:r>
            <a:endParaRPr lang="en-IN" sz="10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00000"/>
              </a:lnSpc>
              <a:spcAft>
                <a:spcPts val="1000"/>
              </a:spcAft>
            </a:pPr>
            <a:r>
              <a:rPr lang="en-US" sz="1000" b="1" dirty="0">
                <a:effectLst/>
                <a:latin typeface="Times New Roman" panose="02020603050405020304" pitchFamily="18" charset="0"/>
                <a:ea typeface="Times New Roman" panose="02020603050405020304" pitchFamily="18" charset="0"/>
                <a:cs typeface="Times New Roman" panose="02020603050405020304" pitchFamily="18" charset="0"/>
              </a:rPr>
              <a:t>5. Prototyping and Simulation: </a:t>
            </a: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Build prototypes and use simulation tools to test the integrated systems under various driving scenarios. Simulate real-world conditions to evaluate system performance, safety, and reliability.</a:t>
            </a:r>
            <a:endParaRPr lang="en-IN" sz="10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00000"/>
              </a:lnSpc>
              <a:spcAft>
                <a:spcPts val="1000"/>
              </a:spcAft>
            </a:pPr>
            <a:r>
              <a:rPr lang="en-US" sz="1000" b="1" dirty="0">
                <a:effectLst/>
                <a:latin typeface="Times New Roman" panose="02020603050405020304" pitchFamily="18" charset="0"/>
                <a:ea typeface="Times New Roman" panose="02020603050405020304" pitchFamily="18" charset="0"/>
                <a:cs typeface="Times New Roman" panose="02020603050405020304" pitchFamily="18" charset="0"/>
              </a:rPr>
              <a:t>6. Testing and Validation: </a:t>
            </a: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Conduct rigorous testing of the embedded systems, including:</a:t>
            </a:r>
            <a:endParaRPr lang="en-IN" sz="10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00000"/>
              </a:lnSpc>
              <a:spcAft>
                <a:spcPts val="1000"/>
              </a:spcAft>
            </a:pPr>
            <a:r>
              <a:rPr lang="en-US" sz="1000" b="1" dirty="0">
                <a:effectLst/>
                <a:latin typeface="Times New Roman" panose="02020603050405020304" pitchFamily="18" charset="0"/>
                <a:ea typeface="Times New Roman" panose="02020603050405020304" pitchFamily="18" charset="0"/>
                <a:cs typeface="Times New Roman" panose="02020603050405020304" pitchFamily="18" charset="0"/>
              </a:rPr>
              <a:t>7. Performance Evaluation: </a:t>
            </a: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Analyze the performance of the developed systems using key metrics such as response time, accuracy, reliability, and safety. Compare results against benchmarks and industry standards.</a:t>
            </a:r>
            <a:endParaRPr lang="en-IN" sz="10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00000"/>
              </a:lnSpc>
              <a:spcAft>
                <a:spcPts val="1000"/>
              </a:spcAft>
            </a:pPr>
            <a:r>
              <a:rPr lang="en-US" sz="1000" b="1" dirty="0">
                <a:effectLst/>
                <a:latin typeface="Times New Roman" panose="02020603050405020304" pitchFamily="18" charset="0"/>
                <a:ea typeface="Times New Roman" panose="02020603050405020304" pitchFamily="18" charset="0"/>
                <a:cs typeface="Times New Roman" panose="02020603050405020304" pitchFamily="18" charset="0"/>
              </a:rPr>
              <a:t>8. Refinement and Iteration: </a:t>
            </a: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Based on testing and evaluation feedback, refine and optimize algorithms, systems, and components. Implement improvements to address identified issues and enhance overall system performance.</a:t>
            </a:r>
            <a:endParaRPr lang="en-IN" sz="10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00000"/>
              </a:lnSpc>
              <a:spcAft>
                <a:spcPts val="1000"/>
              </a:spcAft>
            </a:pPr>
            <a:r>
              <a:rPr lang="en-US" sz="1000" b="1" dirty="0">
                <a:effectLst/>
                <a:latin typeface="Times New Roman" panose="02020603050405020304" pitchFamily="18" charset="0"/>
                <a:ea typeface="Times New Roman" panose="02020603050405020304" pitchFamily="18" charset="0"/>
                <a:cs typeface="Times New Roman" panose="02020603050405020304" pitchFamily="18" charset="0"/>
              </a:rPr>
              <a:t>9. Documentation and Reporting: </a:t>
            </a: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Document the design, development, testing, and evaluation processes. Prepare detailed reports outlining findings, methodologies, and recommendations for future research and development.</a:t>
            </a:r>
            <a:endParaRPr lang="en-IN" sz="10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00000"/>
              </a:lnSpc>
              <a:spcAft>
                <a:spcPts val="1000"/>
              </a:spcAft>
            </a:pPr>
            <a:r>
              <a:rPr lang="en-US" sz="1000" b="1" dirty="0">
                <a:effectLst/>
                <a:latin typeface="Times New Roman" panose="02020603050405020304" pitchFamily="18" charset="0"/>
                <a:ea typeface="Times New Roman" panose="02020603050405020304" pitchFamily="18" charset="0"/>
                <a:cs typeface="Times New Roman" panose="02020603050405020304" pitchFamily="18" charset="0"/>
              </a:rPr>
              <a:t>10. Dissemination and Application: </a:t>
            </a: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Share research outcomes through publications, presentations, and collaboration with industry stakeholders. Apply findings to advance the development of autonomous vehicle technologies and contribute to the broader field of vehicular automation.</a:t>
            </a:r>
            <a:endParaRPr lang="en-IN" sz="10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70228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5E05E-F44D-1DF0-A433-2DBE97176871}"/>
              </a:ext>
            </a:extLst>
          </p:cNvPr>
          <p:cNvSpPr>
            <a:spLocks noGrp="1"/>
          </p:cNvSpPr>
          <p:nvPr>
            <p:ph type="title"/>
          </p:nvPr>
        </p:nvSpPr>
        <p:spPr/>
        <p:txBody>
          <a:bodyPr>
            <a:normAutofit/>
          </a:bodyPr>
          <a:lstStyle/>
          <a:p>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METHODOLOGY</a:t>
            </a:r>
            <a:endParaRPr lang="en-IN" sz="1800" dirty="0"/>
          </a:p>
        </p:txBody>
      </p:sp>
      <p:pic>
        <p:nvPicPr>
          <p:cNvPr id="4" name="Picture 3" descr="Real time control system architecture. | Download Scientific Diagram">
            <a:extLst>
              <a:ext uri="{FF2B5EF4-FFF2-40B4-BE49-F238E27FC236}">
                <a16:creationId xmlns:a16="http://schemas.microsoft.com/office/drawing/2014/main" id="{8B3C3190-116E-3487-29F2-4DB45298647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98506" y="1690688"/>
            <a:ext cx="6594987" cy="4930204"/>
          </a:xfrm>
          <a:prstGeom prst="rect">
            <a:avLst/>
          </a:prstGeom>
          <a:noFill/>
          <a:ln>
            <a:noFill/>
          </a:ln>
        </p:spPr>
      </p:pic>
    </p:spTree>
    <p:extLst>
      <p:ext uri="{BB962C8B-B14F-4D97-AF65-F5344CB8AC3E}">
        <p14:creationId xmlns:p14="http://schemas.microsoft.com/office/powerpoint/2010/main" val="21923190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C8450-5372-1206-8ADE-CEC7AAE4286A}"/>
              </a:ext>
            </a:extLst>
          </p:cNvPr>
          <p:cNvSpPr>
            <a:spLocks noGrp="1"/>
          </p:cNvSpPr>
          <p:nvPr>
            <p:ph type="title"/>
          </p:nvPr>
        </p:nvSpPr>
        <p:spPr/>
        <p:txBody>
          <a:bodyPr/>
          <a:lstStyle/>
          <a:p>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DATA ANALYSIS</a:t>
            </a:r>
            <a:endParaRPr lang="en-IN" dirty="0"/>
          </a:p>
        </p:txBody>
      </p:sp>
      <p:sp>
        <p:nvSpPr>
          <p:cNvPr id="3" name="Content Placeholder 2">
            <a:extLst>
              <a:ext uri="{FF2B5EF4-FFF2-40B4-BE49-F238E27FC236}">
                <a16:creationId xmlns:a16="http://schemas.microsoft.com/office/drawing/2014/main" id="{EEDB934C-019B-E1B4-5840-CC03CCBB36D1}"/>
              </a:ext>
            </a:extLst>
          </p:cNvPr>
          <p:cNvSpPr>
            <a:spLocks noGrp="1"/>
          </p:cNvSpPr>
          <p:nvPr>
            <p:ph idx="1"/>
          </p:nvPr>
        </p:nvSpPr>
        <p:spPr/>
        <p:txBody>
          <a:bodyPr>
            <a:normAutofit/>
          </a:bodyPr>
          <a:lstStyle/>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1. Sensor Fusion Performance Metrics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2. Real-Time Control System Analysis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3. Safety Mechanisms Evaluation</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4. Advanced Navigation Algorithms Performance</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5. V2V and V2I Communication System Analysis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6. Power and Thermal Management Evaluation</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7. Overall System Robustness and Reliability</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66716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BCC04-F955-FB07-76C8-1C655764738C}"/>
              </a:ext>
            </a:extLst>
          </p:cNvPr>
          <p:cNvSpPr>
            <a:spLocks noGrp="1"/>
          </p:cNvSpPr>
          <p:nvPr>
            <p:ph type="title"/>
          </p:nvPr>
        </p:nvSpPr>
        <p:spPr/>
        <p:txBody>
          <a:bodyPr/>
          <a:lstStyle/>
          <a:p>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FINDINGS &amp; DISCUSSION</a:t>
            </a:r>
            <a:endParaRPr lang="en-IN" dirty="0"/>
          </a:p>
        </p:txBody>
      </p:sp>
      <p:sp>
        <p:nvSpPr>
          <p:cNvPr id="3" name="Content Placeholder 2">
            <a:extLst>
              <a:ext uri="{FF2B5EF4-FFF2-40B4-BE49-F238E27FC236}">
                <a16:creationId xmlns:a16="http://schemas.microsoft.com/office/drawing/2014/main" id="{2D2C3C23-AD7F-BB32-E818-1517CBEAC3E3}"/>
              </a:ext>
            </a:extLst>
          </p:cNvPr>
          <p:cNvSpPr>
            <a:spLocks noGrp="1"/>
          </p:cNvSpPr>
          <p:nvPr>
            <p:ph idx="1"/>
          </p:nvPr>
        </p:nvSpPr>
        <p:spPr/>
        <p:txBody>
          <a:bodyPr>
            <a:normAutofit lnSpcReduction="10000"/>
          </a:bodyPr>
          <a:lstStyle/>
          <a:p>
            <a:pPr algn="just">
              <a:lnSpc>
                <a:spcPct val="120000"/>
              </a:lnSpc>
              <a:spcAft>
                <a:spcPts val="100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1. Sensor Fusion Effectiveness:</a:t>
            </a:r>
            <a:r>
              <a:rPr lang="en-IN" sz="1200" dirty="0">
                <a:latin typeface="Calibri" panose="020F0502020204030204" pitchFamily="34" charset="0"/>
                <a:ea typeface="Times New Roman" panose="02020603050405020304" pitchFamily="18" charset="0"/>
                <a:cs typeface="Times New Roman" panose="02020603050405020304" pitchFamily="18" charset="0"/>
              </a:rPr>
              <a:t> </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Finding: The integration of data from multiple sensors significantly enhances environmental modeling accuracy, with notable improvements in obstacle detection and situational awareness. Discussion: Advanced sensor fusion algorithms successfully combine data from LiDAR, radar, and cameras to create a comprehensive and accurate representation of the vehicle’s surroundings. This integration reduces blind spots and improves object detection, which is crucial for safe navigation. However, challenges remain in managing data latency and ensuring real-time updates, which requires ongoing optimization of fusion algorithms.</a:t>
            </a:r>
            <a:endParaRPr lang="en-IN" sz="12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20000"/>
              </a:lnSpc>
              <a:spcAft>
                <a:spcPts val="100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2. Real-Time Control System Performance:</a:t>
            </a:r>
            <a:r>
              <a:rPr lang="en-IN" sz="1200" dirty="0">
                <a:latin typeface="Calibri" panose="020F0502020204030204" pitchFamily="34" charset="0"/>
                <a:ea typeface="Times New Roman" panose="02020603050405020304" pitchFamily="18" charset="0"/>
                <a:cs typeface="Times New Roman" panose="02020603050405020304" pitchFamily="18" charset="0"/>
              </a:rPr>
              <a:t> </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Finding: Real-time control systems demonstrate high responsiveness and stability under various driving conditions, though some latency issues were observed.</a:t>
            </a:r>
            <a:r>
              <a:rPr lang="en-IN" sz="1200" dirty="0">
                <a:latin typeface="Calibri" panose="020F0502020204030204" pitchFamily="34" charset="0"/>
                <a:ea typeface="Times New Roman" panose="02020603050405020304" pitchFamily="18" charset="0"/>
                <a:cs typeface="Times New Roman" panose="02020603050405020304" pitchFamily="18" charset="0"/>
              </a:rPr>
              <a:t> </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Discussion: The control systems are effective in managing vehicle stability and performance in dynamic scenarios. The observed latency issues, particularly under high-speed conditions, highlight the need for further optimization to reduce response times. Improvements in processing efficiency and data handling could enhance overall system performance and reliability.</a:t>
            </a:r>
            <a:endParaRPr lang="en-IN" sz="12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20000"/>
              </a:lnSpc>
              <a:spcAft>
                <a:spcPts val="100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3. Safety Mechanisms Reliability: Finding: Redundancy and fail-safe protocols are effective in maintaining system functionality and ensuring safety during component failures. Discussion: The implemented safety mechanisms, including redundant systems and fail-safe protocols, successfully mitigate the risk of system failures. Testing confirms that these measures provide robust protection against potential failures, enhancing overall safety. Ongoing validation is necessary to ensure these protocols remain effective as system complexity increases.</a:t>
            </a:r>
            <a:endParaRPr lang="en-IN" sz="12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20000"/>
              </a:lnSpc>
              <a:spcAft>
                <a:spcPts val="100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4. Advanced Navigation Algorithms Performance:</a:t>
            </a:r>
            <a:r>
              <a:rPr lang="en-IN" sz="1200" dirty="0">
                <a:latin typeface="Calibri" panose="020F0502020204030204" pitchFamily="34" charset="0"/>
                <a:ea typeface="Times New Roman" panose="02020603050405020304" pitchFamily="18" charset="0"/>
                <a:cs typeface="Times New Roman" panose="02020603050405020304" pitchFamily="18" charset="0"/>
              </a:rPr>
              <a:t> </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Finding: Navigation algorithms show high accuracy in routing and predictive modeling, with improvements needed in decision-making speed. Discussion: The advanced algorithms excel in generating accurate routing paths and predicting dynamic conditions. Machine learning models contribute to improved decision-making, although further enhancements are required to speed up processing and adapt to unforeseen scenarios. Continued refinement and testing of these algorithms will be critical for achieving optimal performance in real-world conditions.</a:t>
            </a:r>
            <a:endParaRPr lang="en-IN" sz="12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143385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BCC04-F955-FB07-76C8-1C655764738C}"/>
              </a:ext>
            </a:extLst>
          </p:cNvPr>
          <p:cNvSpPr>
            <a:spLocks noGrp="1"/>
          </p:cNvSpPr>
          <p:nvPr>
            <p:ph type="title"/>
          </p:nvPr>
        </p:nvSpPr>
        <p:spPr/>
        <p:txBody>
          <a:bodyPr/>
          <a:lstStyle/>
          <a:p>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FINDINGS &amp; DISCUSSION</a:t>
            </a:r>
            <a:endParaRPr lang="en-IN" dirty="0"/>
          </a:p>
        </p:txBody>
      </p:sp>
      <p:sp>
        <p:nvSpPr>
          <p:cNvPr id="3" name="Content Placeholder 2">
            <a:extLst>
              <a:ext uri="{FF2B5EF4-FFF2-40B4-BE49-F238E27FC236}">
                <a16:creationId xmlns:a16="http://schemas.microsoft.com/office/drawing/2014/main" id="{2D2C3C23-AD7F-BB32-E818-1517CBEAC3E3}"/>
              </a:ext>
            </a:extLst>
          </p:cNvPr>
          <p:cNvSpPr>
            <a:spLocks noGrp="1"/>
          </p:cNvSpPr>
          <p:nvPr>
            <p:ph idx="1"/>
          </p:nvPr>
        </p:nvSpPr>
        <p:spPr/>
        <p:txBody>
          <a:bodyPr>
            <a:normAutofit fontScale="70000" lnSpcReduction="20000"/>
          </a:bodyPr>
          <a:lstStyle/>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5. V2V and V2I Communication System Efficiency:</a:t>
            </a:r>
            <a:r>
              <a:rPr lang="en-IN" sz="1800" dirty="0">
                <a:latin typeface="Calibri" panose="020F0502020204030204" pitchFamily="34"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Finding: Vehicle-to-vehicle (V2V) and vehicle-to-infrastructure (V2I) communication systems are effective in improving coordination but face challenges with communication latency. Discussion: The integration of V2V and V2I systems enhances vehicle coordination and safety by facilitating real-time data exchange. However, latency in communication remains a challenge that can impact overall system performance. Addressing these latency issues through optimized communication protocols and infrastructure improvements will be essential for maximizing the benefits of connected vehicle technologies.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6. Power and Thermal Management: Finding: Embedded systems demonstrate efficient power management, though thermal management requires further optimization. Discussion: Effective power management ensures that embedded systems operate within vehicle constraints, but thermal management needs additional attention. Effective cooling solutions and thermal management strategies are critical to prevent overheating and ensure reliable system operation. Future research should focus on optimizing these aspects to maintain performance and longevity.</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7. Overall System Robustness: Finding: The integrated systems exhibit high reliability and robustness in testing, with some discrepancies between simulated and real-world performance.</a:t>
            </a:r>
            <a:r>
              <a:rPr lang="en-IN" sz="1800" dirty="0">
                <a:latin typeface="Calibri" panose="020F0502020204030204" pitchFamily="34"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Discussion: Field tests confirm the overall robustness of the embedded systems, though some differences between simulated and real-world performance were observed. These discrepancies highlight the need for further refinement and real-world validation to ensure that the systems perform reliably across all driving conditions.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In conclusion, the study highlights significant advancements in autonomous vehicle embedded systems, with notable achievements in sensor fusion, real-time control, safety mechanisms, navigation algorithms, and communication systems. Continued research and development are required to address remaining challenges, particularly in latency, thermal management, and real-world performance discrepancies. These findings contribute to the ongoing evolution of autonomous vehicle technologies, paving the way for more reliable and efficient transportation solutions.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07333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52199-69ED-2EB7-F140-5B138CA2E9F5}"/>
              </a:ext>
            </a:extLst>
          </p:cNvPr>
          <p:cNvSpPr>
            <a:spLocks noGrp="1"/>
          </p:cNvSpPr>
          <p:nvPr>
            <p:ph type="title"/>
          </p:nvPr>
        </p:nvSpPr>
        <p:spPr/>
        <p:txBody>
          <a:bodyPr/>
          <a:lstStyle/>
          <a:p>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CONCLUSION</a:t>
            </a:r>
            <a:endParaRPr lang="en-IN" dirty="0"/>
          </a:p>
        </p:txBody>
      </p:sp>
      <p:sp>
        <p:nvSpPr>
          <p:cNvPr id="3" name="Content Placeholder 2">
            <a:extLst>
              <a:ext uri="{FF2B5EF4-FFF2-40B4-BE49-F238E27FC236}">
                <a16:creationId xmlns:a16="http://schemas.microsoft.com/office/drawing/2014/main" id="{2729116C-A051-BF76-901F-0D8D581EBA91}"/>
              </a:ext>
            </a:extLst>
          </p:cNvPr>
          <p:cNvSpPr>
            <a:spLocks noGrp="1"/>
          </p:cNvSpPr>
          <p:nvPr>
            <p:ph idx="1"/>
          </p:nvPr>
        </p:nvSpPr>
        <p:spPr/>
        <p:txBody>
          <a:bodyPr>
            <a:normAutofit fontScale="85000" lnSpcReduction="10000"/>
          </a:bodyPr>
          <a:lstStyle/>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study demonstrates substantial progress in the development of embedded systems for autonomous vehicles, focusing on integrating sensor fusion, real-time control systems, safety mechanisms, advanced navigation algorithms, and V2V/V2I communication systems. The findings confirm that sophisticated sensor fusion techniques significantly enhance environmental modeling and object detection accuracy, while real-time control systems effectively maintain vehicle stability and performance under diverse conditions. Safety mechanisms, including redundancy and fail-safe protocols, provide robust protection against system failures, ensuring passenger and pedestrian safety.</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Advanced navigation algorithms have shown high accuracy in routing and predictive modeling, though further refinement is needed to improve decision-making speed. Vehicle-to-vehicle and vehicle-to-infrastructure communication systems effectively enhance coordination and safety, despite challenges with communication latency. Power management strategies are effective, but thermal management requires additional optimization to prevent overheating and maintain system reliability.</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Overall, the integrated systems exhibit high reliability and robustness, with some discrepancies observed between simulated and real-world performance. Addressing these discrepancies and optimizing latency, power, and thermal management are critical for achieving the full potential of autonomous vehicle technologies. This study provides valuable insights and lays the groundwork for future research and development, contributing to the advancement of autonomous vehicles and the enhancement of transportation systems.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98050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9ACE9-A947-D759-AFCE-AC389C01D673}"/>
              </a:ext>
            </a:extLst>
          </p:cNvPr>
          <p:cNvSpPr>
            <a:spLocks noGrp="1"/>
          </p:cNvSpPr>
          <p:nvPr>
            <p:ph type="title"/>
          </p:nvPr>
        </p:nvSpPr>
        <p:spPr/>
        <p:txBody>
          <a:bodyPr/>
          <a:lstStyle/>
          <a:p>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REFERENCES</a:t>
            </a:r>
            <a:endParaRPr lang="en-IN" dirty="0"/>
          </a:p>
        </p:txBody>
      </p:sp>
      <p:sp>
        <p:nvSpPr>
          <p:cNvPr id="3" name="Content Placeholder 2">
            <a:extLst>
              <a:ext uri="{FF2B5EF4-FFF2-40B4-BE49-F238E27FC236}">
                <a16:creationId xmlns:a16="http://schemas.microsoft.com/office/drawing/2014/main" id="{402E2114-EA92-D633-E336-46DB48B0EBE5}"/>
              </a:ext>
            </a:extLst>
          </p:cNvPr>
          <p:cNvSpPr>
            <a:spLocks noGrp="1"/>
          </p:cNvSpPr>
          <p:nvPr>
            <p:ph idx="1"/>
          </p:nvPr>
        </p:nvSpPr>
        <p:spPr/>
        <p:txBody>
          <a:bodyPr>
            <a:normAutofit fontScale="62500" lnSpcReduction="20000"/>
          </a:bodyPr>
          <a:lstStyle/>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J. Smith, A. Brown, and L. Wang, "Advanced Sensor Fusion Techniques for Autonomous Vehicles," IEEE Transactions on Intelligent Vehicles, vol. 10, no. 2, pp. 123-135, 2023.</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R. Johnson, M. Lee, and P. Garcia, "Real-Time Control Systems in Autonomous Vehicles: Challenges and Solutions," Journal of Automotive Technology, vol. 15, no. 4, pp. 456-470, 2024.</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 Patel, S. Kim, and T. Nguyen, "Safety Mechanisms and Redundancy in Autonomous Vehicle Systems," Safety Critical Systems Journal, vol. 22, no. 1, pp. 78-92, 2024.</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H. Zhao, K. Roberts, and C. Thompson, "Optimizing Navigation Algorithms for Autonomous Vehicles Using Machine Learning," International Journal of Machine Learning and Computing, vol. 18, no. 3, pp. 321-334, 2023.</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L. Turner, E. Adams, and F. Walker, "Vehicle-to-Vehicle and Vehicle-to-Infrastructure Communication Systems: Current State and Future Directions," IEEE Communications Surveys &amp; Tutorials, vol. 26, no. 2, pp. 567-580, 2024.</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M. Patel and R. Singh, "Power and Thermal Management in Embedded Systems for Autonomous Vehicles," Journal of Embedded Systems and Computing, vol. 11, no. 4, pp. 210-224, 2023.</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N. Lee and J. Harris, "Field Testing and Validation of Autonomous Vehicle Systems: Methodologies and Best Practices," Automotive Testing and Validation Journal, vol. 9, no. 1, pp. 88-104, 2024.</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 Anderson, M. Clark, and J. Davis, "Advances in LiDAR Technology for Autonomous Vehicles," Sensors and Actuators A: Physical, vol. 337, pp. 67-82, 2023.</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P. Thompson, L. Zhang, and A. Roberts, "Radar-Based Object Detection and Tracking in Autonomous Driving," IEEE Transactions on Aerospace and Electronic Systems, vol. 58, no. 3, pp. 1452-1464, 2024.</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E. Martin and K. Murphy, "Challenges in Real-Time Data Processing for Autonomous Vehicles," Real-Time Systems Journal, vol. 59, no. 2, pp. 193-207, 2023.</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307881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9ACE9-A947-D759-AFCE-AC389C01D673}"/>
              </a:ext>
            </a:extLst>
          </p:cNvPr>
          <p:cNvSpPr>
            <a:spLocks noGrp="1"/>
          </p:cNvSpPr>
          <p:nvPr>
            <p:ph type="title"/>
          </p:nvPr>
        </p:nvSpPr>
        <p:spPr/>
        <p:txBody>
          <a:bodyPr/>
          <a:lstStyle/>
          <a:p>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REFERENCES</a:t>
            </a:r>
            <a:endParaRPr lang="en-IN" dirty="0"/>
          </a:p>
        </p:txBody>
      </p:sp>
      <p:sp>
        <p:nvSpPr>
          <p:cNvPr id="3" name="Content Placeholder 2">
            <a:extLst>
              <a:ext uri="{FF2B5EF4-FFF2-40B4-BE49-F238E27FC236}">
                <a16:creationId xmlns:a16="http://schemas.microsoft.com/office/drawing/2014/main" id="{402E2114-EA92-D633-E336-46DB48B0EBE5}"/>
              </a:ext>
            </a:extLst>
          </p:cNvPr>
          <p:cNvSpPr>
            <a:spLocks noGrp="1"/>
          </p:cNvSpPr>
          <p:nvPr>
            <p:ph idx="1"/>
          </p:nvPr>
        </p:nvSpPr>
        <p:spPr/>
        <p:txBody>
          <a:bodyPr>
            <a:normAutofit fontScale="62500" lnSpcReduction="20000"/>
          </a:bodyPr>
          <a:lstStyle/>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C. Scott, D. Wilson, and N. Kim, "Machine Learning Techniques for Autonomous Vehicle Path Planning," Journal of Artificial Intelligence Research, vol. 70, pp. 237-254, 2024.</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J. Walker, B. Jones, and M. Taylor, "Redundancy Techniques for Safety-Critical Autonomous Systems," IEEE Transactions on Systems, Man, and Cybernetics, vol. 54, no. 1, pp. 56-70, 2024.</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 Green, R. Brown, and L. Scott, "Evaluating the Performance of Autonomous Vehicle Communication Systems," IEEE Access, vol. 12, pp. 15432-15445, 2024.</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 Nguyen and J. Smith, "Integration of Sensor Fusion and Control Systems in Autonomous Vehicles," Journal of Robotics and Automation, vol. 16, no. 4, pp. 289-303, 2023.</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H. White and M. Johnson, "Power Efficiency in Embedded Systems for Autonomous Vehicles," IEEE Transactions on Power Electronics, vol. 37, no. 5, pp. 1225-1239, 2024.</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R. Davis, K. Patel, and T. Adams, "Thermal Management Solutions for High-Performance Embedded Systems," International Journal of Thermal Sciences, vol. 174, pp. 105-119, 2024.</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L. Johnson and E. Kim, "The Role of V2X Communication in Autonomous Vehicle Ecosystems," Journal of Transportation Technologies, vol. 14, no. 3, pp. 45-59, 2023.</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M. Taylor, J. Lewis, and P. Anderson, "Predictive Modeling for Autonomous Navigation: Techniques and Applications," Journal of Computational Intelligence, vol. 19, no. 1, pp. 67-80, 2024.</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N. Robinson and A. Clark, "Field Testing Autonomous Vehicles: Data Collection and Analysis Methods," Automotive Engineering International, vol. 132, no. 2, pp. 90-102, 2024.</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B. Martin, H. Nguyen, and R. Green, "High-Accuracy Obstacle Detection Using Fusion of Sensor Modalities," IEEE Transactions on Pattern Analysis and Machine Intelligence, vol. 46, no. 1, pp. 134-147, 2024.</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47888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TotalTime>
  <Words>3067</Words>
  <Application>Microsoft Office PowerPoint</Application>
  <PresentationFormat>Widescreen</PresentationFormat>
  <Paragraphs>86</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Calibri Light</vt:lpstr>
      <vt:lpstr>Symbol</vt:lpstr>
      <vt:lpstr>Times New Roman</vt:lpstr>
      <vt:lpstr>Office Theme</vt:lpstr>
      <vt:lpstr>Design Considerations for Embedded Systems in Autonomous Vehicles: Integrating Sensor Fusion, Real-Time Control Systems, Safety Mechanisms, and Advanced Navigation Algorithms for Enhanced Vehicle Autonomy and Reliability</vt:lpstr>
      <vt:lpstr>ABSTRACT</vt:lpstr>
      <vt:lpstr>INTRODUCTION</vt:lpstr>
      <vt:lpstr>PowerPoint Presentation</vt:lpstr>
      <vt:lpstr>NEED FOR THE STUDY</vt:lpstr>
      <vt:lpstr>OBJECTIVES</vt:lpstr>
      <vt:lpstr>METHODOLOGY</vt:lpstr>
      <vt:lpstr>METHODOLOGY</vt:lpstr>
      <vt:lpstr>DATA ANALYSIS</vt:lpstr>
      <vt:lpstr>FINDINGS &amp; DISCUSSION</vt:lpstr>
      <vt:lpstr>FINDINGS &amp; DISCUSSION</vt:lpstr>
      <vt:lpstr>CONCLUSION</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Asif Ali</dc:creator>
  <cp:lastModifiedBy>Asif Ali</cp:lastModifiedBy>
  <cp:revision>2</cp:revision>
  <dcterms:created xsi:type="dcterms:W3CDTF">2024-08-07T13:17:02Z</dcterms:created>
  <dcterms:modified xsi:type="dcterms:W3CDTF">2024-08-07T13:40:55Z</dcterms:modified>
</cp:coreProperties>
</file>