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7" r:id="rId3"/>
    <p:sldId id="258" r:id="rId4"/>
    <p:sldId id="278" r:id="rId5"/>
    <p:sldId id="259" r:id="rId6"/>
    <p:sldId id="277" r:id="rId8"/>
    <p:sldId id="279" r:id="rId9"/>
    <p:sldId id="280" r:id="rId10"/>
    <p:sldId id="271" r:id="rId11"/>
    <p:sldId id="281"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D4D29C-D3EC-4835-B6F2-EAD90AF79553}" type="datetimeFigureOut">
              <a:rPr lang="en-IN" smtClean="0"/>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41E08A-C5A9-4918-A196-87288667E8E6}" type="slidenum">
              <a:rPr lang="en-IN" smtClean="0"/>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141E08A-C5A9-4918-A196-87288667E8E6}" type="slidenum">
              <a:rPr lang="en-IN" smtClean="0"/>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141E08A-C5A9-4918-A196-87288667E8E6}" type="slidenum">
              <a:rPr lang="en-IN" smtClean="0"/>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141E08A-C5A9-4918-A196-87288667E8E6}" type="slidenum">
              <a:rPr lang="en-IN" smtClean="0"/>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141E08A-C5A9-4918-A196-87288667E8E6}" type="slidenum">
              <a:rPr lang="en-IN" smtClean="0"/>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6C844F61-B1E0-46D5-815D-32EE4F1B53D0}"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Date Placeholder 3"/>
          <p:cNvSpPr>
            <a:spLocks noGrp="1"/>
          </p:cNvSpPr>
          <p:nvPr>
            <p:ph type="dt" sz="half" idx="10"/>
          </p:nvPr>
        </p:nvSpPr>
        <p:spPr/>
        <p:txBody>
          <a:bodyPr/>
          <a:lstStyle/>
          <a:p>
            <a:fld id="{6C844F61-B1E0-46D5-815D-32EE4F1B53D0}"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6C844F61-B1E0-46D5-815D-32EE4F1B53D0}"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5" name="Date Placeholder 4"/>
          <p:cNvSpPr>
            <a:spLocks noGrp="1"/>
          </p:cNvSpPr>
          <p:nvPr>
            <p:ph type="dt" sz="half" idx="10"/>
          </p:nvPr>
        </p:nvSpPr>
        <p:spPr/>
        <p:txBody>
          <a:bodyPr/>
          <a:lstStyle/>
          <a:p>
            <a:fld id="{6C844F61-B1E0-46D5-815D-32EE4F1B53D0}"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7" name="Date Placeholder 6"/>
          <p:cNvSpPr>
            <a:spLocks noGrp="1"/>
          </p:cNvSpPr>
          <p:nvPr>
            <p:ph type="dt" sz="half" idx="10"/>
          </p:nvPr>
        </p:nvSpPr>
        <p:spPr/>
        <p:txBody>
          <a:bodyPr/>
          <a:lstStyle/>
          <a:p>
            <a:fld id="{6C844F61-B1E0-46D5-815D-32EE4F1B53D0}" type="datetimeFigureOut">
              <a:rPr lang="en-IN" smtClean="0"/>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6C844F61-B1E0-46D5-815D-32EE4F1B53D0}" type="datetimeFigureOut">
              <a:rPr lang="en-IN" smtClean="0"/>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844F61-B1E0-46D5-815D-32EE4F1B53D0}" type="datetimeFigureOut">
              <a:rPr lang="en-IN" smtClean="0"/>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6C844F61-B1E0-46D5-815D-32EE4F1B53D0}"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6C844F61-B1E0-46D5-815D-32EE4F1B53D0}" type="datetimeFigureOut">
              <a:rPr lang="en-IN" smtClean="0"/>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Date Placeholder 3"/>
          <p:cNvSpPr>
            <a:spLocks noGrp="1"/>
          </p:cNvSpPr>
          <p:nvPr>
            <p:ph type="dt" sz="half" idx="10"/>
          </p:nvPr>
        </p:nvSpPr>
        <p:spPr/>
        <p:txBody>
          <a:bodyPr/>
          <a:lstStyle/>
          <a:p>
            <a:fld id="{6C844F61-B1E0-46D5-815D-32EE4F1B53D0}"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Date Placeholder 3"/>
          <p:cNvSpPr>
            <a:spLocks noGrp="1"/>
          </p:cNvSpPr>
          <p:nvPr>
            <p:ph type="dt" sz="half" idx="10"/>
          </p:nvPr>
        </p:nvSpPr>
        <p:spPr/>
        <p:txBody>
          <a:bodyPr/>
          <a:lstStyle/>
          <a:p>
            <a:fld id="{6C844F61-B1E0-46D5-815D-32EE4F1B53D0}" type="datetimeFigureOut">
              <a:rPr lang="en-IN" smtClean="0"/>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DA457E2-FD2E-4312-B4FC-7BBE17EB88E7}" type="slidenum">
              <a:rPr lang="en-IN" smtClean="0"/>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844F61-B1E0-46D5-815D-32EE4F1B53D0}" type="datetimeFigureOut">
              <a:rPr lang="en-IN" smtClean="0"/>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A457E2-FD2E-4312-B4FC-7BBE17EB88E7}" type="slidenum">
              <a:rPr lang="en-IN" smtClean="0"/>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373626" y="2045811"/>
            <a:ext cx="11444748" cy="2034915"/>
          </a:xfrm>
        </p:spPr>
        <p:txBody>
          <a:bodyPr>
            <a:normAutofit/>
          </a:bodyPr>
          <a:lstStyle/>
          <a:p>
            <a:r>
              <a:rPr lang="en-US" sz="4000" b="1" dirty="0">
                <a:latin typeface="Times New Roman" panose="02020603050405020304" pitchFamily="18" charset="0"/>
                <a:cs typeface="Times New Roman" panose="02020603050405020304" pitchFamily="18" charset="0"/>
              </a:rPr>
              <a:t>ANALYTICAL APPROACH TO THE PURPOSES AND PRINCIPLES OF THE UNITED NATION</a:t>
            </a:r>
            <a:endParaRPr lang="en-US" sz="4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1"/>
            <a:ext cx="12219213" cy="68427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74865" y="79764"/>
            <a:ext cx="11813458" cy="973395"/>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10315" y="1132922"/>
            <a:ext cx="11371370" cy="5015865"/>
          </a:xfrm>
          <a:prstGeom prst="rect">
            <a:avLst/>
          </a:prstGeom>
          <a:noFill/>
        </p:spPr>
        <p:txBody>
          <a:bodyPr wrap="square">
            <a:spAutoFit/>
          </a:bodyPr>
          <a:lstStyle/>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massive devastation that had been witnessed in the two World Wars, the world understood that it would need to find a more effective and superior means of collaborating in order to prevent future wars.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resulted in the emergence of the UN which was a paradigm shift in the way the countries conduct international law (IL) and diplomacy.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UN was established to be more structured and powerful unlike the League of Nations which was formed on the premise that countries would agree to abide by the regulations without any strong force to enforce it.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It included important organizations like the international court of justice, which helps resolve conflicts and interpret international law, the general assembly, which allows all member nations to discuss legal and political matters collectively, and the Security Council, which is principally responsible for maintaining peace and security in the majority of the world</a:t>
            </a:r>
            <a:endParaRPr lang="en-IN" sz="1600" kern="100" dirty="0">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 y="15241"/>
            <a:ext cx="12191998" cy="682751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10315" y="694275"/>
            <a:ext cx="11371370" cy="4556825"/>
          </a:xfrm>
          <a:prstGeom prst="rect">
            <a:avLst/>
          </a:prstGeom>
          <a:noFill/>
        </p:spPr>
        <p:txBody>
          <a:bodyPr wrap="square">
            <a:spAutoFit/>
          </a:bodyPr>
          <a:lstStyle/>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Articles 1 and 2 of the UN Charter contain the main goals and values of the UN. Not only are this guiding bedrock but also rules which all countries should adhere to.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UN’s principal function is to maintain global stability, promote international harmony, and protect individual liberties, including the right to decide one's own fate.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Beyond this, the UN is working to advance human rights and basic freedoms while also fostering international collaboration.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Bef>
                <a:spcPts val="120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These objectives demonstrate an international order that is not only composed of individual nations operating independently, but of a collective responsibility, collaboration and collective liability in solving global problems and concerns.</a:t>
            </a:r>
            <a:endParaRPr lang="en-IN" sz="1600" kern="100" dirty="0">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545690" y="1053159"/>
            <a:ext cx="11267768" cy="5598364"/>
          </a:xfrm>
        </p:spPr>
        <p:txBody>
          <a:bodyPr>
            <a:normAutofit fontScale="92500" lnSpcReduction="20000"/>
          </a:bodyPr>
          <a:lstStyle/>
          <a:p>
            <a:pPr algn="just">
              <a:lnSpc>
                <a:spcPct val="170000"/>
              </a:lnSpc>
            </a:pPr>
            <a:r>
              <a:rPr lang="en-US" sz="1900" b="1" dirty="0" err="1">
                <a:latin typeface="Times New Roman" panose="02020603050405020304" pitchFamily="18" charset="0"/>
                <a:cs typeface="Times New Roman" panose="02020603050405020304" pitchFamily="18" charset="0"/>
              </a:rPr>
              <a:t>Ikedinobi</a:t>
            </a:r>
            <a:r>
              <a:rPr lang="en-US" sz="1900" b="1" dirty="0">
                <a:latin typeface="Times New Roman" panose="02020603050405020304" pitchFamily="18" charset="0"/>
                <a:cs typeface="Times New Roman" panose="02020603050405020304" pitchFamily="18" charset="0"/>
              </a:rPr>
              <a:t> (2025) </a:t>
            </a:r>
            <a:r>
              <a:rPr lang="en-US" sz="1900" dirty="0">
                <a:latin typeface="Times New Roman" panose="02020603050405020304" pitchFamily="18" charset="0"/>
                <a:cs typeface="Times New Roman" panose="02020603050405020304" pitchFamily="18" charset="0"/>
              </a:rPr>
              <a:t>took an institutional perspective of the UN, its structure, functions and importance of its main organs. It further added that there was a tendency of these groups sharing similar responsibilities and collaborating and that good political backing was typically the determining factor, more so when the matters concerned peace and security. The book is relevant to current literature because it examines the structure of the UN and how it assists in the preservation of international order and perform its duties through the lens of governance.</a:t>
            </a:r>
            <a:endParaRPr lang="en-US" sz="1900" dirty="0">
              <a:latin typeface="Times New Roman" panose="02020603050405020304" pitchFamily="18" charset="0"/>
              <a:cs typeface="Times New Roman" panose="02020603050405020304" pitchFamily="18" charset="0"/>
            </a:endParaRPr>
          </a:p>
          <a:p>
            <a:pPr algn="just">
              <a:lnSpc>
                <a:spcPct val="170000"/>
              </a:lnSpc>
            </a:pPr>
            <a:r>
              <a:rPr lang="en-US" sz="1900" b="1" dirty="0">
                <a:latin typeface="Times New Roman" panose="02020603050405020304" pitchFamily="18" charset="0"/>
                <a:cs typeface="Times New Roman" panose="02020603050405020304" pitchFamily="18" charset="0"/>
              </a:rPr>
              <a:t>Conforti and </a:t>
            </a:r>
            <a:r>
              <a:rPr lang="en-US" sz="1900" b="1" dirty="0" err="1">
                <a:latin typeface="Times New Roman" panose="02020603050405020304" pitchFamily="18" charset="0"/>
                <a:cs typeface="Times New Roman" panose="02020603050405020304" pitchFamily="18" charset="0"/>
              </a:rPr>
              <a:t>Focarelli</a:t>
            </a:r>
            <a:r>
              <a:rPr lang="en-US" sz="1900" b="1" dirty="0">
                <a:latin typeface="Times New Roman" panose="02020603050405020304" pitchFamily="18" charset="0"/>
                <a:cs typeface="Times New Roman" panose="02020603050405020304" pitchFamily="18" charset="0"/>
              </a:rPr>
              <a:t> (2016) </a:t>
            </a:r>
            <a:r>
              <a:rPr lang="en-US" sz="1900" dirty="0">
                <a:latin typeface="Times New Roman" panose="02020603050405020304" pitchFamily="18" charset="0"/>
                <a:cs typeface="Times New Roman" panose="02020603050405020304" pitchFamily="18" charset="0"/>
              </a:rPr>
              <a:t>provided an in-depth examination of the UN law both in theory and practical use, and the way Charter can be viewed as the primary guide on how the international society is expected to work. It examined the role of the UN courts, the extent of power the Security Council possesses and the boundaries of such power, and the way to interpret such significant rules as equal treatment of all states, non-use of force, and non-intervention in domestic matters of other states. It also discussed how the activities of the UN such as peacekeeping missions and official decisions have been able to influence customary IL with time. The demonstration of the links between the rules of the Charter and the way the international system functions in reality and the legal outcomes of the latter makes this document an important legal reference. </a:t>
            </a:r>
            <a:endParaRPr lang="en-US" sz="1800" dirty="0">
              <a:latin typeface="Times New Roman" panose="02020603050405020304" pitchFamily="18" charset="0"/>
              <a:cs typeface="Times New Roman" panose="02020603050405020304" pitchFamily="18" charset="0"/>
            </a:endParaRPr>
          </a:p>
        </p:txBody>
      </p:sp>
      <p:sp>
        <p:nvSpPr>
          <p:cNvPr id="8" name="Title 1"/>
          <p:cNvSpPr>
            <a:spLocks noGrp="1"/>
          </p:cNvSpPr>
          <p:nvPr>
            <p:ph type="title"/>
          </p:nvPr>
        </p:nvSpPr>
        <p:spPr>
          <a:xfrm>
            <a:off x="174865" y="79764"/>
            <a:ext cx="11813458" cy="973395"/>
          </a:xfrm>
        </p:spPr>
        <p:txBody>
          <a:bodyPr>
            <a:normAutofit/>
          </a:bodyPr>
          <a:lstStyle/>
          <a:p>
            <a:pPr algn="ctr"/>
            <a:r>
              <a:rPr lang="en-US" sz="4000" b="1" dirty="0">
                <a:latin typeface="Times New Roman" panose="02020603050405020304" pitchFamily="18" charset="0"/>
                <a:cs typeface="Times New Roman" panose="02020603050405020304" pitchFamily="18" charset="0"/>
              </a:rPr>
              <a:t>REVIEW OF LITERATURE </a:t>
            </a:r>
            <a:endParaRPr lang="en-IN" sz="4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12219214" cy="684276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516194" y="722670"/>
            <a:ext cx="11164529" cy="5899355"/>
          </a:xfrm>
        </p:spPr>
        <p:txBody>
          <a:bodyPr>
            <a:normAutofit fontScale="92500"/>
          </a:bodyPr>
          <a:lstStyle/>
          <a:p>
            <a:pPr algn="just">
              <a:lnSpc>
                <a:spcPct val="160000"/>
              </a:lnSpc>
            </a:pPr>
            <a:r>
              <a:rPr lang="en-US" sz="1900" b="1" dirty="0">
                <a:latin typeface="Times New Roman" panose="02020603050405020304" pitchFamily="18" charset="0"/>
                <a:cs typeface="Times New Roman" panose="02020603050405020304" pitchFamily="18" charset="0"/>
              </a:rPr>
              <a:t>Bexell and Jönsson (2017) </a:t>
            </a:r>
            <a:r>
              <a:rPr lang="en-US" sz="1900" dirty="0">
                <a:latin typeface="Times New Roman" panose="02020603050405020304" pitchFamily="18" charset="0"/>
                <a:cs typeface="Times New Roman" panose="02020603050405020304" pitchFamily="18" charset="0"/>
              </a:rPr>
              <a:t>pointed out that the SDG framework broadened the UN cooperative role which had been based on inter-state peace and security to expansion of global governance matters such as poverty alleviation, equality and environmental sustainability. It has looked at how the SDGs was being achieved through the multi-actor responsibility which was shared between states, international organizations, the private actors and the civil society as a sign of multi-actor responsibility. The work also fitted the UN purposes since it illustrated how international cooperation had assumed the form of advanced joint responsibilities and policy coordinating devices.</a:t>
            </a:r>
            <a:endParaRPr lang="en-US" sz="1900" dirty="0">
              <a:latin typeface="Times New Roman" panose="02020603050405020304" pitchFamily="18" charset="0"/>
              <a:cs typeface="Times New Roman" panose="02020603050405020304" pitchFamily="18" charset="0"/>
            </a:endParaRPr>
          </a:p>
          <a:p>
            <a:pPr algn="just">
              <a:lnSpc>
                <a:spcPct val="160000"/>
              </a:lnSpc>
            </a:pPr>
            <a:r>
              <a:rPr lang="en-US" sz="1900" b="1" dirty="0" err="1">
                <a:latin typeface="Times New Roman" panose="02020603050405020304" pitchFamily="18" charset="0"/>
                <a:cs typeface="Times New Roman" panose="02020603050405020304" pitchFamily="18" charset="0"/>
              </a:rPr>
              <a:t>Bleischwitz</a:t>
            </a:r>
            <a:r>
              <a:rPr lang="en-US" sz="1900" b="1" dirty="0">
                <a:latin typeface="Times New Roman" panose="02020603050405020304" pitchFamily="18" charset="0"/>
                <a:cs typeface="Times New Roman" panose="02020603050405020304" pitchFamily="18" charset="0"/>
              </a:rPr>
              <a:t> et al. (2018) </a:t>
            </a:r>
            <a:r>
              <a:rPr lang="en-US" sz="1900" dirty="0">
                <a:latin typeface="Times New Roman" panose="02020603050405020304" pitchFamily="18" charset="0"/>
                <a:cs typeface="Times New Roman" panose="02020603050405020304" pitchFamily="18" charset="0"/>
              </a:rPr>
              <a:t>regarded the SDGs as a resource nexus, asserting that the sustainable outcomes of the development were connected in the energy, water, land, food, and materials units. This paper has demonstrated that any focus on one SDG can lead to trade offs that are detrimental to other goals thus requiring the implementation of cross border policies and cooperative initiatives. It underscored the role played by the UN in furthering systemic planning, joint metrics and joint international action. This contribution added to the existing body of literature concerning international cooperation since it illustrated that the new UN agendas required multi-level, interdependent, and science-based, and not piecemeal interventions.</a:t>
            </a:r>
            <a:endParaRPr lang="en-US" sz="1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214" y="0"/>
            <a:ext cx="12192000" cy="68275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948813" y="111914"/>
            <a:ext cx="10294374" cy="1323439"/>
          </a:xfrm>
          <a:prstGeom prst="rect">
            <a:avLst/>
          </a:prstGeom>
          <a:noFill/>
        </p:spPr>
        <p:txBody>
          <a:bodyPr wrap="square">
            <a:spAutoFit/>
          </a:bodyPr>
          <a:lstStyle/>
          <a:p>
            <a:pPr algn="ctr"/>
            <a:r>
              <a:rPr lang="en-IN" sz="4000" b="1" cap="all" dirty="0">
                <a:effectLst/>
                <a:latin typeface="Times New Roman" panose="02020603050405020304" pitchFamily="18" charset="0"/>
                <a:ea typeface="Calibri" panose="020F0502020204030204" pitchFamily="34" charset="0"/>
              </a:rPr>
              <a:t>Purposes of the UN: An Analytical Perspective</a:t>
            </a:r>
            <a:endParaRPr lang="en-IN" sz="4000" dirty="0"/>
          </a:p>
        </p:txBody>
      </p:sp>
      <p:sp>
        <p:nvSpPr>
          <p:cNvPr id="9" name="TextBox 8"/>
          <p:cNvSpPr txBox="1"/>
          <p:nvPr/>
        </p:nvSpPr>
        <p:spPr>
          <a:xfrm>
            <a:off x="622065" y="1742963"/>
            <a:ext cx="11002297"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primary objectives and functions of the UN as outlined in Article 1 of the UN Charter are to clarify the position and the purpose of the organization in the world as well as to establish what it is going to do. These goals were developed after the devastation and suffering brought about by World War II to develop a working and secure system that countries could collaborate. </a:t>
            </a:r>
            <a:endParaRPr lang="en-US" sz="1800" dirty="0">
              <a:effectLst/>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They can also contribute to aligning the sovereign interests of states with the greater aims of humanity by promoting cooperation, respect to human dignity and peace. A study on these purposes provides valuable insights that are essential towards how UN operates as a collective action mechanism, a conflict management mechanism and a problem-solving mechanism on the global level. </a:t>
            </a:r>
            <a:endParaRPr lang="en-US" sz="1800" dirty="0">
              <a:effectLst/>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following subsections will evaluate the nature of the UN and its relevance in the law, practicality, and relevance in addressing the international problems of the modern day.</a:t>
            </a: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 y="-14687"/>
            <a:ext cx="12245440" cy="685744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79337" y="1666569"/>
            <a:ext cx="10886767" cy="5043948"/>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Enshrined in Article 2 of the UN Charter, the UN Principles give the intellectual and operational underpinning for accomplishing the organization's objectives. </a:t>
            </a: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Article 2 lays out the organization's aims, whereas Article 1 sets legally binding norms of conduct that govern the UN and its member nations. </a:t>
            </a: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Modern international law and diplomatic practice rest on these principles, which find a middle ground between individual states' rights and the need to work together.</a:t>
            </a: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Article 2's principles, in contrast to idealistic declarations, are binding under law and have evolved into customary international law via judicial interpretation and consistent state practice. The impact on international dispute resolution, treaty duties, and state behavior is substantial, and their relevance extends beyond the formal functions of the UN.</a:t>
            </a:r>
            <a:endParaRPr lang="en-IN" sz="1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38200" y="-14687"/>
            <a:ext cx="10886767" cy="1323439"/>
          </a:xfrm>
          <a:prstGeom prst="rect">
            <a:avLst/>
          </a:prstGeom>
          <a:noFill/>
        </p:spPr>
        <p:txBody>
          <a:bodyPr wrap="square">
            <a:spAutoFit/>
          </a:bodyPr>
          <a:lstStyle/>
          <a:p>
            <a:pPr lvl="0" algn="ctr">
              <a:spcAft>
                <a:spcPts val="800"/>
              </a:spcAft>
            </a:pPr>
            <a:r>
              <a:rPr lang="en-IN" sz="4000" b="1" cap="all" dirty="0">
                <a:latin typeface="Times New Roman" panose="02020603050405020304" pitchFamily="18" charset="0"/>
              </a:rPr>
              <a:t>Principles of the U N: Legal and Practical Analysis</a:t>
            </a:r>
            <a:endParaRPr lang="en-IN" sz="4000" b="1" cap="all" dirty="0">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15240"/>
            <a:ext cx="12192000" cy="68275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50723" y="221227"/>
            <a:ext cx="11695471" cy="678425"/>
          </a:xfrm>
        </p:spPr>
        <p:txBody>
          <a:bodyPr>
            <a:normAutofit/>
          </a:bodyPr>
          <a:lstStyle/>
          <a:p>
            <a:pPr algn="ctr"/>
            <a:r>
              <a:rPr lang="en-IN" sz="4000" b="1" dirty="0">
                <a:latin typeface="Times New Roman" panose="02020603050405020304" pitchFamily="18" charset="0"/>
                <a:cs typeface="Times New Roman" panose="02020603050405020304" pitchFamily="18" charset="0"/>
              </a:rPr>
              <a:t>CASE STUDIES</a:t>
            </a:r>
            <a:endParaRPr lang="en-IN" sz="40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572729" y="1268361"/>
            <a:ext cx="11046542" cy="4582280"/>
          </a:xfrm>
          <a:prstGeom prst="rect">
            <a:avLst/>
          </a:prstGeom>
          <a:noFill/>
        </p:spPr>
        <p:txBody>
          <a:bodyPr wrap="square">
            <a:spAutoFit/>
          </a:bodyPr>
          <a:lstStyle/>
          <a:p>
            <a:pPr algn="just">
              <a:lnSpc>
                <a:spcPct val="150000"/>
              </a:lnSpc>
            </a:pPr>
            <a:r>
              <a:rPr lang="en-IN" b="1" u="sng" dirty="0">
                <a:latin typeface="Times New Roman" panose="02020603050405020304" pitchFamily="18" charset="0"/>
                <a:cs typeface="Times New Roman" panose="02020603050405020304" pitchFamily="18" charset="0"/>
              </a:rPr>
              <a:t>Nicaragua v. United States of America (1986) – International Court of Justice</a:t>
            </a:r>
            <a:endParaRPr lang="en-IN" b="1" u="sng" dirty="0">
              <a:latin typeface="Times New Roman" panose="02020603050405020304" pitchFamily="18" charset="0"/>
              <a:cs typeface="Times New Roman" panose="02020603050405020304" pitchFamily="18" charset="0"/>
            </a:endParaRPr>
          </a:p>
          <a:p>
            <a:pPr marL="228600" lvl="1" indent="-228600" algn="just">
              <a:lnSpc>
                <a:spcPct val="150000"/>
              </a:lnSpc>
              <a:spcBef>
                <a:spcPts val="10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Nicaragua v. United States of America (1986) A major decision in international law history dealt with how to understand and follow the UN main goals and rules. Nicaragua sued the United States at the International Court of Justice, claiming that U.S. Promote and protect for rebel groups in Nicaragua and mining activities in the country went against international law. </a:t>
            </a:r>
            <a:endParaRPr lang="en-US" dirty="0">
              <a:latin typeface="Times New Roman" panose="02020603050405020304" pitchFamily="18" charset="0"/>
              <a:cs typeface="Times New Roman" panose="02020603050405020304" pitchFamily="18" charset="0"/>
            </a:endParaRPr>
          </a:p>
          <a:p>
            <a:pPr marL="228600" lvl="1" indent="-228600" algn="just">
              <a:lnSpc>
                <a:spcPct val="150000"/>
              </a:lnSpc>
              <a:spcBef>
                <a:spcPts val="10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court said these actions were not allowed because they broke the UN Charter, which stops the use of force and says countries shouldn't interfere in each other's affairs. One way the U.S. tried to affect Nicaragua's politics without officially taking control was by giving rebels money, supplies, and weapons. </a:t>
            </a:r>
            <a:endParaRPr lang="en-US" dirty="0">
              <a:latin typeface="Times New Roman" panose="02020603050405020304" pitchFamily="18" charset="0"/>
              <a:cs typeface="Times New Roman" panose="02020603050405020304" pitchFamily="18" charset="0"/>
            </a:endParaRPr>
          </a:p>
          <a:p>
            <a:pPr marL="228600" lvl="1" indent="-228600" algn="just">
              <a:lnSpc>
                <a:spcPct val="150000"/>
              </a:lnSpc>
              <a:spcBef>
                <a:spcPts val="10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court's decision supported the UN Charter and showed how the ICJ helps make international law work and holds governments accountable when they don't follow their duties under the Charter</a:t>
            </a:r>
            <a:r>
              <a:rPr lang="en-IN" dirty="0">
                <a:latin typeface="Times New Roman" panose="02020603050405020304" pitchFamily="18" charset="0"/>
                <a:cs typeface="Times New Roman" panose="02020603050405020304" pitchFamily="18" charset="0"/>
              </a:rPr>
              <a:t>. </a:t>
            </a:r>
            <a:endParaRPr lang="en-IN"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21110" y="774400"/>
            <a:ext cx="11149779" cy="4197559"/>
          </a:xfrm>
          <a:prstGeom prst="rect">
            <a:avLst/>
          </a:prstGeom>
          <a:noFill/>
        </p:spPr>
        <p:txBody>
          <a:bodyPr wrap="square">
            <a:spAutoFit/>
          </a:bodyPr>
          <a:lstStyle/>
          <a:p>
            <a:pPr>
              <a:lnSpc>
                <a:spcPct val="150000"/>
              </a:lnSpc>
            </a:pPr>
            <a:r>
              <a:rPr lang="en-US" b="1" u="sng" dirty="0">
                <a:latin typeface="Times New Roman" panose="02020603050405020304" pitchFamily="18" charset="0"/>
                <a:cs typeface="Times New Roman" panose="02020603050405020304" pitchFamily="18" charset="0"/>
              </a:rPr>
              <a:t>The Korean War (1950)</a:t>
            </a:r>
            <a:endParaRPr lang="en-US" b="1" u="sng"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Korean War is an important example of the real application of the UN Charter in terms of collective security. In 1950, after North Korea invaded South Korea militarily, the UN Security Council declared that this action had broken international peace and security. </a:t>
            </a: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Resolutions that asked member countries to give military help to stop the invasion were approved and passed by the Security Council, even though one country could have used a veto. Using force to protect international peace and security was a new and unexpected action by the UN. </a:t>
            </a: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 UN Charter's notion of collective security, the conflict proved that an assault on one country can be seen as a danger to all nations. Decisions made by the Security Council were also affected by the political atmosphere, especially the power of superpowers, as was seen in this.</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215" y="0"/>
            <a:ext cx="1224642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76981" y="132735"/>
            <a:ext cx="11901947" cy="929149"/>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0438" y="1194619"/>
            <a:ext cx="11135033" cy="5530646"/>
          </a:xfrm>
        </p:spPr>
        <p:txBody>
          <a:bodyPr>
            <a:noAutofit/>
          </a:bodyPr>
          <a:lstStyle/>
          <a:p>
            <a:pPr marL="0" lvl="0" indent="0" algn="just">
              <a:lnSpc>
                <a:spcPct val="150000"/>
              </a:lnSpc>
              <a:buNone/>
            </a:pPr>
            <a:r>
              <a:rPr lang="en-US" sz="1800" dirty="0">
                <a:latin typeface="Times New Roman" panose="02020603050405020304" pitchFamily="18" charset="0"/>
                <a:cs typeface="Times New Roman" panose="02020603050405020304" pitchFamily="18" charset="0"/>
              </a:rPr>
              <a:t>1. Bebbington, J., &amp; </a:t>
            </a:r>
            <a:r>
              <a:rPr lang="en-US" sz="1800" dirty="0" err="1">
                <a:latin typeface="Times New Roman" panose="02020603050405020304" pitchFamily="18" charset="0"/>
                <a:cs typeface="Times New Roman" panose="02020603050405020304" pitchFamily="18" charset="0"/>
              </a:rPr>
              <a:t>Unerman</a:t>
            </a:r>
            <a:r>
              <a:rPr lang="en-US" sz="1800" dirty="0">
                <a:latin typeface="Times New Roman" panose="02020603050405020304" pitchFamily="18" charset="0"/>
                <a:cs typeface="Times New Roman" panose="02020603050405020304" pitchFamily="18" charset="0"/>
              </a:rPr>
              <a:t>, J. (2018). Achieving the UN Sustainable Development Goals: an enabling role for accounting research. Accounting, Auditing &amp; Accountability Journal, 31(1), 2-24.</a:t>
            </a:r>
            <a:endParaRPr lang="en-US" sz="1800" dirty="0">
              <a:latin typeface="Times New Roman" panose="02020603050405020304" pitchFamily="18" charset="0"/>
              <a:cs typeface="Times New Roman" panose="02020603050405020304" pitchFamily="18" charset="0"/>
            </a:endParaRP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2. Bexell, M., &amp; Jönsson, K. (2017, January). Responsibility and the UN’ sustainable development goals. In Forum for development studies (Vol. 44, No. 1, pp. 13-29). Routledge.</a:t>
            </a:r>
            <a:endParaRPr lang="en-US" sz="1800" dirty="0">
              <a:latin typeface="Times New Roman" panose="02020603050405020304" pitchFamily="18" charset="0"/>
              <a:cs typeface="Times New Roman" panose="02020603050405020304" pitchFamily="18" charset="0"/>
            </a:endParaRP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3. </a:t>
            </a:r>
            <a:r>
              <a:rPr lang="en-US" sz="1800" dirty="0" err="1">
                <a:latin typeface="Times New Roman" panose="02020603050405020304" pitchFamily="18" charset="0"/>
                <a:cs typeface="Times New Roman" panose="02020603050405020304" pitchFamily="18" charset="0"/>
              </a:rPr>
              <a:t>Bleischwitz</a:t>
            </a:r>
            <a:r>
              <a:rPr lang="en-US" sz="1800" dirty="0">
                <a:latin typeface="Times New Roman" panose="02020603050405020304" pitchFamily="18" charset="0"/>
                <a:cs typeface="Times New Roman" panose="02020603050405020304" pitchFamily="18" charset="0"/>
              </a:rPr>
              <a:t>, R., Spataru, C., </a:t>
            </a:r>
            <a:r>
              <a:rPr lang="en-US" sz="1800" dirty="0" err="1">
                <a:latin typeface="Times New Roman" panose="02020603050405020304" pitchFamily="18" charset="0"/>
                <a:cs typeface="Times New Roman" panose="02020603050405020304" pitchFamily="18" charset="0"/>
              </a:rPr>
              <a:t>VanDeveer</a:t>
            </a:r>
            <a:r>
              <a:rPr lang="en-US" sz="1800" dirty="0">
                <a:latin typeface="Times New Roman" panose="02020603050405020304" pitchFamily="18" charset="0"/>
                <a:cs typeface="Times New Roman" panose="02020603050405020304" pitchFamily="18" charset="0"/>
              </a:rPr>
              <a:t>, S. D., </a:t>
            </a:r>
            <a:r>
              <a:rPr lang="en-US" sz="1800" dirty="0" err="1">
                <a:latin typeface="Times New Roman" panose="02020603050405020304" pitchFamily="18" charset="0"/>
                <a:cs typeface="Times New Roman" panose="02020603050405020304" pitchFamily="18" charset="0"/>
              </a:rPr>
              <a:t>Obersteiner</a:t>
            </a:r>
            <a:r>
              <a:rPr lang="en-US" sz="1800" dirty="0">
                <a:latin typeface="Times New Roman" panose="02020603050405020304" pitchFamily="18" charset="0"/>
                <a:cs typeface="Times New Roman" panose="02020603050405020304" pitchFamily="18" charset="0"/>
              </a:rPr>
              <a:t>, M., Van Der Voet, E., Johnson, C., ... &amp; Van Vuuren, D. P. (2018). Resource nexus perspectives towards the UN sustainable development goals. Nature Sustainability, 1(12), 737-743.</a:t>
            </a:r>
            <a:endParaRPr lang="en-US" sz="1800" dirty="0">
              <a:latin typeface="Times New Roman" panose="02020603050405020304" pitchFamily="18" charset="0"/>
              <a:cs typeface="Times New Roman" panose="02020603050405020304" pitchFamily="18" charset="0"/>
            </a:endParaRP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4. </a:t>
            </a:r>
            <a:r>
              <a:rPr lang="en-US" sz="1800" dirty="0" err="1">
                <a:latin typeface="Times New Roman" panose="02020603050405020304" pitchFamily="18" charset="0"/>
                <a:cs typeface="Times New Roman" panose="02020603050405020304" pitchFamily="18" charset="0"/>
              </a:rPr>
              <a:t>Boluk</a:t>
            </a:r>
            <a:r>
              <a:rPr lang="en-US" sz="1800" dirty="0">
                <a:latin typeface="Times New Roman" panose="02020603050405020304" pitchFamily="18" charset="0"/>
                <a:cs typeface="Times New Roman" panose="02020603050405020304" pitchFamily="18" charset="0"/>
              </a:rPr>
              <a:t>, K. A., Cavaliere, C. T., &amp; Higgins-</a:t>
            </a:r>
            <a:r>
              <a:rPr lang="en-US" sz="1800" dirty="0" err="1">
                <a:latin typeface="Times New Roman" panose="02020603050405020304" pitchFamily="18" charset="0"/>
                <a:cs typeface="Times New Roman" panose="02020603050405020304" pitchFamily="18" charset="0"/>
              </a:rPr>
              <a:t>Desbiolles</a:t>
            </a:r>
            <a:r>
              <a:rPr lang="en-US" sz="1800" dirty="0">
                <a:latin typeface="Times New Roman" panose="02020603050405020304" pitchFamily="18" charset="0"/>
                <a:cs typeface="Times New Roman" panose="02020603050405020304" pitchFamily="18" charset="0"/>
              </a:rPr>
              <a:t>, F. (2019). A critical framework for interrogating the UN Sustainable Development Goals 2030 Agenda in tourism. Journal of Sustainable Tourism.</a:t>
            </a:r>
            <a:endParaRPr lang="en-US" sz="1800" dirty="0">
              <a:latin typeface="Times New Roman" panose="02020603050405020304" pitchFamily="18" charset="0"/>
              <a:cs typeface="Times New Roman" panose="02020603050405020304" pitchFamily="18" charset="0"/>
            </a:endParaRP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5. Bou Franch, V. (2023). Purposes and Principles of the UN Organization.</a:t>
            </a:r>
            <a:endParaRPr lang="en-US" sz="1800" dirty="0">
              <a:latin typeface="Times New Roman" panose="02020603050405020304" pitchFamily="18" charset="0"/>
              <a:cs typeface="Times New Roman" panose="02020603050405020304" pitchFamily="18" charset="0"/>
            </a:endParaRPr>
          </a:p>
          <a:p>
            <a:pPr marL="0" lvl="0" indent="0" algn="just">
              <a:lnSpc>
                <a:spcPct val="150000"/>
              </a:lnSpc>
              <a:buNone/>
            </a:pPr>
            <a:r>
              <a:rPr lang="en-US" sz="1800" dirty="0">
                <a:latin typeface="Times New Roman" panose="02020603050405020304" pitchFamily="18" charset="0"/>
                <a:cs typeface="Times New Roman" panose="02020603050405020304" pitchFamily="18" charset="0"/>
              </a:rPr>
              <a:t>6. Conforti, B., &amp; </a:t>
            </a:r>
            <a:r>
              <a:rPr lang="en-US" sz="1800" dirty="0" err="1">
                <a:latin typeface="Times New Roman" panose="02020603050405020304" pitchFamily="18" charset="0"/>
                <a:cs typeface="Times New Roman" panose="02020603050405020304" pitchFamily="18" charset="0"/>
              </a:rPr>
              <a:t>Focarelli</a:t>
            </a:r>
            <a:r>
              <a:rPr lang="en-US" sz="1800" dirty="0">
                <a:latin typeface="Times New Roman" panose="02020603050405020304" pitchFamily="18" charset="0"/>
                <a:cs typeface="Times New Roman" panose="02020603050405020304" pitchFamily="18" charset="0"/>
              </a:rPr>
              <a:t>, C. (2016). The law and practice of the UN (Vol. 57). Brill.</a:t>
            </a: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owerpoint Background&quot; Images – Browse ..."/>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 y="15241"/>
            <a:ext cx="12191998" cy="68275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13117" y="899409"/>
            <a:ext cx="10515600" cy="3720652"/>
          </a:xfrm>
        </p:spPr>
        <p:txBody>
          <a:bodyPr/>
          <a:lstStyle/>
          <a:p>
            <a:pPr marL="0" indent="0">
              <a:buNone/>
            </a:pPr>
            <a:endParaRPr lang="en-US" dirty="0"/>
          </a:p>
          <a:p>
            <a:pPr marL="0" indent="0">
              <a:buNone/>
            </a:pPr>
            <a:endParaRPr lang="en-IN" dirty="0"/>
          </a:p>
          <a:p>
            <a:pPr marL="0" indent="0">
              <a:buNone/>
            </a:pPr>
            <a:endParaRPr lang="en-IN" dirty="0"/>
          </a:p>
          <a:p>
            <a:pPr marL="0" indent="0" algn="ctr">
              <a:buNone/>
            </a:pPr>
            <a:r>
              <a:rPr lang="en-IN" sz="6000" b="1" dirty="0">
                <a:latin typeface="Times New Roman" panose="02020603050405020304" pitchFamily="18" charset="0"/>
                <a:cs typeface="Times New Roman" panose="02020603050405020304" pitchFamily="18" charset="0"/>
              </a:rPr>
              <a:t>THANK </a:t>
            </a:r>
            <a:endParaRPr lang="en-IN" sz="6000" b="1" dirty="0">
              <a:latin typeface="Times New Roman" panose="02020603050405020304" pitchFamily="18" charset="0"/>
              <a:cs typeface="Times New Roman" panose="02020603050405020304" pitchFamily="18" charset="0"/>
            </a:endParaRPr>
          </a:p>
          <a:p>
            <a:pPr marL="0" indent="0" algn="ctr">
              <a:buNone/>
            </a:pPr>
            <a:r>
              <a:rPr lang="en-IN" sz="6000" b="1" dirty="0">
                <a:latin typeface="Times New Roman" panose="02020603050405020304" pitchFamily="18" charset="0"/>
                <a:cs typeface="Times New Roman" panose="02020603050405020304" pitchFamily="18" charset="0"/>
              </a:rPr>
              <a:t>YOU </a:t>
            </a:r>
            <a:endParaRPr lang="en-IN" sz="6000" b="1"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9265</Words>
  <Application>WPS Presentation</Application>
  <PresentationFormat>Widescreen</PresentationFormat>
  <Paragraphs>61</Paragraphs>
  <Slides>11</Slides>
  <Notes>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11</vt:i4>
      </vt:variant>
    </vt:vector>
  </HeadingPairs>
  <TitlesOfParts>
    <vt:vector size="20" baseType="lpstr">
      <vt:lpstr>Arial</vt:lpstr>
      <vt:lpstr>SimSun</vt:lpstr>
      <vt:lpstr>Wingdings</vt:lpstr>
      <vt:lpstr>Times New Roman</vt:lpstr>
      <vt:lpstr>Calibri</vt:lpstr>
      <vt:lpstr>Microsoft YaHei</vt:lpstr>
      <vt:lpstr>Arial Unicode MS</vt:lpstr>
      <vt:lpstr>Calibri Light</vt:lpstr>
      <vt:lpstr>Office Theme</vt:lpstr>
      <vt:lpstr>ANALYTICAL APPROACH TO THE PURPOSES AND PRINCIPLES OF THE UNITED NATION</vt:lpstr>
      <vt:lpstr>INTRODUCTION </vt:lpstr>
      <vt:lpstr>PowerPoint 演示文稿</vt:lpstr>
      <vt:lpstr>REVIEW OF LITERATURE </vt:lpstr>
      <vt:lpstr>PowerPoint 演示文稿</vt:lpstr>
      <vt:lpstr>PowerPoint 演示文稿</vt:lpstr>
      <vt:lpstr>PowerPoint 演示文稿</vt:lpstr>
      <vt:lpstr>CASE STUDIES</vt:lpstr>
      <vt:lpstr>PowerPoint 演示文稿</vt:lpstr>
      <vt:lpstr>REFERENCES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TGC</dc:creator>
  <cp:lastModifiedBy>intel</cp:lastModifiedBy>
  <cp:revision>21</cp:revision>
  <dcterms:created xsi:type="dcterms:W3CDTF">2025-10-09T06:44:00Z</dcterms:created>
  <dcterms:modified xsi:type="dcterms:W3CDTF">2026-01-14T21:54:12Z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59D1FFAA16604C81ABB5B5C93E931922_12</vt:lpwstr>
  </property>
  <property fmtid="{D5CDD505-2E9C-101B-9397-08002B2CF9AE}" pid="3" name="KSOProductBuildVer">
    <vt:lpwstr>1033-12.2.0.23196</vt:lpwstr>
  </property>
</Properties>
</file>