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notesMasterIdLst>
    <p:notesMasterId r:id="rId13"/>
  </p:notesMaster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1-1.png"/><Relationship Id="rId3" Type="http://schemas.openxmlformats.org/officeDocument/2006/relationships/slideLayout" Target="../slideLayouts/slideLayout1.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hyperlink" Target="mailto:Vineet.kumar5@sharda.ac.in" TargetMode="External"/><Relationship Id="rId3" Type="http://schemas.openxmlformats.org/officeDocument/2006/relationships/hyperlink" Target="https://gamma.app" TargetMode="External"/><Relationship Id="rId2" Type="http://schemas.openxmlformats.org/officeDocument/2006/relationships/image" Target="../media/image-2-1.png"/><Relationship Id="rId4" Type="http://schemas.openxmlformats.org/officeDocument/2006/relationships/slideLayout" Target="../slideLayouts/slideLayout1.xml"/><Relationship Id="rId5"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3-1.png"/><Relationship Id="rId3" Type="http://schemas.openxmlformats.org/officeDocument/2006/relationships/slideLayout" Target="../slideLayouts/slideLayou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5" Type="http://schemas.openxmlformats.org/officeDocument/2006/relationships/hyperlink" Target="https://gamma.app" TargetMode="External"/><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image" Target="../media/image-4-4.png"/><Relationship Id="rId6" Type="http://schemas.openxmlformats.org/officeDocument/2006/relationships/slideLayout" Target="../slideLayouts/slideLayout1.xml"/><Relationship Id="rId7"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5-1.png"/><Relationship Id="rId3" Type="http://schemas.openxmlformats.org/officeDocument/2006/relationships/slideLayout" Target="../slideLayouts/slideLayout1.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6-1.png"/><Relationship Id="rId3" Type="http://schemas.openxmlformats.org/officeDocument/2006/relationships/slideLayout" Target="../slideLayouts/slideLayout1.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5" Type="http://schemas.openxmlformats.org/officeDocument/2006/relationships/hyperlink" Target="https://gamma.app" TargetMode="External"/><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image" Target="../media/image-7-3.png"/><Relationship Id="rId4" Type="http://schemas.openxmlformats.org/officeDocument/2006/relationships/image" Target="../media/image-7-4.png"/><Relationship Id="rId6" Type="http://schemas.openxmlformats.org/officeDocument/2006/relationships/slideLayout" Target="../slideLayouts/slideLayout1.xml"/><Relationship Id="rId7"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hyperlink" Target="https://gamma.app" TargetMode="External"/><Relationship Id="rId1" Type="http://schemas.openxmlformats.org/officeDocument/2006/relationships/image" Target="../media/image-8-1.png"/><Relationship Id="rId2" Type="http://schemas.openxmlformats.org/officeDocument/2006/relationships/image" Target="../media/image-8-2.png"/><Relationship Id="rId4" Type="http://schemas.openxmlformats.org/officeDocument/2006/relationships/slideLayout" Target="../slideLayouts/slideLayout1.xml"/><Relationship Id="rId5"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9-1.png"/><Relationship Id="rId3" Type="http://schemas.openxmlformats.org/officeDocument/2006/relationships/slideLayout" Target="../slideLayouts/slideLayout1.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10-1.png"/><Relationship Id="rId3" Type="http://schemas.openxmlformats.org/officeDocument/2006/relationships/slideLayout" Target="../slideLayouts/slideLayout1.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2" Type="http://schemas.openxmlformats.org/officeDocument/2006/relationships/hyperlink" Target="https://gamma.app" TargetMode="External"/><Relationship Id="rId1" Type="http://schemas.openxmlformats.org/officeDocument/2006/relationships/image" Target="../media/image-11-1.png"/><Relationship Id="rId3" Type="http://schemas.openxmlformats.org/officeDocument/2006/relationships/slideLayout" Target="../slideLayouts/slideLayout1.xml"/><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2031802"/>
            <a:ext cx="11109960" cy="4165997"/>
          </a:xfrm>
          <a:prstGeom prst="rect">
            <a:avLst/>
          </a:prstGeom>
          <a:noFill/>
          <a:ln/>
        </p:spPr>
        <p:txBody>
          <a:bodyPr wrap="square" rtlCol="0" anchor="t"/>
          <a:lstStyle/>
          <a:p>
            <a:pPr indent="0" marL="0">
              <a:lnSpc>
                <a:spcPts val="6561"/>
              </a:lnSpc>
              <a:buNone/>
            </a:pPr>
            <a:r>
              <a:rPr lang="en-US" sz="5249" b="1" dirty="0">
                <a:solidFill>
                  <a:srgbClr val="60A9FF"/>
                </a:solidFill>
                <a:latin typeface="Barlow" pitchFamily="34" charset="0"/>
                <a:ea typeface="Barlow" pitchFamily="34" charset="-122"/>
                <a:cs typeface="Barlow" pitchFamily="34" charset="-120"/>
              </a:rPr>
              <a:t>Design and Fabrication of Die-set for Compacting the Powder to Synthesize Green Pallet of Nickel-based Solid Lubricant Nano-composites</a:t>
            </a:r>
            <a:endParaRPr lang="en-US" sz="5249" dirty="0"/>
          </a:p>
        </p:txBody>
      </p:sp>
      <p:pic>
        <p:nvPicPr>
          <p:cNvPr id="5"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1683663"/>
            <a:ext cx="5554980"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Authors </a:t>
            </a:r>
            <a:endParaRPr lang="en-US" sz="4374" dirty="0"/>
          </a:p>
        </p:txBody>
      </p:sp>
      <p:sp>
        <p:nvSpPr>
          <p:cNvPr id="5" name="Text 3"/>
          <p:cNvSpPr/>
          <p:nvPr/>
        </p:nvSpPr>
        <p:spPr>
          <a:xfrm>
            <a:off x="1760220" y="2933462"/>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Shams Tabrez</a:t>
            </a:r>
            <a:endParaRPr lang="en-US" sz="2187" dirty="0"/>
          </a:p>
        </p:txBody>
      </p:sp>
      <p:sp>
        <p:nvSpPr>
          <p:cNvPr id="6" name="Text 4"/>
          <p:cNvSpPr/>
          <p:nvPr/>
        </p:nvSpPr>
        <p:spPr>
          <a:xfrm>
            <a:off x="1760220" y="3502819"/>
            <a:ext cx="3341608" cy="2132409"/>
          </a:xfrm>
          <a:prstGeom prst="rect">
            <a:avLst/>
          </a:prstGeom>
          <a:noFill/>
          <a:ln/>
        </p:spPr>
        <p:txBody>
          <a:bodyPr wrap="square" rtlCol="0" anchor="t"/>
          <a:lstStyle/>
          <a:p>
            <a:pPr indent="0" marL="0">
              <a:lnSpc>
                <a:spcPts val="2799"/>
              </a:lnSpc>
              <a:buNone/>
            </a:pPr>
            <a:r>
              <a:rPr lang="en-US" sz="1750" i="1" dirty="0">
                <a:solidFill>
                  <a:srgbClr val="EEEFF5"/>
                </a:solidFill>
                <a:latin typeface="Montserrat" pitchFamily="34" charset="0"/>
                <a:ea typeface="Montserrat" pitchFamily="34" charset="-122"/>
                <a:cs typeface="Montserrat" pitchFamily="34" charset="-120"/>
              </a:rPr>
              <a:t>Department of Mechanical Engineering, Sharda School of Engineering and Technology, Sharda University, Greater Noida, U.P., India-201310</a:t>
            </a:r>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a:t>
            </a:r>
            <a:endParaRPr lang="en-US" sz="1750" dirty="0"/>
          </a:p>
        </p:txBody>
      </p:sp>
      <p:sp>
        <p:nvSpPr>
          <p:cNvPr id="7" name="Text 5"/>
          <p:cNvSpPr/>
          <p:nvPr/>
        </p:nvSpPr>
        <p:spPr>
          <a:xfrm>
            <a:off x="5651421" y="2933462"/>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Sudesh Singh</a:t>
            </a:r>
            <a:endParaRPr lang="en-US" sz="2187" dirty="0"/>
          </a:p>
        </p:txBody>
      </p:sp>
      <p:sp>
        <p:nvSpPr>
          <p:cNvPr id="8" name="Text 6"/>
          <p:cNvSpPr/>
          <p:nvPr/>
        </p:nvSpPr>
        <p:spPr>
          <a:xfrm>
            <a:off x="5651421" y="3502819"/>
            <a:ext cx="3341608" cy="2132409"/>
          </a:xfrm>
          <a:prstGeom prst="rect">
            <a:avLst/>
          </a:prstGeom>
          <a:noFill/>
          <a:ln/>
        </p:spPr>
        <p:txBody>
          <a:bodyPr wrap="square" rtlCol="0" anchor="t"/>
          <a:lstStyle/>
          <a:p>
            <a:pPr indent="0" marL="0">
              <a:lnSpc>
                <a:spcPts val="2799"/>
              </a:lnSpc>
              <a:buNone/>
            </a:pPr>
            <a:r>
              <a:rPr lang="en-US" sz="1750" i="1" dirty="0">
                <a:solidFill>
                  <a:srgbClr val="EEEFF5"/>
                </a:solidFill>
                <a:latin typeface="Montserrat" pitchFamily="34" charset="0"/>
                <a:ea typeface="Montserrat" pitchFamily="34" charset="-122"/>
                <a:cs typeface="Montserrat" pitchFamily="34" charset="-120"/>
              </a:rPr>
              <a:t>Department of Mechanical Engineering, Sharda School of Engineering and Technology, Sharda University, Greater Noida, U.P., India-201310</a:t>
            </a:r>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a:t>
            </a:r>
            <a:endParaRPr lang="en-US" sz="1750" dirty="0"/>
          </a:p>
        </p:txBody>
      </p:sp>
      <p:sp>
        <p:nvSpPr>
          <p:cNvPr id="9" name="Text 7"/>
          <p:cNvSpPr/>
          <p:nvPr/>
        </p:nvSpPr>
        <p:spPr>
          <a:xfrm>
            <a:off x="5651421" y="5835134"/>
            <a:ext cx="3341608" cy="355402"/>
          </a:xfrm>
          <a:prstGeom prst="rect">
            <a:avLst/>
          </a:prstGeom>
          <a:noFill/>
          <a:ln/>
        </p:spPr>
        <p:txBody>
          <a:bodyPr wrap="none" rtlCol="0" anchor="t"/>
          <a:lstStyle/>
          <a:p>
            <a:pPr indent="0" marL="0">
              <a:lnSpc>
                <a:spcPts val="2799"/>
              </a:lnSpc>
              <a:buNone/>
            </a:pPr>
            <a:r>
              <a:rPr lang="en-US" sz="1750" i="1" dirty="0">
                <a:solidFill>
                  <a:srgbClr val="EEEFF5"/>
                </a:solidFill>
                <a:latin typeface="Montserrat" pitchFamily="34" charset="0"/>
                <a:ea typeface="Montserrat" pitchFamily="34" charset="-122"/>
                <a:cs typeface="Montserrat" pitchFamily="34" charset="-120"/>
              </a:rPr>
              <a:t>sudesh.sengar@gmail.com </a:t>
            </a:r>
            <a:endParaRPr lang="en-US" sz="1750" dirty="0"/>
          </a:p>
        </p:txBody>
      </p:sp>
      <p:sp>
        <p:nvSpPr>
          <p:cNvPr id="10" name="Text 8"/>
          <p:cNvSpPr/>
          <p:nvPr/>
        </p:nvSpPr>
        <p:spPr>
          <a:xfrm>
            <a:off x="9542621" y="2933462"/>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Vineet Kumar</a:t>
            </a:r>
            <a:endParaRPr lang="en-US" sz="2187" dirty="0"/>
          </a:p>
        </p:txBody>
      </p:sp>
      <p:sp>
        <p:nvSpPr>
          <p:cNvPr id="11" name="Text 9"/>
          <p:cNvSpPr/>
          <p:nvPr/>
        </p:nvSpPr>
        <p:spPr>
          <a:xfrm>
            <a:off x="9542621" y="3502819"/>
            <a:ext cx="3341608" cy="2843213"/>
          </a:xfrm>
          <a:prstGeom prst="rect">
            <a:avLst/>
          </a:prstGeom>
          <a:noFill/>
          <a:ln/>
        </p:spPr>
        <p:txBody>
          <a:bodyPr wrap="square" rtlCol="0" anchor="t"/>
          <a:lstStyle/>
          <a:p>
            <a:pPr indent="0" marL="0">
              <a:lnSpc>
                <a:spcPts val="2799"/>
              </a:lnSpc>
              <a:buNone/>
            </a:pPr>
            <a:r>
              <a:rPr lang="en-US" sz="1750" i="1" dirty="0">
                <a:solidFill>
                  <a:srgbClr val="EEEFF5"/>
                </a:solidFill>
                <a:latin typeface="Montserrat" pitchFamily="34" charset="0"/>
                <a:ea typeface="Montserrat" pitchFamily="34" charset="-122"/>
                <a:cs typeface="Montserrat" pitchFamily="34" charset="-120"/>
              </a:rPr>
              <a:t>Department of Mechanical Engineering, Sharda School of Engineering and Technology, Sharda University, Greater Noida, U.P., India-201310</a:t>
            </a:r>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a:t>
            </a:r>
            <a:pPr indent="0" marL="0">
              <a:lnSpc>
                <a:spcPts val="2799"/>
              </a:lnSpc>
              <a:buNone/>
            </a:pPr>
            <a:r>
              <a:rPr lang="en-US" sz="1750" i="1" u="sng" dirty="0">
                <a:solidFill>
                  <a:srgbClr val="60A9FF"/>
                </a:solidFill>
                <a:latin typeface="Montserrat" pitchFamily="34" charset="0"/>
                <a:ea typeface="Montserrat" pitchFamily="34" charset="-122"/>
                <a:cs typeface="Montserrat" pitchFamily="34" charset="-120"/>
                <a:hlinkClick r:id="rId1" invalidUrl="" action="" tgtFrame="" tooltip="" history="1" highlightClick="0" endSnd="0">
                  <a:extLst>
                    <a:ext uri="{A12FA001-AC4F-418D-AE19-62706E023703}">
                      <ahyp:hlinkClr xmlns:ahyp="http://schemas.microsoft.com/office/drawing/2018/hyperlinkcolor" val="tx"/>
                    </a:ext>
                  </a:extLst>
                </a:hlinkClick>
              </a:rPr>
              <a:t>Vineet.kumar5@sharda.ac.in</a:t>
            </a:r>
            <a:endParaRPr lang="en-US" sz="1750" dirty="0"/>
          </a:p>
        </p:txBody>
      </p:sp>
      <p:pic>
        <p:nvPicPr>
          <p:cNvPr id="12" name="Image 0" descr="preencoded.png">
            <a:hlinkClick r:id="rId3" tooltip=""/>
          </p:cNvPr>
          <p:cNvPicPr>
            <a:picLocks noChangeAspect="1"/>
          </p:cNvPicPr>
          <p:nvPr/>
        </p:nvPicPr>
        <p:blipFill>
          <a:blip r:embed="rId2"/>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2749868"/>
            <a:ext cx="8377476"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Applications of Powder Metallurgy</a:t>
            </a:r>
            <a:endParaRPr lang="en-US" sz="4374" dirty="0"/>
          </a:p>
        </p:txBody>
      </p:sp>
      <p:sp>
        <p:nvSpPr>
          <p:cNvPr id="5" name="Text 3"/>
          <p:cNvSpPr/>
          <p:nvPr/>
        </p:nvSpPr>
        <p:spPr>
          <a:xfrm>
            <a:off x="1760220" y="3999667"/>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Automotive</a:t>
            </a:r>
            <a:endParaRPr lang="en-US" sz="2187" dirty="0"/>
          </a:p>
        </p:txBody>
      </p:sp>
      <p:sp>
        <p:nvSpPr>
          <p:cNvPr id="6" name="Text 4"/>
          <p:cNvSpPr/>
          <p:nvPr/>
        </p:nvSpPr>
        <p:spPr>
          <a:xfrm>
            <a:off x="1760220" y="4569023"/>
            <a:ext cx="3341608" cy="710803"/>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Common products include gears, bushings, and filters.</a:t>
            </a:r>
            <a:endParaRPr lang="en-US" sz="1750" dirty="0"/>
          </a:p>
        </p:txBody>
      </p:sp>
      <p:sp>
        <p:nvSpPr>
          <p:cNvPr id="7" name="Text 5"/>
          <p:cNvSpPr/>
          <p:nvPr/>
        </p:nvSpPr>
        <p:spPr>
          <a:xfrm>
            <a:off x="5651421" y="3999667"/>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Medical</a:t>
            </a:r>
            <a:endParaRPr lang="en-US" sz="2187" dirty="0"/>
          </a:p>
        </p:txBody>
      </p:sp>
      <p:sp>
        <p:nvSpPr>
          <p:cNvPr id="8" name="Text 6"/>
          <p:cNvSpPr/>
          <p:nvPr/>
        </p:nvSpPr>
        <p:spPr>
          <a:xfrm>
            <a:off x="5651421" y="4569023"/>
            <a:ext cx="3341608" cy="710803"/>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Used in medical devices and equipment.</a:t>
            </a:r>
            <a:endParaRPr lang="en-US" sz="1750" dirty="0"/>
          </a:p>
        </p:txBody>
      </p:sp>
      <p:sp>
        <p:nvSpPr>
          <p:cNvPr id="9" name="Text 7"/>
          <p:cNvSpPr/>
          <p:nvPr/>
        </p:nvSpPr>
        <p:spPr>
          <a:xfrm>
            <a:off x="9542621" y="3999667"/>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Aerospace</a:t>
            </a:r>
            <a:endParaRPr lang="en-US" sz="2187" dirty="0"/>
          </a:p>
        </p:txBody>
      </p:sp>
      <p:sp>
        <p:nvSpPr>
          <p:cNvPr id="10" name="Text 8"/>
          <p:cNvSpPr/>
          <p:nvPr/>
        </p:nvSpPr>
        <p:spPr>
          <a:xfrm>
            <a:off x="9542621" y="4569023"/>
            <a:ext cx="3341608" cy="710803"/>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Components for aircraft and spacecraft.</a:t>
            </a:r>
            <a:endParaRPr lang="en-US" sz="1750" dirty="0"/>
          </a:p>
        </p:txBody>
      </p:sp>
      <p:pic>
        <p:nvPicPr>
          <p:cNvPr id="11"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934760"/>
            <a:ext cx="8206502"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Advantages of Powder Metallurgy</a:t>
            </a:r>
            <a:endParaRPr lang="en-US" sz="4374" dirty="0"/>
          </a:p>
        </p:txBody>
      </p:sp>
      <p:pic>
        <p:nvPicPr>
          <p:cNvPr id="5" name="Image 0" descr="preencoded.png">    </p:cNvPr>
          <p:cNvPicPr>
            <a:picLocks noChangeAspect="1"/>
          </p:cNvPicPr>
          <p:nvPr/>
        </p:nvPicPr>
        <p:blipFill>
          <a:blip r:embed="rId1"/>
          <a:stretch>
            <a:fillRect/>
          </a:stretch>
        </p:blipFill>
        <p:spPr>
          <a:xfrm>
            <a:off x="1760220" y="1962388"/>
            <a:ext cx="1110972" cy="1777484"/>
          </a:xfrm>
          <a:prstGeom prst="rect">
            <a:avLst/>
          </a:prstGeom>
        </p:spPr>
      </p:pic>
      <p:sp>
        <p:nvSpPr>
          <p:cNvPr id="6" name="Text 3"/>
          <p:cNvSpPr/>
          <p:nvPr/>
        </p:nvSpPr>
        <p:spPr>
          <a:xfrm>
            <a:off x="3204448" y="2184559"/>
            <a:ext cx="2777490" cy="347186"/>
          </a:xfrm>
          <a:prstGeom prst="rect">
            <a:avLst/>
          </a:prstGeom>
          <a:noFill/>
          <a:ln/>
        </p:spPr>
        <p:txBody>
          <a:bodyPr wrap="none" rtlCol="0" anchor="t"/>
          <a:lstStyle/>
          <a:p>
            <a:pPr algn="l" indent="0" marL="0">
              <a:lnSpc>
                <a:spcPts val="2734"/>
              </a:lnSpc>
              <a:buNone/>
            </a:pPr>
            <a:r>
              <a:rPr lang="en-US" sz="2187" b="1" dirty="0">
                <a:solidFill>
                  <a:srgbClr val="60A9FF"/>
                </a:solidFill>
                <a:latin typeface="Barlow" pitchFamily="34" charset="0"/>
                <a:ea typeface="Barlow" pitchFamily="34" charset="-122"/>
                <a:cs typeface="Barlow" pitchFamily="34" charset="-120"/>
              </a:rPr>
              <a:t>Material Flexibility</a:t>
            </a:r>
            <a:endParaRPr lang="en-US" sz="2187" dirty="0"/>
          </a:p>
        </p:txBody>
      </p:sp>
      <p:sp>
        <p:nvSpPr>
          <p:cNvPr id="7" name="Text 4"/>
          <p:cNvSpPr/>
          <p:nvPr/>
        </p:nvSpPr>
        <p:spPr>
          <a:xfrm>
            <a:off x="3204448" y="2664976"/>
            <a:ext cx="9665732" cy="355402"/>
          </a:xfrm>
          <a:prstGeom prst="rect">
            <a:avLst/>
          </a:prstGeom>
          <a:noFill/>
          <a:ln/>
        </p:spPr>
        <p:txBody>
          <a:bodyPr wrap="none" rtlCol="0" anchor="t"/>
          <a:lstStyle/>
          <a:p>
            <a:pPr algn="l"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Offers higher flexibility than other manufacturing techniques.</a:t>
            </a:r>
            <a:endParaRPr lang="en-US" sz="1750" dirty="0"/>
          </a:p>
        </p:txBody>
      </p:sp>
      <p:pic>
        <p:nvPicPr>
          <p:cNvPr id="8" name="Image 1" descr="preencoded.png">    </p:cNvPr>
          <p:cNvPicPr>
            <a:picLocks noChangeAspect="1"/>
          </p:cNvPicPr>
          <p:nvPr/>
        </p:nvPicPr>
        <p:blipFill>
          <a:blip r:embed="rId2"/>
          <a:stretch>
            <a:fillRect/>
          </a:stretch>
        </p:blipFill>
        <p:spPr>
          <a:xfrm>
            <a:off x="1760220" y="3739872"/>
            <a:ext cx="1110972" cy="1777484"/>
          </a:xfrm>
          <a:prstGeom prst="rect">
            <a:avLst/>
          </a:prstGeom>
        </p:spPr>
      </p:pic>
      <p:sp>
        <p:nvSpPr>
          <p:cNvPr id="9" name="Text 5"/>
          <p:cNvSpPr/>
          <p:nvPr/>
        </p:nvSpPr>
        <p:spPr>
          <a:xfrm>
            <a:off x="3204448" y="3962043"/>
            <a:ext cx="3241715" cy="347186"/>
          </a:xfrm>
          <a:prstGeom prst="rect">
            <a:avLst/>
          </a:prstGeom>
          <a:noFill/>
          <a:ln/>
        </p:spPr>
        <p:txBody>
          <a:bodyPr wrap="none" rtlCol="0" anchor="t"/>
          <a:lstStyle/>
          <a:p>
            <a:pPr algn="l" indent="0" marL="0">
              <a:lnSpc>
                <a:spcPts val="2734"/>
              </a:lnSpc>
              <a:buNone/>
            </a:pPr>
            <a:r>
              <a:rPr lang="en-US" sz="2187" b="1" dirty="0">
                <a:solidFill>
                  <a:srgbClr val="60A9FF"/>
                </a:solidFill>
                <a:latin typeface="Barlow" pitchFamily="34" charset="0"/>
                <a:ea typeface="Barlow" pitchFamily="34" charset="-122"/>
                <a:cs typeface="Barlow" pitchFamily="34" charset="-120"/>
              </a:rPr>
              <a:t>Controlled Characteristics</a:t>
            </a:r>
            <a:endParaRPr lang="en-US" sz="2187" dirty="0"/>
          </a:p>
        </p:txBody>
      </p:sp>
      <p:sp>
        <p:nvSpPr>
          <p:cNvPr id="10" name="Text 6"/>
          <p:cNvSpPr/>
          <p:nvPr/>
        </p:nvSpPr>
        <p:spPr>
          <a:xfrm>
            <a:off x="3204448" y="4442460"/>
            <a:ext cx="9665732" cy="355402"/>
          </a:xfrm>
          <a:prstGeom prst="rect">
            <a:avLst/>
          </a:prstGeom>
          <a:noFill/>
          <a:ln/>
        </p:spPr>
        <p:txBody>
          <a:bodyPr wrap="none" rtlCol="0" anchor="t"/>
          <a:lstStyle/>
          <a:p>
            <a:pPr algn="l"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Allows for controlled characteristics of the generated materials.</a:t>
            </a:r>
            <a:endParaRPr lang="en-US" sz="1750" dirty="0"/>
          </a:p>
        </p:txBody>
      </p:sp>
      <p:pic>
        <p:nvPicPr>
          <p:cNvPr id="11" name="Image 2" descr="preencoded.png">    </p:cNvPr>
          <p:cNvPicPr>
            <a:picLocks noChangeAspect="1"/>
          </p:cNvPicPr>
          <p:nvPr/>
        </p:nvPicPr>
        <p:blipFill>
          <a:blip r:embed="rId3"/>
          <a:stretch>
            <a:fillRect/>
          </a:stretch>
        </p:blipFill>
        <p:spPr>
          <a:xfrm>
            <a:off x="1760220" y="5517356"/>
            <a:ext cx="1110972" cy="1777484"/>
          </a:xfrm>
          <a:prstGeom prst="rect">
            <a:avLst/>
          </a:prstGeom>
        </p:spPr>
      </p:pic>
      <p:sp>
        <p:nvSpPr>
          <p:cNvPr id="12" name="Text 7"/>
          <p:cNvSpPr/>
          <p:nvPr/>
        </p:nvSpPr>
        <p:spPr>
          <a:xfrm>
            <a:off x="3204448" y="5739527"/>
            <a:ext cx="2880479" cy="347186"/>
          </a:xfrm>
          <a:prstGeom prst="rect">
            <a:avLst/>
          </a:prstGeom>
          <a:noFill/>
          <a:ln/>
        </p:spPr>
        <p:txBody>
          <a:bodyPr wrap="none" rtlCol="0" anchor="t"/>
          <a:lstStyle/>
          <a:p>
            <a:pPr algn="l" indent="0" marL="0">
              <a:lnSpc>
                <a:spcPts val="2734"/>
              </a:lnSpc>
              <a:buNone/>
            </a:pPr>
            <a:r>
              <a:rPr lang="en-US" sz="2187" b="1" dirty="0">
                <a:solidFill>
                  <a:srgbClr val="60A9FF"/>
                </a:solidFill>
                <a:latin typeface="Barlow" pitchFamily="34" charset="0"/>
                <a:ea typeface="Barlow" pitchFamily="34" charset="-122"/>
                <a:cs typeface="Barlow" pitchFamily="34" charset="-120"/>
              </a:rPr>
              <a:t>Component Fabrication</a:t>
            </a:r>
            <a:endParaRPr lang="en-US" sz="2187" dirty="0"/>
          </a:p>
        </p:txBody>
      </p:sp>
      <p:sp>
        <p:nvSpPr>
          <p:cNvPr id="13" name="Text 8"/>
          <p:cNvSpPr/>
          <p:nvPr/>
        </p:nvSpPr>
        <p:spPr>
          <a:xfrm>
            <a:off x="3204448" y="6219944"/>
            <a:ext cx="9665732" cy="355402"/>
          </a:xfrm>
          <a:prstGeom prst="rect">
            <a:avLst/>
          </a:prstGeom>
          <a:noFill/>
          <a:ln/>
        </p:spPr>
        <p:txBody>
          <a:bodyPr wrap="none" rtlCol="0" anchor="t"/>
          <a:lstStyle/>
          <a:p>
            <a:pPr algn="l"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Allows component fabrication without material decomposition.</a:t>
            </a:r>
            <a:endParaRPr lang="en-US" sz="1750" dirty="0"/>
          </a:p>
        </p:txBody>
      </p:sp>
      <p:pic>
        <p:nvPicPr>
          <p:cNvPr id="14" name="Image 3" descr="preencoded.png">
            <a:hlinkClick r:id="rId5" tooltip=""/>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2589728"/>
            <a:ext cx="5554980"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Die and Punch Material</a:t>
            </a:r>
            <a:endParaRPr lang="en-US" sz="4374" dirty="0"/>
          </a:p>
        </p:txBody>
      </p:sp>
      <p:sp>
        <p:nvSpPr>
          <p:cNvPr id="5" name="Text 3"/>
          <p:cNvSpPr/>
          <p:nvPr/>
        </p:nvSpPr>
        <p:spPr>
          <a:xfrm>
            <a:off x="1982391" y="3869293"/>
            <a:ext cx="5106829" cy="355402"/>
          </a:xfrm>
          <a:prstGeom prst="rect">
            <a:avLst/>
          </a:prstGeom>
          <a:noFill/>
          <a:ln/>
        </p:spPr>
        <p:txBody>
          <a:bodyPr wrap="non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Material</a:t>
            </a:r>
            <a:endParaRPr lang="en-US" sz="1750" dirty="0"/>
          </a:p>
        </p:txBody>
      </p:sp>
      <p:sp>
        <p:nvSpPr>
          <p:cNvPr id="6" name="Text 4"/>
          <p:cNvSpPr/>
          <p:nvPr/>
        </p:nvSpPr>
        <p:spPr>
          <a:xfrm>
            <a:off x="7541181" y="3869293"/>
            <a:ext cx="5106829" cy="355402"/>
          </a:xfrm>
          <a:prstGeom prst="rect">
            <a:avLst/>
          </a:prstGeom>
          <a:noFill/>
          <a:ln/>
        </p:spPr>
        <p:txBody>
          <a:bodyPr wrap="non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AISI D3 die steel</a:t>
            </a:r>
            <a:endParaRPr lang="en-US" sz="1750" dirty="0"/>
          </a:p>
        </p:txBody>
      </p:sp>
      <p:sp>
        <p:nvSpPr>
          <p:cNvPr id="7" name="Shape 5"/>
          <p:cNvSpPr/>
          <p:nvPr/>
        </p:nvSpPr>
        <p:spPr>
          <a:xfrm>
            <a:off x="1760220" y="4365546"/>
            <a:ext cx="11109960" cy="637103"/>
          </a:xfrm>
          <a:prstGeom prst="rect">
            <a:avLst/>
          </a:prstGeom>
          <a:solidFill>
            <a:srgbClr val="60A9FF">
              <a:alpha val="5000"/>
            </a:srgbClr>
          </a:solidFill>
          <a:ln/>
        </p:spPr>
      </p:sp>
      <p:sp>
        <p:nvSpPr>
          <p:cNvPr id="8" name="Text 6"/>
          <p:cNvSpPr/>
          <p:nvPr/>
        </p:nvSpPr>
        <p:spPr>
          <a:xfrm>
            <a:off x="1982391" y="4506397"/>
            <a:ext cx="5106829" cy="355402"/>
          </a:xfrm>
          <a:prstGeom prst="rect">
            <a:avLst/>
          </a:prstGeom>
          <a:noFill/>
          <a:ln/>
        </p:spPr>
        <p:txBody>
          <a:bodyPr wrap="non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Density</a:t>
            </a:r>
            <a:endParaRPr lang="en-US" sz="1750" dirty="0"/>
          </a:p>
        </p:txBody>
      </p:sp>
      <p:sp>
        <p:nvSpPr>
          <p:cNvPr id="9" name="Text 7"/>
          <p:cNvSpPr/>
          <p:nvPr/>
        </p:nvSpPr>
        <p:spPr>
          <a:xfrm>
            <a:off x="7541181" y="4506397"/>
            <a:ext cx="5106829" cy="355402"/>
          </a:xfrm>
          <a:prstGeom prst="rect">
            <a:avLst/>
          </a:prstGeom>
          <a:noFill/>
          <a:ln/>
        </p:spPr>
        <p:txBody>
          <a:bodyPr wrap="non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7.7 g/cm³</a:t>
            </a:r>
            <a:endParaRPr lang="en-US" sz="1750" dirty="0"/>
          </a:p>
        </p:txBody>
      </p:sp>
      <p:sp>
        <p:nvSpPr>
          <p:cNvPr id="10" name="Text 8"/>
          <p:cNvSpPr/>
          <p:nvPr/>
        </p:nvSpPr>
        <p:spPr>
          <a:xfrm>
            <a:off x="1982391" y="5143500"/>
            <a:ext cx="5106829" cy="355402"/>
          </a:xfrm>
          <a:prstGeom prst="rect">
            <a:avLst/>
          </a:prstGeom>
          <a:noFill/>
          <a:ln/>
        </p:spPr>
        <p:txBody>
          <a:bodyPr wrap="non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Max Compressive Stress</a:t>
            </a:r>
            <a:endParaRPr lang="en-US" sz="1750" dirty="0"/>
          </a:p>
        </p:txBody>
      </p:sp>
      <p:sp>
        <p:nvSpPr>
          <p:cNvPr id="11" name="Text 9"/>
          <p:cNvSpPr/>
          <p:nvPr/>
        </p:nvSpPr>
        <p:spPr>
          <a:xfrm>
            <a:off x="7541181" y="5143500"/>
            <a:ext cx="5106829" cy="355402"/>
          </a:xfrm>
          <a:prstGeom prst="rect">
            <a:avLst/>
          </a:prstGeom>
          <a:noFill/>
          <a:ln/>
        </p:spPr>
        <p:txBody>
          <a:bodyPr wrap="non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2151 MPa</a:t>
            </a:r>
            <a:endParaRPr lang="en-US" sz="1750" dirty="0"/>
          </a:p>
        </p:txBody>
      </p:sp>
      <p:pic>
        <p:nvPicPr>
          <p:cNvPr id="12"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1458516"/>
            <a:ext cx="9464516"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Die-set Design and Safety Calculations</a:t>
            </a:r>
            <a:endParaRPr lang="en-US" sz="4374" dirty="0"/>
          </a:p>
        </p:txBody>
      </p:sp>
      <p:sp>
        <p:nvSpPr>
          <p:cNvPr id="5" name="Shape 3"/>
          <p:cNvSpPr/>
          <p:nvPr/>
        </p:nvSpPr>
        <p:spPr>
          <a:xfrm>
            <a:off x="2043589" y="2486144"/>
            <a:ext cx="99893" cy="4284821"/>
          </a:xfrm>
          <a:prstGeom prst="roundRect">
            <a:avLst>
              <a:gd name="adj" fmla="val 133462"/>
            </a:avLst>
          </a:prstGeom>
          <a:solidFill>
            <a:srgbClr val="282C32"/>
          </a:solidFill>
          <a:ln/>
        </p:spPr>
      </p:sp>
      <p:sp>
        <p:nvSpPr>
          <p:cNvPr id="6" name="Shape 4"/>
          <p:cNvSpPr/>
          <p:nvPr/>
        </p:nvSpPr>
        <p:spPr>
          <a:xfrm>
            <a:off x="2343448" y="2859703"/>
            <a:ext cx="777597" cy="99893"/>
          </a:xfrm>
          <a:prstGeom prst="roundRect">
            <a:avLst>
              <a:gd name="adj" fmla="val 133462"/>
            </a:avLst>
          </a:prstGeom>
          <a:solidFill>
            <a:srgbClr val="282C32"/>
          </a:solidFill>
          <a:ln/>
        </p:spPr>
      </p:sp>
      <p:sp>
        <p:nvSpPr>
          <p:cNvPr id="7" name="Shape 5"/>
          <p:cNvSpPr/>
          <p:nvPr/>
        </p:nvSpPr>
        <p:spPr>
          <a:xfrm>
            <a:off x="1843504" y="2659737"/>
            <a:ext cx="499943" cy="499943"/>
          </a:xfrm>
          <a:prstGeom prst="roundRect">
            <a:avLst>
              <a:gd name="adj" fmla="val 26667"/>
            </a:avLst>
          </a:prstGeom>
          <a:solidFill>
            <a:srgbClr val="282C32"/>
          </a:solidFill>
          <a:ln/>
        </p:spPr>
      </p:sp>
      <p:sp>
        <p:nvSpPr>
          <p:cNvPr id="8" name="Text 6"/>
          <p:cNvSpPr/>
          <p:nvPr/>
        </p:nvSpPr>
        <p:spPr>
          <a:xfrm>
            <a:off x="2034480" y="2701409"/>
            <a:ext cx="117991" cy="416481"/>
          </a:xfrm>
          <a:prstGeom prst="rect">
            <a:avLst/>
          </a:prstGeom>
          <a:noFill/>
          <a:ln/>
        </p:spPr>
        <p:txBody>
          <a:bodyPr wrap="none" rtlCol="0" anchor="t"/>
          <a:lstStyle/>
          <a:p>
            <a:pPr algn="ctr" indent="0" marL="0">
              <a:lnSpc>
                <a:spcPts val="3281"/>
              </a:lnSpc>
              <a:buNone/>
            </a:pPr>
            <a:r>
              <a:rPr lang="en-US" sz="2624" b="1" dirty="0">
                <a:solidFill>
                  <a:srgbClr val="60A9FF"/>
                </a:solidFill>
                <a:latin typeface="Barlow" pitchFamily="34" charset="0"/>
                <a:ea typeface="Barlow" pitchFamily="34" charset="-122"/>
                <a:cs typeface="Barlow" pitchFamily="34" charset="-120"/>
              </a:rPr>
              <a:t>1</a:t>
            </a:r>
            <a:endParaRPr lang="en-US" sz="2624" dirty="0"/>
          </a:p>
        </p:txBody>
      </p:sp>
      <p:sp>
        <p:nvSpPr>
          <p:cNvPr id="9" name="Text 7"/>
          <p:cNvSpPr/>
          <p:nvPr/>
        </p:nvSpPr>
        <p:spPr>
          <a:xfrm>
            <a:off x="3315533" y="2708315"/>
            <a:ext cx="2777490" cy="347186"/>
          </a:xfrm>
          <a:prstGeom prst="rect">
            <a:avLst/>
          </a:prstGeom>
          <a:noFill/>
          <a:ln/>
        </p:spPr>
        <p:txBody>
          <a:bodyPr wrap="none" rtlCol="0" anchor="t"/>
          <a:lstStyle/>
          <a:p>
            <a:pPr algn="l" indent="0" marL="0">
              <a:lnSpc>
                <a:spcPts val="2734"/>
              </a:lnSpc>
              <a:buNone/>
            </a:pPr>
            <a:r>
              <a:rPr lang="en-US" sz="2187" b="1" dirty="0">
                <a:solidFill>
                  <a:srgbClr val="60A9FF"/>
                </a:solidFill>
                <a:latin typeface="Barlow" pitchFamily="34" charset="0"/>
                <a:ea typeface="Barlow" pitchFamily="34" charset="-122"/>
                <a:cs typeface="Barlow" pitchFamily="34" charset="-120"/>
              </a:rPr>
              <a:t>Design Parameters</a:t>
            </a:r>
            <a:endParaRPr lang="en-US" sz="2187" dirty="0"/>
          </a:p>
        </p:txBody>
      </p:sp>
      <p:sp>
        <p:nvSpPr>
          <p:cNvPr id="10" name="Text 8"/>
          <p:cNvSpPr/>
          <p:nvPr/>
        </p:nvSpPr>
        <p:spPr>
          <a:xfrm>
            <a:off x="3315533" y="3188732"/>
            <a:ext cx="9554647" cy="355402"/>
          </a:xfrm>
          <a:prstGeom prst="rect">
            <a:avLst/>
          </a:prstGeom>
          <a:noFill/>
          <a:ln/>
        </p:spPr>
        <p:txBody>
          <a:bodyPr wrap="none" rtlCol="0" anchor="t"/>
          <a:lstStyle/>
          <a:p>
            <a:pPr algn="l"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Inner diameter: 25mm, Outer diameter: 80mm</a:t>
            </a:r>
            <a:endParaRPr lang="en-US" sz="1750" dirty="0"/>
          </a:p>
        </p:txBody>
      </p:sp>
      <p:sp>
        <p:nvSpPr>
          <p:cNvPr id="11" name="Shape 9"/>
          <p:cNvSpPr/>
          <p:nvPr/>
        </p:nvSpPr>
        <p:spPr>
          <a:xfrm>
            <a:off x="2343448" y="4362033"/>
            <a:ext cx="777597" cy="99893"/>
          </a:xfrm>
          <a:prstGeom prst="roundRect">
            <a:avLst>
              <a:gd name="adj" fmla="val 133462"/>
            </a:avLst>
          </a:prstGeom>
          <a:solidFill>
            <a:srgbClr val="282C32"/>
          </a:solidFill>
          <a:ln/>
        </p:spPr>
      </p:sp>
      <p:sp>
        <p:nvSpPr>
          <p:cNvPr id="12" name="Shape 10"/>
          <p:cNvSpPr/>
          <p:nvPr/>
        </p:nvSpPr>
        <p:spPr>
          <a:xfrm>
            <a:off x="1843504" y="4162068"/>
            <a:ext cx="499943" cy="499943"/>
          </a:xfrm>
          <a:prstGeom prst="roundRect">
            <a:avLst>
              <a:gd name="adj" fmla="val 26667"/>
            </a:avLst>
          </a:prstGeom>
          <a:solidFill>
            <a:srgbClr val="282C32"/>
          </a:solidFill>
          <a:ln/>
        </p:spPr>
      </p:sp>
      <p:sp>
        <p:nvSpPr>
          <p:cNvPr id="13" name="Text 11"/>
          <p:cNvSpPr/>
          <p:nvPr/>
        </p:nvSpPr>
        <p:spPr>
          <a:xfrm>
            <a:off x="2000071" y="4203740"/>
            <a:ext cx="186690" cy="416481"/>
          </a:xfrm>
          <a:prstGeom prst="rect">
            <a:avLst/>
          </a:prstGeom>
          <a:noFill/>
          <a:ln/>
        </p:spPr>
        <p:txBody>
          <a:bodyPr wrap="none" rtlCol="0" anchor="t"/>
          <a:lstStyle/>
          <a:p>
            <a:pPr algn="ctr" indent="0" marL="0">
              <a:lnSpc>
                <a:spcPts val="3281"/>
              </a:lnSpc>
              <a:buNone/>
            </a:pPr>
            <a:r>
              <a:rPr lang="en-US" sz="2624" b="1" dirty="0">
                <a:solidFill>
                  <a:srgbClr val="60A9FF"/>
                </a:solidFill>
                <a:latin typeface="Barlow" pitchFamily="34" charset="0"/>
                <a:ea typeface="Barlow" pitchFamily="34" charset="-122"/>
                <a:cs typeface="Barlow" pitchFamily="34" charset="-120"/>
              </a:rPr>
              <a:t>2</a:t>
            </a:r>
            <a:endParaRPr lang="en-US" sz="2624" dirty="0"/>
          </a:p>
        </p:txBody>
      </p:sp>
      <p:sp>
        <p:nvSpPr>
          <p:cNvPr id="14" name="Text 12"/>
          <p:cNvSpPr/>
          <p:nvPr/>
        </p:nvSpPr>
        <p:spPr>
          <a:xfrm>
            <a:off x="3315533" y="4210645"/>
            <a:ext cx="2777490" cy="347186"/>
          </a:xfrm>
          <a:prstGeom prst="rect">
            <a:avLst/>
          </a:prstGeom>
          <a:noFill/>
          <a:ln/>
        </p:spPr>
        <p:txBody>
          <a:bodyPr wrap="none" rtlCol="0" anchor="t"/>
          <a:lstStyle/>
          <a:p>
            <a:pPr algn="l" indent="0" marL="0">
              <a:lnSpc>
                <a:spcPts val="2734"/>
              </a:lnSpc>
              <a:buNone/>
            </a:pPr>
            <a:r>
              <a:rPr lang="en-US" sz="2187" b="1" dirty="0">
                <a:solidFill>
                  <a:srgbClr val="60A9FF"/>
                </a:solidFill>
                <a:latin typeface="Barlow" pitchFamily="34" charset="0"/>
                <a:ea typeface="Barlow" pitchFamily="34" charset="-122"/>
                <a:cs typeface="Barlow" pitchFamily="34" charset="-120"/>
              </a:rPr>
              <a:t>Applied Working Load</a:t>
            </a:r>
            <a:endParaRPr lang="en-US" sz="2187" dirty="0"/>
          </a:p>
        </p:txBody>
      </p:sp>
      <p:sp>
        <p:nvSpPr>
          <p:cNvPr id="15" name="Text 13"/>
          <p:cNvSpPr/>
          <p:nvPr/>
        </p:nvSpPr>
        <p:spPr>
          <a:xfrm>
            <a:off x="3315533" y="4691063"/>
            <a:ext cx="9554647" cy="355402"/>
          </a:xfrm>
          <a:prstGeom prst="rect">
            <a:avLst/>
          </a:prstGeom>
          <a:noFill/>
          <a:ln/>
        </p:spPr>
        <p:txBody>
          <a:bodyPr wrap="none" rtlCol="0" anchor="t"/>
          <a:lstStyle/>
          <a:p>
            <a:pPr algn="l"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Applied load of 800 KN for safe working conditions.</a:t>
            </a:r>
            <a:endParaRPr lang="en-US" sz="1750" dirty="0"/>
          </a:p>
        </p:txBody>
      </p:sp>
      <p:sp>
        <p:nvSpPr>
          <p:cNvPr id="16" name="Shape 14"/>
          <p:cNvSpPr/>
          <p:nvPr/>
        </p:nvSpPr>
        <p:spPr>
          <a:xfrm>
            <a:off x="2343448" y="5864364"/>
            <a:ext cx="777597" cy="99893"/>
          </a:xfrm>
          <a:prstGeom prst="roundRect">
            <a:avLst>
              <a:gd name="adj" fmla="val 133462"/>
            </a:avLst>
          </a:prstGeom>
          <a:solidFill>
            <a:srgbClr val="282C32"/>
          </a:solidFill>
          <a:ln/>
        </p:spPr>
      </p:sp>
      <p:sp>
        <p:nvSpPr>
          <p:cNvPr id="17" name="Shape 15"/>
          <p:cNvSpPr/>
          <p:nvPr/>
        </p:nvSpPr>
        <p:spPr>
          <a:xfrm>
            <a:off x="1843504" y="5664398"/>
            <a:ext cx="499943" cy="499943"/>
          </a:xfrm>
          <a:prstGeom prst="roundRect">
            <a:avLst>
              <a:gd name="adj" fmla="val 26667"/>
            </a:avLst>
          </a:prstGeom>
          <a:solidFill>
            <a:srgbClr val="282C32"/>
          </a:solidFill>
          <a:ln/>
        </p:spPr>
      </p:sp>
      <p:sp>
        <p:nvSpPr>
          <p:cNvPr id="18" name="Text 16"/>
          <p:cNvSpPr/>
          <p:nvPr/>
        </p:nvSpPr>
        <p:spPr>
          <a:xfrm>
            <a:off x="2003405" y="5706070"/>
            <a:ext cx="180023" cy="416481"/>
          </a:xfrm>
          <a:prstGeom prst="rect">
            <a:avLst/>
          </a:prstGeom>
          <a:noFill/>
          <a:ln/>
        </p:spPr>
        <p:txBody>
          <a:bodyPr wrap="none" rtlCol="0" anchor="t"/>
          <a:lstStyle/>
          <a:p>
            <a:pPr algn="ctr" indent="0" marL="0">
              <a:lnSpc>
                <a:spcPts val="3281"/>
              </a:lnSpc>
              <a:buNone/>
            </a:pPr>
            <a:r>
              <a:rPr lang="en-US" sz="2624" b="1" dirty="0">
                <a:solidFill>
                  <a:srgbClr val="60A9FF"/>
                </a:solidFill>
                <a:latin typeface="Barlow" pitchFamily="34" charset="0"/>
                <a:ea typeface="Barlow" pitchFamily="34" charset="-122"/>
                <a:cs typeface="Barlow" pitchFamily="34" charset="-120"/>
              </a:rPr>
              <a:t>3</a:t>
            </a:r>
            <a:endParaRPr lang="en-US" sz="2624" dirty="0"/>
          </a:p>
        </p:txBody>
      </p:sp>
      <p:sp>
        <p:nvSpPr>
          <p:cNvPr id="19" name="Text 17"/>
          <p:cNvSpPr/>
          <p:nvPr/>
        </p:nvSpPr>
        <p:spPr>
          <a:xfrm>
            <a:off x="3315533" y="5712976"/>
            <a:ext cx="2777490" cy="347186"/>
          </a:xfrm>
          <a:prstGeom prst="rect">
            <a:avLst/>
          </a:prstGeom>
          <a:noFill/>
          <a:ln/>
        </p:spPr>
        <p:txBody>
          <a:bodyPr wrap="none" rtlCol="0" anchor="t"/>
          <a:lstStyle/>
          <a:p>
            <a:pPr algn="l" indent="0" marL="0">
              <a:lnSpc>
                <a:spcPts val="2734"/>
              </a:lnSpc>
              <a:buNone/>
            </a:pPr>
            <a:r>
              <a:rPr lang="en-US" sz="2187" b="1" dirty="0">
                <a:solidFill>
                  <a:srgbClr val="60A9FF"/>
                </a:solidFill>
                <a:latin typeface="Barlow" pitchFamily="34" charset="0"/>
                <a:ea typeface="Barlow" pitchFamily="34" charset="-122"/>
                <a:cs typeface="Barlow" pitchFamily="34" charset="-120"/>
              </a:rPr>
              <a:t>Stress Calculations</a:t>
            </a:r>
            <a:endParaRPr lang="en-US" sz="2187" dirty="0"/>
          </a:p>
        </p:txBody>
      </p:sp>
      <p:sp>
        <p:nvSpPr>
          <p:cNvPr id="20" name="Text 18"/>
          <p:cNvSpPr/>
          <p:nvPr/>
        </p:nvSpPr>
        <p:spPr>
          <a:xfrm>
            <a:off x="3315533" y="6193393"/>
            <a:ext cx="9554647" cy="355402"/>
          </a:xfrm>
          <a:prstGeom prst="rect">
            <a:avLst/>
          </a:prstGeom>
          <a:noFill/>
          <a:ln/>
        </p:spPr>
        <p:txBody>
          <a:bodyPr wrap="none" rtlCol="0" anchor="t"/>
          <a:lstStyle/>
          <a:p>
            <a:pPr algn="l"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Stress analysis ensures the die and punch can sustain the load.</a:t>
            </a:r>
            <a:endParaRPr lang="en-US" sz="1750" dirty="0"/>
          </a:p>
        </p:txBody>
      </p:sp>
      <p:pic>
        <p:nvPicPr>
          <p:cNvPr id="21"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2616518"/>
            <a:ext cx="5554980"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3D Design of Die-set</a:t>
            </a:r>
            <a:endParaRPr lang="en-US" sz="4374" dirty="0"/>
          </a:p>
        </p:txBody>
      </p:sp>
      <p:pic>
        <p:nvPicPr>
          <p:cNvPr id="5" name="Image 0" descr="preencoded.png">    </p:cNvPr>
          <p:cNvPicPr>
            <a:picLocks noChangeAspect="1"/>
          </p:cNvPicPr>
          <p:nvPr/>
        </p:nvPicPr>
        <p:blipFill>
          <a:blip r:embed="rId1"/>
          <a:stretch>
            <a:fillRect/>
          </a:stretch>
        </p:blipFill>
        <p:spPr>
          <a:xfrm>
            <a:off x="1760220" y="3755231"/>
            <a:ext cx="444341" cy="444341"/>
          </a:xfrm>
          <a:prstGeom prst="rect">
            <a:avLst/>
          </a:prstGeom>
        </p:spPr>
      </p:pic>
      <p:sp>
        <p:nvSpPr>
          <p:cNvPr id="6" name="Text 3"/>
          <p:cNvSpPr/>
          <p:nvPr/>
        </p:nvSpPr>
        <p:spPr>
          <a:xfrm>
            <a:off x="1760220" y="4421743"/>
            <a:ext cx="2777490" cy="347186"/>
          </a:xfrm>
          <a:prstGeom prst="rect">
            <a:avLst/>
          </a:prstGeom>
          <a:noFill/>
          <a:ln/>
        </p:spPr>
        <p:txBody>
          <a:bodyPr wrap="none" rtlCol="0" anchor="t"/>
          <a:lstStyle/>
          <a:p>
            <a:pPr algn="l" indent="0" marL="0">
              <a:lnSpc>
                <a:spcPts val="2734"/>
              </a:lnSpc>
              <a:buNone/>
            </a:pPr>
            <a:r>
              <a:rPr lang="en-US" sz="2187" b="1" dirty="0">
                <a:solidFill>
                  <a:srgbClr val="60A9FF"/>
                </a:solidFill>
                <a:latin typeface="Barlow" pitchFamily="34" charset="0"/>
                <a:ea typeface="Barlow" pitchFamily="34" charset="-122"/>
                <a:cs typeface="Barlow" pitchFamily="34" charset="-120"/>
              </a:rPr>
              <a:t>SOLIDWORKS 14</a:t>
            </a:r>
            <a:endParaRPr lang="en-US" sz="2187" dirty="0"/>
          </a:p>
        </p:txBody>
      </p:sp>
      <p:sp>
        <p:nvSpPr>
          <p:cNvPr id="7" name="Text 4"/>
          <p:cNvSpPr/>
          <p:nvPr/>
        </p:nvSpPr>
        <p:spPr>
          <a:xfrm>
            <a:off x="1760220" y="4902160"/>
            <a:ext cx="3481149" cy="710803"/>
          </a:xfrm>
          <a:prstGeom prst="rect">
            <a:avLst/>
          </a:prstGeom>
          <a:noFill/>
          <a:ln/>
        </p:spPr>
        <p:txBody>
          <a:bodyPr wrap="square" rtlCol="0" anchor="t"/>
          <a:lstStyle/>
          <a:p>
            <a:pPr algn="l"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Used for creating the 3D model of the die-set.</a:t>
            </a:r>
            <a:endParaRPr lang="en-US" sz="1750" dirty="0"/>
          </a:p>
        </p:txBody>
      </p:sp>
      <p:pic>
        <p:nvPicPr>
          <p:cNvPr id="8" name="Image 1" descr="preencoded.png">    </p:cNvPr>
          <p:cNvPicPr>
            <a:picLocks noChangeAspect="1"/>
          </p:cNvPicPr>
          <p:nvPr/>
        </p:nvPicPr>
        <p:blipFill>
          <a:blip r:embed="rId2"/>
          <a:stretch>
            <a:fillRect/>
          </a:stretch>
        </p:blipFill>
        <p:spPr>
          <a:xfrm>
            <a:off x="5574625" y="3755231"/>
            <a:ext cx="444341" cy="444341"/>
          </a:xfrm>
          <a:prstGeom prst="rect">
            <a:avLst/>
          </a:prstGeom>
        </p:spPr>
      </p:pic>
      <p:sp>
        <p:nvSpPr>
          <p:cNvPr id="9" name="Text 5"/>
          <p:cNvSpPr/>
          <p:nvPr/>
        </p:nvSpPr>
        <p:spPr>
          <a:xfrm>
            <a:off x="5574625" y="4421743"/>
            <a:ext cx="2777490" cy="347186"/>
          </a:xfrm>
          <a:prstGeom prst="rect">
            <a:avLst/>
          </a:prstGeom>
          <a:noFill/>
          <a:ln/>
        </p:spPr>
        <p:txBody>
          <a:bodyPr wrap="none" rtlCol="0" anchor="t"/>
          <a:lstStyle/>
          <a:p>
            <a:pPr algn="l" indent="0" marL="0">
              <a:lnSpc>
                <a:spcPts val="2734"/>
              </a:lnSpc>
              <a:buNone/>
            </a:pPr>
            <a:r>
              <a:rPr lang="en-US" sz="2187" b="1" dirty="0">
                <a:solidFill>
                  <a:srgbClr val="60A9FF"/>
                </a:solidFill>
                <a:latin typeface="Barlow" pitchFamily="34" charset="0"/>
                <a:ea typeface="Barlow" pitchFamily="34" charset="-122"/>
                <a:cs typeface="Barlow" pitchFamily="34" charset="-120"/>
              </a:rPr>
              <a:t>Assembly</a:t>
            </a:r>
            <a:endParaRPr lang="en-US" sz="2187" dirty="0"/>
          </a:p>
        </p:txBody>
      </p:sp>
      <p:sp>
        <p:nvSpPr>
          <p:cNvPr id="10" name="Text 6"/>
          <p:cNvSpPr/>
          <p:nvPr/>
        </p:nvSpPr>
        <p:spPr>
          <a:xfrm>
            <a:off x="5574625" y="4902160"/>
            <a:ext cx="3481149" cy="710803"/>
          </a:xfrm>
          <a:prstGeom prst="rect">
            <a:avLst/>
          </a:prstGeom>
          <a:noFill/>
          <a:ln/>
        </p:spPr>
        <p:txBody>
          <a:bodyPr wrap="square" rtlCol="0" anchor="t"/>
          <a:lstStyle/>
          <a:p>
            <a:pPr algn="l"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Prepared the die-set assembly in SOLIDWORKS 14.</a:t>
            </a:r>
            <a:endParaRPr lang="en-US" sz="1750" dirty="0"/>
          </a:p>
        </p:txBody>
      </p:sp>
      <p:pic>
        <p:nvPicPr>
          <p:cNvPr id="11" name="Image 2" descr="preencoded.png">    </p:cNvPr>
          <p:cNvPicPr>
            <a:picLocks noChangeAspect="1"/>
          </p:cNvPicPr>
          <p:nvPr/>
        </p:nvPicPr>
        <p:blipFill>
          <a:blip r:embed="rId3"/>
          <a:stretch>
            <a:fillRect/>
          </a:stretch>
        </p:blipFill>
        <p:spPr>
          <a:xfrm>
            <a:off x="9389031" y="3755231"/>
            <a:ext cx="444341" cy="444341"/>
          </a:xfrm>
          <a:prstGeom prst="rect">
            <a:avLst/>
          </a:prstGeom>
        </p:spPr>
      </p:pic>
      <p:sp>
        <p:nvSpPr>
          <p:cNvPr id="12" name="Text 7"/>
          <p:cNvSpPr/>
          <p:nvPr/>
        </p:nvSpPr>
        <p:spPr>
          <a:xfrm>
            <a:off x="9389031" y="4421743"/>
            <a:ext cx="2777490" cy="347186"/>
          </a:xfrm>
          <a:prstGeom prst="rect">
            <a:avLst/>
          </a:prstGeom>
          <a:noFill/>
          <a:ln/>
        </p:spPr>
        <p:txBody>
          <a:bodyPr wrap="none" rtlCol="0" anchor="t"/>
          <a:lstStyle/>
          <a:p>
            <a:pPr algn="l" indent="0" marL="0">
              <a:lnSpc>
                <a:spcPts val="2734"/>
              </a:lnSpc>
              <a:buNone/>
            </a:pPr>
            <a:r>
              <a:rPr lang="en-US" sz="2187" b="1" dirty="0">
                <a:solidFill>
                  <a:srgbClr val="60A9FF"/>
                </a:solidFill>
                <a:latin typeface="Barlow" pitchFamily="34" charset="0"/>
                <a:ea typeface="Barlow" pitchFamily="34" charset="-122"/>
                <a:cs typeface="Barlow" pitchFamily="34" charset="-120"/>
              </a:rPr>
              <a:t>Stress Analysis</a:t>
            </a:r>
            <a:endParaRPr lang="en-US" sz="2187" dirty="0"/>
          </a:p>
        </p:txBody>
      </p:sp>
      <p:sp>
        <p:nvSpPr>
          <p:cNvPr id="13" name="Text 8"/>
          <p:cNvSpPr/>
          <p:nvPr/>
        </p:nvSpPr>
        <p:spPr>
          <a:xfrm>
            <a:off x="9389031" y="4902160"/>
            <a:ext cx="3481149" cy="710803"/>
          </a:xfrm>
          <a:prstGeom prst="rect">
            <a:avLst/>
          </a:prstGeom>
          <a:noFill/>
          <a:ln/>
        </p:spPr>
        <p:txBody>
          <a:bodyPr wrap="square" rtlCol="0" anchor="t"/>
          <a:lstStyle/>
          <a:p>
            <a:pPr algn="l"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Analyzed stress distribution using ANSYS 2023R1.</a:t>
            </a:r>
            <a:endParaRPr lang="en-US" sz="1750" dirty="0"/>
          </a:p>
        </p:txBody>
      </p:sp>
      <p:pic>
        <p:nvPicPr>
          <p:cNvPr id="14" name="Image 3" descr="preencoded.png">
            <a:hlinkClick r:id="rId5" tooltip=""/>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pic>
        <p:nvPicPr>
          <p:cNvPr id="4"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5" name="Shape 2"/>
          <p:cNvSpPr/>
          <p:nvPr/>
        </p:nvSpPr>
        <p:spPr>
          <a:xfrm>
            <a:off x="0" y="0"/>
            <a:ext cx="14630400" cy="8229600"/>
          </a:xfrm>
          <a:prstGeom prst="rect">
            <a:avLst/>
          </a:prstGeom>
          <a:solidFill>
            <a:srgbClr val="282C32">
              <a:alpha val="80000"/>
            </a:srgbClr>
          </a:solidFill>
          <a:ln/>
        </p:spPr>
      </p:sp>
      <p:sp>
        <p:nvSpPr>
          <p:cNvPr id="6" name="Text 3"/>
          <p:cNvSpPr/>
          <p:nvPr/>
        </p:nvSpPr>
        <p:spPr>
          <a:xfrm>
            <a:off x="1760220" y="2702719"/>
            <a:ext cx="5750362"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Fabrication and Testing</a:t>
            </a:r>
            <a:endParaRPr lang="en-US" sz="4374" dirty="0"/>
          </a:p>
        </p:txBody>
      </p:sp>
      <p:sp>
        <p:nvSpPr>
          <p:cNvPr id="7" name="Shape 4"/>
          <p:cNvSpPr/>
          <p:nvPr/>
        </p:nvSpPr>
        <p:spPr>
          <a:xfrm>
            <a:off x="1760220" y="3903940"/>
            <a:ext cx="499943" cy="499943"/>
          </a:xfrm>
          <a:prstGeom prst="roundRect">
            <a:avLst>
              <a:gd name="adj" fmla="val 26667"/>
            </a:avLst>
          </a:prstGeom>
          <a:solidFill>
            <a:srgbClr val="282C32"/>
          </a:solidFill>
          <a:ln/>
        </p:spPr>
      </p:sp>
      <p:sp>
        <p:nvSpPr>
          <p:cNvPr id="8" name="Text 5"/>
          <p:cNvSpPr/>
          <p:nvPr/>
        </p:nvSpPr>
        <p:spPr>
          <a:xfrm>
            <a:off x="1951196" y="3945612"/>
            <a:ext cx="117991" cy="416481"/>
          </a:xfrm>
          <a:prstGeom prst="rect">
            <a:avLst/>
          </a:prstGeom>
          <a:noFill/>
          <a:ln/>
        </p:spPr>
        <p:txBody>
          <a:bodyPr wrap="none" rtlCol="0" anchor="t"/>
          <a:lstStyle/>
          <a:p>
            <a:pPr algn="ctr" indent="0" marL="0">
              <a:lnSpc>
                <a:spcPts val="3281"/>
              </a:lnSpc>
              <a:buNone/>
            </a:pPr>
            <a:r>
              <a:rPr lang="en-US" sz="2624" b="1" dirty="0">
                <a:solidFill>
                  <a:srgbClr val="60A9FF"/>
                </a:solidFill>
                <a:latin typeface="Barlow" pitchFamily="34" charset="0"/>
                <a:ea typeface="Barlow" pitchFamily="34" charset="-122"/>
                <a:cs typeface="Barlow" pitchFamily="34" charset="-120"/>
              </a:rPr>
              <a:t>1</a:t>
            </a:r>
            <a:endParaRPr lang="en-US" sz="2624" dirty="0"/>
          </a:p>
        </p:txBody>
      </p:sp>
      <p:sp>
        <p:nvSpPr>
          <p:cNvPr id="9" name="Text 6"/>
          <p:cNvSpPr/>
          <p:nvPr/>
        </p:nvSpPr>
        <p:spPr>
          <a:xfrm>
            <a:off x="2482334" y="3980259"/>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Material Selection</a:t>
            </a:r>
            <a:endParaRPr lang="en-US" sz="2187" dirty="0"/>
          </a:p>
        </p:txBody>
      </p:sp>
      <p:sp>
        <p:nvSpPr>
          <p:cNvPr id="10" name="Text 7"/>
          <p:cNvSpPr/>
          <p:nvPr/>
        </p:nvSpPr>
        <p:spPr>
          <a:xfrm>
            <a:off x="2482334" y="4460677"/>
            <a:ext cx="2833092" cy="1066205"/>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Selected AISI D3 steel for die and punch fabrication.</a:t>
            </a:r>
            <a:endParaRPr lang="en-US" sz="1750" dirty="0"/>
          </a:p>
        </p:txBody>
      </p:sp>
      <p:sp>
        <p:nvSpPr>
          <p:cNvPr id="11" name="Shape 8"/>
          <p:cNvSpPr/>
          <p:nvPr/>
        </p:nvSpPr>
        <p:spPr>
          <a:xfrm>
            <a:off x="5537597" y="3903940"/>
            <a:ext cx="499943" cy="499943"/>
          </a:xfrm>
          <a:prstGeom prst="roundRect">
            <a:avLst>
              <a:gd name="adj" fmla="val 26667"/>
            </a:avLst>
          </a:prstGeom>
          <a:solidFill>
            <a:srgbClr val="282C32"/>
          </a:solidFill>
          <a:ln/>
        </p:spPr>
      </p:sp>
      <p:sp>
        <p:nvSpPr>
          <p:cNvPr id="12" name="Text 9"/>
          <p:cNvSpPr/>
          <p:nvPr/>
        </p:nvSpPr>
        <p:spPr>
          <a:xfrm>
            <a:off x="5694164" y="3945612"/>
            <a:ext cx="186690" cy="416481"/>
          </a:xfrm>
          <a:prstGeom prst="rect">
            <a:avLst/>
          </a:prstGeom>
          <a:noFill/>
          <a:ln/>
        </p:spPr>
        <p:txBody>
          <a:bodyPr wrap="none" rtlCol="0" anchor="t"/>
          <a:lstStyle/>
          <a:p>
            <a:pPr algn="ctr" indent="0" marL="0">
              <a:lnSpc>
                <a:spcPts val="3281"/>
              </a:lnSpc>
              <a:buNone/>
            </a:pPr>
            <a:r>
              <a:rPr lang="en-US" sz="2624" b="1" dirty="0">
                <a:solidFill>
                  <a:srgbClr val="60A9FF"/>
                </a:solidFill>
                <a:latin typeface="Barlow" pitchFamily="34" charset="0"/>
                <a:ea typeface="Barlow" pitchFamily="34" charset="-122"/>
                <a:cs typeface="Barlow" pitchFamily="34" charset="-120"/>
              </a:rPr>
              <a:t>2</a:t>
            </a:r>
            <a:endParaRPr lang="en-US" sz="2624" dirty="0"/>
          </a:p>
        </p:txBody>
      </p:sp>
      <p:sp>
        <p:nvSpPr>
          <p:cNvPr id="13" name="Text 10"/>
          <p:cNvSpPr/>
          <p:nvPr/>
        </p:nvSpPr>
        <p:spPr>
          <a:xfrm>
            <a:off x="6259711" y="3980259"/>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Machine Operations</a:t>
            </a:r>
            <a:endParaRPr lang="en-US" sz="2187" dirty="0"/>
          </a:p>
        </p:txBody>
      </p:sp>
      <p:sp>
        <p:nvSpPr>
          <p:cNvPr id="14" name="Text 11"/>
          <p:cNvSpPr/>
          <p:nvPr/>
        </p:nvSpPr>
        <p:spPr>
          <a:xfrm>
            <a:off x="6259711" y="4460677"/>
            <a:ext cx="2833092" cy="1066205"/>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Performed facing, turning, drilling, and boring operations.</a:t>
            </a:r>
            <a:endParaRPr lang="en-US" sz="1750" dirty="0"/>
          </a:p>
        </p:txBody>
      </p:sp>
      <p:sp>
        <p:nvSpPr>
          <p:cNvPr id="15" name="Shape 12"/>
          <p:cNvSpPr/>
          <p:nvPr/>
        </p:nvSpPr>
        <p:spPr>
          <a:xfrm>
            <a:off x="9314974" y="3903940"/>
            <a:ext cx="499943" cy="499943"/>
          </a:xfrm>
          <a:prstGeom prst="roundRect">
            <a:avLst>
              <a:gd name="adj" fmla="val 26667"/>
            </a:avLst>
          </a:prstGeom>
          <a:solidFill>
            <a:srgbClr val="282C32"/>
          </a:solidFill>
          <a:ln/>
        </p:spPr>
      </p:sp>
      <p:sp>
        <p:nvSpPr>
          <p:cNvPr id="16" name="Text 13"/>
          <p:cNvSpPr/>
          <p:nvPr/>
        </p:nvSpPr>
        <p:spPr>
          <a:xfrm>
            <a:off x="9474875" y="3945612"/>
            <a:ext cx="180023" cy="416481"/>
          </a:xfrm>
          <a:prstGeom prst="rect">
            <a:avLst/>
          </a:prstGeom>
          <a:noFill/>
          <a:ln/>
        </p:spPr>
        <p:txBody>
          <a:bodyPr wrap="none" rtlCol="0" anchor="t"/>
          <a:lstStyle/>
          <a:p>
            <a:pPr algn="ctr" indent="0" marL="0">
              <a:lnSpc>
                <a:spcPts val="3281"/>
              </a:lnSpc>
              <a:buNone/>
            </a:pPr>
            <a:r>
              <a:rPr lang="en-US" sz="2624" b="1" dirty="0">
                <a:solidFill>
                  <a:srgbClr val="60A9FF"/>
                </a:solidFill>
                <a:latin typeface="Barlow" pitchFamily="34" charset="0"/>
                <a:ea typeface="Barlow" pitchFamily="34" charset="-122"/>
                <a:cs typeface="Barlow" pitchFamily="34" charset="-120"/>
              </a:rPr>
              <a:t>3</a:t>
            </a:r>
            <a:endParaRPr lang="en-US" sz="2624" dirty="0"/>
          </a:p>
        </p:txBody>
      </p:sp>
      <p:sp>
        <p:nvSpPr>
          <p:cNvPr id="17" name="Text 14"/>
          <p:cNvSpPr/>
          <p:nvPr/>
        </p:nvSpPr>
        <p:spPr>
          <a:xfrm>
            <a:off x="10037088" y="3980259"/>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Testing</a:t>
            </a:r>
            <a:endParaRPr lang="en-US" sz="2187" dirty="0"/>
          </a:p>
        </p:txBody>
      </p:sp>
      <p:sp>
        <p:nvSpPr>
          <p:cNvPr id="18" name="Text 15"/>
          <p:cNvSpPr/>
          <p:nvPr/>
        </p:nvSpPr>
        <p:spPr>
          <a:xfrm>
            <a:off x="10037088" y="4460677"/>
            <a:ext cx="2833092" cy="1066205"/>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Evaluating the die-set using a universal testing machine.</a:t>
            </a:r>
            <a:endParaRPr lang="en-US" sz="1750" dirty="0"/>
          </a:p>
        </p:txBody>
      </p:sp>
      <p:pic>
        <p:nvPicPr>
          <p:cNvPr id="19" name="Image 1" descr="preencoded.png">
            <a:hlinkClick r:id="rId3" tooltip=""/>
          </p:cNvPr>
          <p:cNvPicPr>
            <a:picLocks noChangeAspect="1"/>
          </p:cNvPicPr>
          <p:nvPr/>
        </p:nvPicPr>
        <p:blipFill>
          <a:blip r:embed="rId2"/>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2605445"/>
            <a:ext cx="5738693"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Finite Element Analysis</a:t>
            </a:r>
            <a:endParaRPr lang="en-US" sz="4374" dirty="0"/>
          </a:p>
        </p:txBody>
      </p:sp>
      <p:sp>
        <p:nvSpPr>
          <p:cNvPr id="5" name="Shape 3"/>
          <p:cNvSpPr/>
          <p:nvPr/>
        </p:nvSpPr>
        <p:spPr>
          <a:xfrm>
            <a:off x="1760220" y="3633073"/>
            <a:ext cx="3555206" cy="1990963"/>
          </a:xfrm>
          <a:prstGeom prst="roundRect">
            <a:avLst>
              <a:gd name="adj" fmla="val 6696"/>
            </a:avLst>
          </a:prstGeom>
          <a:solidFill>
            <a:srgbClr val="282C32"/>
          </a:solidFill>
          <a:ln/>
        </p:spPr>
      </p:sp>
      <p:sp>
        <p:nvSpPr>
          <p:cNvPr id="6" name="Text 4"/>
          <p:cNvSpPr/>
          <p:nvPr/>
        </p:nvSpPr>
        <p:spPr>
          <a:xfrm>
            <a:off x="1982391" y="3855244"/>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Analysis Type</a:t>
            </a:r>
            <a:endParaRPr lang="en-US" sz="2187" dirty="0"/>
          </a:p>
        </p:txBody>
      </p:sp>
      <p:sp>
        <p:nvSpPr>
          <p:cNvPr id="7" name="Text 5"/>
          <p:cNvSpPr/>
          <p:nvPr/>
        </p:nvSpPr>
        <p:spPr>
          <a:xfrm>
            <a:off x="1982391" y="4335661"/>
            <a:ext cx="3110865" cy="710803"/>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Used static structural analysis in ANSYS 2023R1.</a:t>
            </a:r>
            <a:endParaRPr lang="en-US" sz="1750" dirty="0"/>
          </a:p>
        </p:txBody>
      </p:sp>
      <p:sp>
        <p:nvSpPr>
          <p:cNvPr id="8" name="Shape 6"/>
          <p:cNvSpPr/>
          <p:nvPr/>
        </p:nvSpPr>
        <p:spPr>
          <a:xfrm>
            <a:off x="5537597" y="3633073"/>
            <a:ext cx="3555206" cy="1990963"/>
          </a:xfrm>
          <a:prstGeom prst="roundRect">
            <a:avLst>
              <a:gd name="adj" fmla="val 6696"/>
            </a:avLst>
          </a:prstGeom>
          <a:solidFill>
            <a:srgbClr val="282C32"/>
          </a:solidFill>
          <a:ln/>
        </p:spPr>
      </p:sp>
      <p:sp>
        <p:nvSpPr>
          <p:cNvPr id="9" name="Text 7"/>
          <p:cNvSpPr/>
          <p:nvPr/>
        </p:nvSpPr>
        <p:spPr>
          <a:xfrm>
            <a:off x="5759768" y="3855244"/>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Stress Distribution</a:t>
            </a:r>
            <a:endParaRPr lang="en-US" sz="2187" dirty="0"/>
          </a:p>
        </p:txBody>
      </p:sp>
      <p:sp>
        <p:nvSpPr>
          <p:cNvPr id="10" name="Text 8"/>
          <p:cNvSpPr/>
          <p:nvPr/>
        </p:nvSpPr>
        <p:spPr>
          <a:xfrm>
            <a:off x="5759768" y="4335661"/>
            <a:ext cx="3110865" cy="710803"/>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Analyzed stress distribution in the fabricated die block.</a:t>
            </a:r>
            <a:endParaRPr lang="en-US" sz="1750" dirty="0"/>
          </a:p>
        </p:txBody>
      </p:sp>
      <p:sp>
        <p:nvSpPr>
          <p:cNvPr id="11" name="Shape 9"/>
          <p:cNvSpPr/>
          <p:nvPr/>
        </p:nvSpPr>
        <p:spPr>
          <a:xfrm>
            <a:off x="9314974" y="3633073"/>
            <a:ext cx="3555206" cy="1990963"/>
          </a:xfrm>
          <a:prstGeom prst="roundRect">
            <a:avLst>
              <a:gd name="adj" fmla="val 6696"/>
            </a:avLst>
          </a:prstGeom>
          <a:solidFill>
            <a:srgbClr val="282C32"/>
          </a:solidFill>
          <a:ln/>
        </p:spPr>
      </p:sp>
      <p:sp>
        <p:nvSpPr>
          <p:cNvPr id="12" name="Text 10"/>
          <p:cNvSpPr/>
          <p:nvPr/>
        </p:nvSpPr>
        <p:spPr>
          <a:xfrm>
            <a:off x="9537144" y="3855244"/>
            <a:ext cx="2777490" cy="347186"/>
          </a:xfrm>
          <a:prstGeom prst="rect">
            <a:avLst/>
          </a:prstGeom>
          <a:noFill/>
          <a:ln/>
        </p:spPr>
        <p:txBody>
          <a:bodyPr wrap="none" rtlCol="0" anchor="t"/>
          <a:lstStyle/>
          <a:p>
            <a:pPr indent="0" marL="0">
              <a:lnSpc>
                <a:spcPts val="2734"/>
              </a:lnSpc>
              <a:buNone/>
            </a:pPr>
            <a:r>
              <a:rPr lang="en-US" sz="2187" b="1" dirty="0">
                <a:solidFill>
                  <a:srgbClr val="60A9FF"/>
                </a:solidFill>
                <a:latin typeface="Barlow" pitchFamily="34" charset="0"/>
                <a:ea typeface="Barlow" pitchFamily="34" charset="-122"/>
                <a:cs typeface="Barlow" pitchFamily="34" charset="-120"/>
              </a:rPr>
              <a:t>Model Meshing</a:t>
            </a:r>
            <a:endParaRPr lang="en-US" sz="2187" dirty="0"/>
          </a:p>
        </p:txBody>
      </p:sp>
      <p:sp>
        <p:nvSpPr>
          <p:cNvPr id="13" name="Text 11"/>
          <p:cNvSpPr/>
          <p:nvPr/>
        </p:nvSpPr>
        <p:spPr>
          <a:xfrm>
            <a:off x="9537144" y="4335661"/>
            <a:ext cx="3110865" cy="1066205"/>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Meshed the model using SOLID 65 tetrahedron at size level 4.</a:t>
            </a:r>
            <a:endParaRPr lang="en-US" sz="1750" dirty="0"/>
          </a:p>
        </p:txBody>
      </p:sp>
      <p:pic>
        <p:nvPicPr>
          <p:cNvPr id="14"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1946077"/>
            <a:ext cx="5554980"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 </a:t>
            </a:r>
            <a:pPr indent="0" marL="0">
              <a:lnSpc>
                <a:spcPts val="5468"/>
              </a:lnSpc>
              <a:buNone/>
            </a:pPr>
            <a:r>
              <a:rPr lang="en-US" sz="4374" b="1" u="sng" dirty="0">
                <a:solidFill>
                  <a:srgbClr val="60A9FF"/>
                </a:solidFill>
                <a:latin typeface="Barlow" pitchFamily="34" charset="0"/>
                <a:ea typeface="Barlow" pitchFamily="34" charset="-122"/>
                <a:cs typeface="Barlow" pitchFamily="34" charset="-120"/>
              </a:rPr>
              <a:t>Conclusions</a:t>
            </a:r>
            <a:endParaRPr lang="en-US" sz="4374" dirty="0"/>
          </a:p>
        </p:txBody>
      </p:sp>
      <p:sp>
        <p:nvSpPr>
          <p:cNvPr id="5" name="Text 3"/>
          <p:cNvSpPr/>
          <p:nvPr/>
        </p:nvSpPr>
        <p:spPr>
          <a:xfrm>
            <a:off x="1760220" y="3084790"/>
            <a:ext cx="11109960" cy="3198614"/>
          </a:xfrm>
          <a:prstGeom prst="rect">
            <a:avLst/>
          </a:prstGeom>
          <a:noFill/>
          <a:ln/>
        </p:spPr>
        <p:txBody>
          <a:bodyPr wrap="square" rtlCol="0" anchor="t"/>
          <a:lstStyle/>
          <a:p>
            <a:pPr indent="0" marL="0">
              <a:lnSpc>
                <a:spcPts val="2799"/>
              </a:lnSpc>
              <a:buNone/>
            </a:pPr>
            <a:r>
              <a:rPr lang="en-US" sz="1750" dirty="0">
                <a:solidFill>
                  <a:srgbClr val="EEEFF5"/>
                </a:solidFill>
                <a:latin typeface="Montserrat" pitchFamily="34" charset="0"/>
                <a:ea typeface="Montserrat" pitchFamily="34" charset="-122"/>
                <a:cs typeface="Montserrat" pitchFamily="34" charset="-120"/>
              </a:rPr>
              <a:t>The current study focused on designing and fabricating a die-set to make green pallets for powder metallurgy products. The die-set was fabricated using high-grade steel (AISI D3) as it exhibits more significant mechanical and thermal properties. The compaction die-set was successfully developed and manufactured to create a Ti3C2Tx composite with an 800 KN load on UTM. The graphite coating inside the die block and outside the punch periphery can decrease the friction between the punch and die block and help easy removal of the component after compacting. Solidwork14 and ANSYS 2023R1 analysis demonstrated that the die and top punch had the lowest stresses, while the bottom punch had the highest. Ti3C2Tx composite can be successfully synthesized by using the die-set under a compaction load of 800 KN.</a:t>
            </a:r>
            <a:endParaRPr lang="en-US" sz="1750" dirty="0"/>
          </a:p>
        </p:txBody>
      </p:sp>
      <p:pic>
        <p:nvPicPr>
          <p:cNvPr id="6"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sp>
        <p:nvSpPr>
          <p:cNvPr id="4" name="Text 2"/>
          <p:cNvSpPr/>
          <p:nvPr/>
        </p:nvSpPr>
        <p:spPr>
          <a:xfrm>
            <a:off x="1760220" y="1413034"/>
            <a:ext cx="5554980" cy="694373"/>
          </a:xfrm>
          <a:prstGeom prst="rect">
            <a:avLst/>
          </a:prstGeom>
          <a:noFill/>
          <a:ln/>
        </p:spPr>
        <p:txBody>
          <a:bodyPr wrap="none" rtlCol="0" anchor="t"/>
          <a:lstStyle/>
          <a:p>
            <a:pPr indent="0" marL="0">
              <a:lnSpc>
                <a:spcPts val="5468"/>
              </a:lnSpc>
              <a:buNone/>
            </a:pPr>
            <a:r>
              <a:rPr lang="en-US" sz="4374" b="1" dirty="0">
                <a:solidFill>
                  <a:srgbClr val="60A9FF"/>
                </a:solidFill>
                <a:latin typeface="Barlow" pitchFamily="34" charset="0"/>
                <a:ea typeface="Barlow" pitchFamily="34" charset="-122"/>
                <a:cs typeface="Barlow" pitchFamily="34" charset="-120"/>
              </a:rPr>
              <a:t>References</a:t>
            </a:r>
            <a:endParaRPr lang="en-US" sz="4374" dirty="0"/>
          </a:p>
        </p:txBody>
      </p:sp>
      <p:sp>
        <p:nvSpPr>
          <p:cNvPr id="5" name="Text 3"/>
          <p:cNvSpPr/>
          <p:nvPr/>
        </p:nvSpPr>
        <p:spPr>
          <a:xfrm>
            <a:off x="2115622" y="2551748"/>
            <a:ext cx="10754558" cy="710803"/>
          </a:xfrm>
          <a:prstGeom prst="rect">
            <a:avLst/>
          </a:prstGeom>
          <a:noFill/>
          <a:ln/>
        </p:spPr>
        <p:txBody>
          <a:bodyPr wrap="square" rtlCol="0" anchor="t"/>
          <a:lstStyle/>
          <a:p>
            <a:pPr algn="l" marL="342900" indent="-342900">
              <a:lnSpc>
                <a:spcPts val="2799"/>
              </a:lnSpc>
              <a:buSzPct val="100000"/>
              <a:buChar char="•"/>
            </a:pPr>
            <a:r>
              <a:rPr lang="en-US" sz="1750" dirty="0">
                <a:solidFill>
                  <a:srgbClr val="EEEFF5"/>
                </a:solidFill>
                <a:latin typeface="Montserrat" pitchFamily="34" charset="0"/>
                <a:ea typeface="Montserrat" pitchFamily="34" charset="-122"/>
                <a:cs typeface="Montserrat" pitchFamily="34" charset="-120"/>
              </a:rPr>
              <a:t> Suryanarayana, C., &amp; Al-Aqeeli, N. (2013). Mechanically alloyed nanocomposites.Progress in Materials Science, 58(4), 383-502.</a:t>
            </a:r>
            <a:endParaRPr lang="en-US" sz="1750" dirty="0"/>
          </a:p>
        </p:txBody>
      </p:sp>
      <p:sp>
        <p:nvSpPr>
          <p:cNvPr id="6" name="Text 4"/>
          <p:cNvSpPr/>
          <p:nvPr/>
        </p:nvSpPr>
        <p:spPr>
          <a:xfrm>
            <a:off x="2115622" y="3351371"/>
            <a:ext cx="10754558" cy="710803"/>
          </a:xfrm>
          <a:prstGeom prst="rect">
            <a:avLst/>
          </a:prstGeom>
          <a:noFill/>
          <a:ln/>
        </p:spPr>
        <p:txBody>
          <a:bodyPr wrap="square" rtlCol="0" anchor="t"/>
          <a:lstStyle/>
          <a:p>
            <a:pPr algn="l" marL="342900" indent="-342900">
              <a:lnSpc>
                <a:spcPts val="2799"/>
              </a:lnSpc>
              <a:buSzPct val="100000"/>
              <a:buChar char="•"/>
            </a:pPr>
            <a:r>
              <a:rPr lang="en-US" sz="1750" dirty="0">
                <a:solidFill>
                  <a:srgbClr val="EEEFF5"/>
                </a:solidFill>
                <a:latin typeface="Montserrat" pitchFamily="34" charset="0"/>
                <a:ea typeface="Montserrat" pitchFamily="34" charset="-122"/>
                <a:cs typeface="Montserrat" pitchFamily="34" charset="-120"/>
              </a:rPr>
              <a:t> Al-Qureshi, H. A., Galiotto, A., &amp; Klein, A. N. (2005). On the mechanics of cold die compaction for powder metallurgy. Journal of Materials Processing Technology, 166(1), 135- 143.</a:t>
            </a:r>
            <a:endParaRPr lang="en-US" sz="1750" dirty="0"/>
          </a:p>
        </p:txBody>
      </p:sp>
      <p:sp>
        <p:nvSpPr>
          <p:cNvPr id="7" name="Text 5"/>
          <p:cNvSpPr/>
          <p:nvPr/>
        </p:nvSpPr>
        <p:spPr>
          <a:xfrm>
            <a:off x="2115622" y="4150995"/>
            <a:ext cx="10754558" cy="1066205"/>
          </a:xfrm>
          <a:prstGeom prst="rect">
            <a:avLst/>
          </a:prstGeom>
          <a:noFill/>
          <a:ln/>
        </p:spPr>
        <p:txBody>
          <a:bodyPr wrap="square" rtlCol="0" anchor="t"/>
          <a:lstStyle/>
          <a:p>
            <a:pPr algn="l" marL="342900" indent="-342900">
              <a:lnSpc>
                <a:spcPts val="2799"/>
              </a:lnSpc>
              <a:buSzPct val="100000"/>
              <a:buChar char="•"/>
            </a:pPr>
            <a:r>
              <a:rPr lang="en-US" sz="1750" dirty="0">
                <a:solidFill>
                  <a:srgbClr val="EEEFF5"/>
                </a:solidFill>
                <a:latin typeface="Montserrat" pitchFamily="34" charset="0"/>
                <a:ea typeface="Montserrat" pitchFamily="34" charset="-122"/>
                <a:cs typeface="Montserrat" pitchFamily="34" charset="-120"/>
              </a:rPr>
              <a:t>Guo, W., Liu, B., Liu, Y., Li, T., Fu, A., Fang, Q., &amp; Nie, Y. (2019). Microstructures and mechanical properties of ductile NbTaTiV refractory high entropy alloy prepared by powder metallurgy. Journal of Alloys and Compounds, 776, 428-436.</a:t>
            </a:r>
            <a:endParaRPr lang="en-US" sz="1750" dirty="0"/>
          </a:p>
        </p:txBody>
      </p:sp>
      <p:sp>
        <p:nvSpPr>
          <p:cNvPr id="8" name="Text 6"/>
          <p:cNvSpPr/>
          <p:nvPr/>
        </p:nvSpPr>
        <p:spPr>
          <a:xfrm>
            <a:off x="2115622" y="5306020"/>
            <a:ext cx="10754558" cy="710803"/>
          </a:xfrm>
          <a:prstGeom prst="rect">
            <a:avLst/>
          </a:prstGeom>
          <a:noFill/>
          <a:ln/>
        </p:spPr>
        <p:txBody>
          <a:bodyPr wrap="square" rtlCol="0" anchor="t"/>
          <a:lstStyle/>
          <a:p>
            <a:pPr algn="l" marL="342900" indent="-342900">
              <a:lnSpc>
                <a:spcPts val="2799"/>
              </a:lnSpc>
              <a:buSzPct val="100000"/>
              <a:buChar char="•"/>
            </a:pPr>
            <a:r>
              <a:rPr lang="en-US" sz="1750" dirty="0">
                <a:solidFill>
                  <a:srgbClr val="EEEFF5"/>
                </a:solidFill>
                <a:latin typeface="Montserrat" pitchFamily="34" charset="0"/>
                <a:ea typeface="Montserrat" pitchFamily="34" charset="-122"/>
                <a:cs typeface="Montserrat" pitchFamily="34" charset="-120"/>
              </a:rPr>
              <a:t>1. Qian, M., Yang, Y. F., Yan, M., &amp; Luo, S. D. (2012). Design of low cost high performance powder metallurgy titanium alloys: some basic considerations. Key Engineering Materials, 520, 24-29.</a:t>
            </a:r>
            <a:endParaRPr lang="en-US" sz="1750" dirty="0"/>
          </a:p>
        </p:txBody>
      </p:sp>
      <p:sp>
        <p:nvSpPr>
          <p:cNvPr id="9" name="Text 7"/>
          <p:cNvSpPr/>
          <p:nvPr/>
        </p:nvSpPr>
        <p:spPr>
          <a:xfrm>
            <a:off x="2115622" y="6105644"/>
            <a:ext cx="10754558" cy="710803"/>
          </a:xfrm>
          <a:prstGeom prst="rect">
            <a:avLst/>
          </a:prstGeom>
          <a:noFill/>
          <a:ln/>
        </p:spPr>
        <p:txBody>
          <a:bodyPr wrap="square" rtlCol="0" anchor="t"/>
          <a:lstStyle/>
          <a:p>
            <a:pPr algn="l" marL="342900" indent="-342900">
              <a:lnSpc>
                <a:spcPts val="2799"/>
              </a:lnSpc>
              <a:buSzPct val="100000"/>
              <a:buChar char="•"/>
            </a:pPr>
            <a:r>
              <a:rPr lang="en-US" sz="1750" dirty="0">
                <a:solidFill>
                  <a:srgbClr val="EEEFF5"/>
                </a:solidFill>
                <a:latin typeface="Montserrat" pitchFamily="34" charset="0"/>
                <a:ea typeface="Montserrat" pitchFamily="34" charset="-122"/>
                <a:cs typeface="Montserrat" pitchFamily="34" charset="-120"/>
              </a:rPr>
              <a:t>1. Robertson, I. M., &amp; Schaffer, G. B. (2010). Review of densification of titanium based powder systems in press and sinter processing. Powder metallurgy, 53(2), 146-162.</a:t>
            </a:r>
            <a:endParaRPr lang="en-US" sz="1750" dirty="0"/>
          </a:p>
        </p:txBody>
      </p:sp>
      <p:pic>
        <p:nvPicPr>
          <p:cNvPr id="10" name="Image 0" descr="preencoded.png">
            <a:hlinkClick r:id="rId2" tooltip=""/>
          </p:cNvPr>
          <p:cNvPicPr>
            <a:picLocks noChangeAspect="1"/>
          </p:cNvPicPr>
          <p:nvPr/>
        </p:nvPicPr>
        <p:blipFill>
          <a:blip r:embed="rId1"/>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11</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2024-04-04T12:47:26Z</dcterms:created>
  <dcterms:modified xsi:type="dcterms:W3CDTF">2024-04-04T12:47:26Z</dcterms:modified>
</cp:coreProperties>
</file>