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61" d="100"/>
          <a:sy n="61" d="100"/>
        </p:scale>
        <p:origin x="72"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oleObject" Target="file:///C:\Users\qwe\Documents\grapha(AutoRecovered)(AutoRecovered)(AutoRecovered).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qwe\Documents\grapha(AutoRecovered)(AutoRecovered)(AutoRecovered).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qwe\Documents\grapha(AutoRecovered)(AutoRecovered)(AutoRecovered).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Users\qwe\Documents\grapha(AutoRecovered)(AutoRecovered)(AutoRecovered).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Sheet2!$C$965</c:f>
              <c:strCache>
                <c:ptCount val="1"/>
                <c:pt idx="0">
                  <c:v>Female Literacy Rate (%)</c:v>
                </c:pt>
              </c:strCache>
            </c:strRef>
          </c:tx>
          <c:spPr>
            <a:solidFill>
              <a:schemeClr val="accent1"/>
            </a:solidFill>
            <a:ln>
              <a:noFill/>
            </a:ln>
            <a:effectLst/>
          </c:spPr>
          <c:invertIfNegative val="0"/>
          <c:cat>
            <c:strRef>
              <c:f>Sheet2!$B$966:$B$969</c:f>
              <c:strCache>
                <c:ptCount val="4"/>
                <c:pt idx="0">
                  <c:v>2011</c:v>
                </c:pt>
                <c:pt idx="1">
                  <c:v>2015</c:v>
                </c:pt>
                <c:pt idx="2">
                  <c:v>2019</c:v>
                </c:pt>
                <c:pt idx="3">
                  <c:v>2023*</c:v>
                </c:pt>
              </c:strCache>
            </c:strRef>
          </c:cat>
          <c:val>
            <c:numRef>
              <c:f>Sheet2!$C$966:$C$969</c:f>
              <c:numCache>
                <c:formatCode>General</c:formatCode>
                <c:ptCount val="4"/>
                <c:pt idx="0">
                  <c:v>75.48</c:v>
                </c:pt>
                <c:pt idx="1">
                  <c:v>79.319999999999993</c:v>
                </c:pt>
                <c:pt idx="2">
                  <c:v>82.7</c:v>
                </c:pt>
                <c:pt idx="3">
                  <c:v>85.4</c:v>
                </c:pt>
              </c:numCache>
            </c:numRef>
          </c:val>
          <c:extLst>
            <c:ext xmlns:c16="http://schemas.microsoft.com/office/drawing/2014/chart" uri="{C3380CC4-5D6E-409C-BE32-E72D297353CC}">
              <c16:uniqueId val="{00000000-1DA7-4F0F-940C-028A61C1CBCC}"/>
            </c:ext>
          </c:extLst>
        </c:ser>
        <c:ser>
          <c:idx val="1"/>
          <c:order val="1"/>
          <c:tx>
            <c:strRef>
              <c:f>Sheet2!$D$965</c:f>
              <c:strCache>
                <c:ptCount val="1"/>
                <c:pt idx="0">
                  <c:v>Male Literacy Rate (%)</c:v>
                </c:pt>
              </c:strCache>
            </c:strRef>
          </c:tx>
          <c:spPr>
            <a:solidFill>
              <a:schemeClr val="accent2"/>
            </a:solidFill>
            <a:ln>
              <a:noFill/>
            </a:ln>
            <a:effectLst/>
          </c:spPr>
          <c:invertIfNegative val="0"/>
          <c:cat>
            <c:strRef>
              <c:f>Sheet2!$B$966:$B$969</c:f>
              <c:strCache>
                <c:ptCount val="4"/>
                <c:pt idx="0">
                  <c:v>2011</c:v>
                </c:pt>
                <c:pt idx="1">
                  <c:v>2015</c:v>
                </c:pt>
                <c:pt idx="2">
                  <c:v>2019</c:v>
                </c:pt>
                <c:pt idx="3">
                  <c:v>2023*</c:v>
                </c:pt>
              </c:strCache>
            </c:strRef>
          </c:cat>
          <c:val>
            <c:numRef>
              <c:f>Sheet2!$D$966:$D$969</c:f>
              <c:numCache>
                <c:formatCode>General</c:formatCode>
                <c:ptCount val="4"/>
                <c:pt idx="0">
                  <c:v>88.38</c:v>
                </c:pt>
                <c:pt idx="1">
                  <c:v>90.11999999999999</c:v>
                </c:pt>
                <c:pt idx="2">
                  <c:v>91.76</c:v>
                </c:pt>
                <c:pt idx="3">
                  <c:v>92.88</c:v>
                </c:pt>
              </c:numCache>
            </c:numRef>
          </c:val>
          <c:extLst>
            <c:ext xmlns:c16="http://schemas.microsoft.com/office/drawing/2014/chart" uri="{C3380CC4-5D6E-409C-BE32-E72D297353CC}">
              <c16:uniqueId val="{00000001-1DA7-4F0F-940C-028A61C1CBCC}"/>
            </c:ext>
          </c:extLst>
        </c:ser>
        <c:ser>
          <c:idx val="2"/>
          <c:order val="2"/>
          <c:tx>
            <c:strRef>
              <c:f>Sheet2!$E$965</c:f>
              <c:strCache>
                <c:ptCount val="1"/>
                <c:pt idx="0">
                  <c:v>Gender Gap (%)</c:v>
                </c:pt>
              </c:strCache>
            </c:strRef>
          </c:tx>
          <c:spPr>
            <a:solidFill>
              <a:schemeClr val="accent3"/>
            </a:solidFill>
            <a:ln>
              <a:noFill/>
            </a:ln>
            <a:effectLst/>
          </c:spPr>
          <c:invertIfNegative val="0"/>
          <c:cat>
            <c:strRef>
              <c:f>Sheet2!$B$966:$B$969</c:f>
              <c:strCache>
                <c:ptCount val="4"/>
                <c:pt idx="0">
                  <c:v>2011</c:v>
                </c:pt>
                <c:pt idx="1">
                  <c:v>2015</c:v>
                </c:pt>
                <c:pt idx="2">
                  <c:v>2019</c:v>
                </c:pt>
                <c:pt idx="3">
                  <c:v>2023*</c:v>
                </c:pt>
              </c:strCache>
            </c:strRef>
          </c:cat>
          <c:val>
            <c:numRef>
              <c:f>Sheet2!$E$966:$E$969</c:f>
              <c:numCache>
                <c:formatCode>General</c:formatCode>
                <c:ptCount val="4"/>
                <c:pt idx="0">
                  <c:v>12.9</c:v>
                </c:pt>
                <c:pt idx="1">
                  <c:v>10.8</c:v>
                </c:pt>
                <c:pt idx="2">
                  <c:v>9.1</c:v>
                </c:pt>
                <c:pt idx="3">
                  <c:v>7.5</c:v>
                </c:pt>
              </c:numCache>
            </c:numRef>
          </c:val>
          <c:extLst>
            <c:ext xmlns:c16="http://schemas.microsoft.com/office/drawing/2014/chart" uri="{C3380CC4-5D6E-409C-BE32-E72D297353CC}">
              <c16:uniqueId val="{00000002-1DA7-4F0F-940C-028A61C1CBCC}"/>
            </c:ext>
          </c:extLst>
        </c:ser>
        <c:dLbls>
          <c:showLegendKey val="0"/>
          <c:showVal val="0"/>
          <c:showCatName val="0"/>
          <c:showSerName val="0"/>
          <c:showPercent val="0"/>
          <c:showBubbleSize val="0"/>
        </c:dLbls>
        <c:gapWidth val="75"/>
        <c:overlap val="-25"/>
        <c:axId val="153784320"/>
        <c:axId val="153786240"/>
      </c:barChart>
      <c:catAx>
        <c:axId val="1537843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153786240"/>
        <c:crosses val="autoZero"/>
        <c:auto val="1"/>
        <c:lblAlgn val="ctr"/>
        <c:lblOffset val="100"/>
        <c:noMultiLvlLbl val="0"/>
      </c:catAx>
      <c:valAx>
        <c:axId val="15378624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15378432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a:solidFill>
            <a:sysClr val="windowText" lastClr="000000"/>
          </a:solidFill>
          <a:latin typeface="Times New Roman" panose="02020603050405020304" pitchFamily="18" charset="0"/>
          <a:cs typeface="Times New Roman" panose="02020603050405020304" pitchFamily="18" charset="0"/>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126618547681547"/>
          <c:y val="5.0925925925925923E-2"/>
          <c:w val="0.62394160104986895"/>
          <c:h val="0.75318678915135573"/>
        </c:manualLayout>
      </c:layout>
      <c:lineChart>
        <c:grouping val="standard"/>
        <c:varyColors val="0"/>
        <c:ser>
          <c:idx val="0"/>
          <c:order val="0"/>
          <c:tx>
            <c:strRef>
              <c:f>Sheet2!$C$972</c:f>
              <c:strCache>
                <c:ptCount val="1"/>
                <c:pt idx="0">
                  <c:v>Enrolment (%)</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cat>
            <c:numRef>
              <c:f>Sheet2!$B$973:$B$977</c:f>
              <c:numCache>
                <c:formatCode>General</c:formatCode>
                <c:ptCount val="5"/>
                <c:pt idx="0">
                  <c:v>2015</c:v>
                </c:pt>
                <c:pt idx="1">
                  <c:v>2017</c:v>
                </c:pt>
                <c:pt idx="2">
                  <c:v>2019</c:v>
                </c:pt>
                <c:pt idx="3">
                  <c:v>2021</c:v>
                </c:pt>
                <c:pt idx="4">
                  <c:v>2023</c:v>
                </c:pt>
              </c:numCache>
            </c:numRef>
          </c:cat>
          <c:val>
            <c:numRef>
              <c:f>Sheet2!$C$973:$C$977</c:f>
              <c:numCache>
                <c:formatCode>General</c:formatCode>
                <c:ptCount val="5"/>
                <c:pt idx="0">
                  <c:v>45</c:v>
                </c:pt>
                <c:pt idx="1">
                  <c:v>49</c:v>
                </c:pt>
                <c:pt idx="2">
                  <c:v>52</c:v>
                </c:pt>
                <c:pt idx="3">
                  <c:v>57</c:v>
                </c:pt>
                <c:pt idx="4">
                  <c:v>60</c:v>
                </c:pt>
              </c:numCache>
            </c:numRef>
          </c:val>
          <c:smooth val="0"/>
          <c:extLst>
            <c:ext xmlns:c16="http://schemas.microsoft.com/office/drawing/2014/chart" uri="{C3380CC4-5D6E-409C-BE32-E72D297353CC}">
              <c16:uniqueId val="{00000000-FF31-4224-AE1C-68ED474E6687}"/>
            </c:ext>
          </c:extLst>
        </c:ser>
        <c:dLbls>
          <c:showLegendKey val="0"/>
          <c:showVal val="0"/>
          <c:showCatName val="0"/>
          <c:showSerName val="0"/>
          <c:showPercent val="0"/>
          <c:showBubbleSize val="0"/>
        </c:dLbls>
        <c:hiLowLines>
          <c:spPr>
            <a:ln w="9525" cap="flat" cmpd="sng" algn="ctr">
              <a:solidFill>
                <a:schemeClr val="tx1">
                  <a:lumMod val="75000"/>
                  <a:lumOff val="25000"/>
                </a:schemeClr>
              </a:solidFill>
              <a:round/>
            </a:ln>
            <a:effectLst/>
          </c:spPr>
        </c:hiLowLines>
        <c:marker val="1"/>
        <c:smooth val="0"/>
        <c:axId val="171246336"/>
        <c:axId val="172568960"/>
      </c:lineChart>
      <c:catAx>
        <c:axId val="171246336"/>
        <c:scaling>
          <c:orientation val="minMax"/>
        </c:scaling>
        <c:delete val="0"/>
        <c:axPos val="b"/>
        <c:title>
          <c:tx>
            <c:rich>
              <a:bodyPr rot="0" vert="horz"/>
              <a:lstStyle/>
              <a:p>
                <a:pPr>
                  <a:defRPr/>
                </a:pPr>
                <a:r>
                  <a:rPr lang="en-IN"/>
                  <a:t>Year</a:t>
                </a:r>
              </a:p>
            </c:rich>
          </c:tx>
          <c:layout>
            <c:manualLayout>
              <c:xMode val="edge"/>
              <c:yMode val="edge"/>
              <c:x val="0.39791754155730541"/>
              <c:y val="0.90046296296296235"/>
            </c:manualLayout>
          </c:layout>
          <c:overlay val="0"/>
          <c:spPr>
            <a:noFill/>
            <a:ln>
              <a:noFill/>
            </a:ln>
            <a:effectLst/>
          </c:sp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en-US"/>
          </a:p>
        </c:txPr>
        <c:crossAx val="172568960"/>
        <c:crosses val="autoZero"/>
        <c:auto val="1"/>
        <c:lblAlgn val="ctr"/>
        <c:lblOffset val="100"/>
        <c:noMultiLvlLbl val="0"/>
      </c:catAx>
      <c:valAx>
        <c:axId val="17256896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vert="horz"/>
              <a:lstStyle/>
              <a:p>
                <a:pPr>
                  <a:defRPr/>
                </a:pPr>
                <a:r>
                  <a:rPr lang="en-IN"/>
                  <a:t>Percentage of Women Enrolled</a:t>
                </a:r>
              </a:p>
            </c:rich>
          </c:tx>
          <c:layout>
            <c:manualLayout>
              <c:xMode val="edge"/>
              <c:yMode val="edge"/>
              <c:x val="1.9444444444444445E-2"/>
              <c:y val="0.15946376494604841"/>
            </c:manualLayout>
          </c:layout>
          <c:overlay val="0"/>
          <c:spPr>
            <a:noFill/>
            <a:ln>
              <a:noFill/>
            </a:ln>
            <a:effectLst/>
          </c:spPr>
        </c:title>
        <c:numFmt formatCode="General" sourceLinked="1"/>
        <c:majorTickMark val="out"/>
        <c:minorTickMark val="none"/>
        <c:tickLblPos val="nextTo"/>
        <c:spPr>
          <a:noFill/>
          <a:ln>
            <a:noFill/>
          </a:ln>
          <a:effectLst/>
        </c:spPr>
        <c:txPr>
          <a:bodyPr rot="-60000000" vert="horz"/>
          <a:lstStyle/>
          <a:p>
            <a:pPr>
              <a:defRPr/>
            </a:pPr>
            <a:endParaRPr lang="en-US"/>
          </a:p>
        </c:txPr>
        <c:crossAx val="171246336"/>
        <c:crosses val="autoZero"/>
        <c:crossBetween val="between"/>
      </c:valAx>
      <c:spPr>
        <a:noFill/>
        <a:ln>
          <a:noFill/>
        </a:ln>
        <a:effectLst/>
      </c:spPr>
    </c:plotArea>
    <c:legend>
      <c:legendPos val="r"/>
      <c:overlay val="0"/>
      <c:spPr>
        <a:noFill/>
        <a:ln>
          <a:noFill/>
        </a:ln>
        <a:effectLst/>
      </c:spPr>
      <c:txPr>
        <a:bodyPr rot="0" vert="horz"/>
        <a:lstStyle/>
        <a:p>
          <a:pPr>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a:solidFill>
            <a:schemeClr val="tx1"/>
          </a:solidFill>
          <a:latin typeface="Times New Roman" panose="02020603050405020304" pitchFamily="18" charset="0"/>
          <a:cs typeface="Times New Roman" panose="02020603050405020304" pitchFamily="18" charset="0"/>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Sheet2!$C$981</c:f>
              <c:strCache>
                <c:ptCount val="1"/>
                <c:pt idx="0">
                  <c:v>Education Level</c:v>
                </c:pt>
              </c:strCache>
            </c:strRef>
          </c:tx>
          <c:spPr>
            <a:solidFill>
              <a:schemeClr val="accent1"/>
            </a:solidFill>
            <a:ln>
              <a:noFill/>
            </a:ln>
            <a:effectLst/>
          </c:spPr>
          <c:invertIfNegative val="0"/>
          <c:cat>
            <c:strRef>
              <c:f>Sheet2!$B$982:$B$986</c:f>
              <c:strCache>
                <c:ptCount val="5"/>
                <c:pt idx="0">
                  <c:v>Primary </c:v>
                </c:pt>
                <c:pt idx="1">
                  <c:v>Secondary </c:v>
                </c:pt>
                <c:pt idx="2">
                  <c:v>Higher Secondary </c:v>
                </c:pt>
                <c:pt idx="3">
                  <c:v>Graduate </c:v>
                </c:pt>
                <c:pt idx="4">
                  <c:v>Postgraduate </c:v>
                </c:pt>
              </c:strCache>
            </c:strRef>
          </c:cat>
          <c:val>
            <c:numRef>
              <c:f>Sheet2!$C$982:$C$986</c:f>
              <c:numCache>
                <c:formatCode>General</c:formatCode>
                <c:ptCount val="5"/>
                <c:pt idx="0">
                  <c:v>25</c:v>
                </c:pt>
                <c:pt idx="1">
                  <c:v>40</c:v>
                </c:pt>
                <c:pt idx="2">
                  <c:v>55</c:v>
                </c:pt>
                <c:pt idx="3">
                  <c:v>70</c:v>
                </c:pt>
                <c:pt idx="4">
                  <c:v>85</c:v>
                </c:pt>
              </c:numCache>
            </c:numRef>
          </c:val>
          <c:extLst>
            <c:ext xmlns:c16="http://schemas.microsoft.com/office/drawing/2014/chart" uri="{C3380CC4-5D6E-409C-BE32-E72D297353CC}">
              <c16:uniqueId val="{00000000-ABDF-453D-982E-344AE1820582}"/>
            </c:ext>
          </c:extLst>
        </c:ser>
        <c:dLbls>
          <c:showLegendKey val="0"/>
          <c:showVal val="0"/>
          <c:showCatName val="0"/>
          <c:showSerName val="0"/>
          <c:showPercent val="0"/>
          <c:showBubbleSize val="0"/>
        </c:dLbls>
        <c:gapWidth val="150"/>
        <c:axId val="172739584"/>
        <c:axId val="172882176"/>
      </c:barChart>
      <c:catAx>
        <c:axId val="172739584"/>
        <c:scaling>
          <c:orientation val="minMax"/>
        </c:scaling>
        <c:delete val="0"/>
        <c:axPos val="b"/>
        <c:title>
          <c:tx>
            <c:rich>
              <a:bodyPr rot="0" spcFirstLastPara="1" vertOverflow="ellipsis" vert="horz" wrap="square" anchor="ctr" anchorCtr="1"/>
              <a:lstStyle/>
              <a:p>
                <a:pPr>
                  <a:defRPr sz="1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IN"/>
                  <a:t>Education Level</a:t>
                </a:r>
              </a:p>
            </c:rich>
          </c:tx>
          <c:layout>
            <c:manualLayout>
              <c:xMode val="edge"/>
              <c:yMode val="edge"/>
              <c:x val="0.42616076115485602"/>
              <c:y val="0.8912037037037035"/>
            </c:manualLayout>
          </c:layout>
          <c:overlay val="0"/>
          <c:spPr>
            <a:noFill/>
            <a:ln>
              <a:noFill/>
            </a:ln>
            <a:effectLst/>
          </c:sp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172882176"/>
        <c:crosses val="autoZero"/>
        <c:auto val="1"/>
        <c:lblAlgn val="ctr"/>
        <c:lblOffset val="100"/>
        <c:noMultiLvlLbl val="0"/>
      </c:catAx>
      <c:valAx>
        <c:axId val="17288217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IN"/>
                  <a:t>Employment Rate (%)</a:t>
                </a:r>
              </a:p>
            </c:rich>
          </c:tx>
          <c:layout>
            <c:manualLayout>
              <c:xMode val="edge"/>
              <c:yMode val="edge"/>
              <c:x val="1.6666666666666673E-2"/>
              <c:y val="0.19526210265383492"/>
            </c:manualLayout>
          </c:layout>
          <c:overlay val="0"/>
          <c:spPr>
            <a:noFill/>
            <a:ln>
              <a:noFill/>
            </a:ln>
            <a:effectLst/>
          </c:spPr>
        </c:title>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172739584"/>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a:solidFill>
            <a:sysClr val="windowText" lastClr="000000"/>
          </a:solidFill>
          <a:latin typeface="Times New Roman" panose="02020603050405020304" pitchFamily="18" charset="0"/>
          <a:cs typeface="Times New Roman" panose="02020603050405020304" pitchFamily="18" charset="0"/>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696392041835427"/>
          <c:y val="9.1678673072496691E-2"/>
          <c:w val="0.66601566407002599"/>
          <c:h val="0.79276908726112327"/>
        </c:manualLayout>
      </c:layout>
      <c:pieChart>
        <c:varyColors val="1"/>
        <c:ser>
          <c:idx val="0"/>
          <c:order val="0"/>
          <c:tx>
            <c:strRef>
              <c:f>Sheet2!$C$989</c:f>
              <c:strCache>
                <c:ptCount val="1"/>
                <c:pt idx="0">
                  <c:v>Women Education</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2642-4848-803C-12A942118C6A}"/>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2642-4848-803C-12A942118C6A}"/>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2642-4848-803C-12A942118C6A}"/>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2642-4848-803C-12A942118C6A}"/>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2642-4848-803C-12A942118C6A}"/>
              </c:ext>
            </c:extLst>
          </c:dPt>
          <c:dLbls>
            <c:dLbl>
              <c:idx val="0"/>
              <c:layout>
                <c:manualLayout>
                  <c:x val="6.055096237970254E-2"/>
                  <c:y val="-2.443095654709828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2642-4848-803C-12A942118C6A}"/>
                </c:ext>
              </c:extLst>
            </c:dLbl>
            <c:dLbl>
              <c:idx val="1"/>
              <c:layout>
                <c:manualLayout>
                  <c:x val="1.1828302712160984E-2"/>
                  <c:y val="-4.4258894721493164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2642-4848-803C-12A942118C6A}"/>
                </c:ext>
              </c:extLst>
            </c:dLbl>
            <c:dLbl>
              <c:idx val="2"/>
              <c:layout>
                <c:manualLayout>
                  <c:x val="0.20974639107611559"/>
                  <c:y val="-5.9166666666666701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5-2642-4848-803C-12A942118C6A}"/>
                </c:ext>
              </c:extLst>
            </c:dLbl>
            <c:dLbl>
              <c:idx val="3"/>
              <c:layout>
                <c:manualLayout>
                  <c:x val="-6.0936132983377099E-3"/>
                  <c:y val="2.9988699329250509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7-2642-4848-803C-12A942118C6A}"/>
                </c:ext>
              </c:extLst>
            </c:dLbl>
            <c:dLbl>
              <c:idx val="4"/>
              <c:layout>
                <c:manualLayout>
                  <c:x val="-0.13050172844248129"/>
                  <c:y val="2.3148148148148147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9-2642-4848-803C-12A942118C6A}"/>
                </c:ext>
              </c:extLst>
            </c:dLbl>
            <c:spPr>
              <a:noFill/>
              <a:ln>
                <a:noFill/>
              </a:ln>
              <a:effectLst/>
            </c:spPr>
            <c:txPr>
              <a:bodyPr rot="0" vert="horz"/>
              <a:lstStyle/>
              <a:p>
                <a:pPr>
                  <a:defRPr sz="900" b="1"/>
                </a:pPr>
                <a:endParaRPr lang="en-US"/>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Sheet2!$B$990:$B$994</c:f>
              <c:strCache>
                <c:ptCount val="5"/>
                <c:pt idx="0">
                  <c:v>Skill Development</c:v>
                </c:pt>
                <c:pt idx="1">
                  <c:v>Higher Retention</c:v>
                </c:pt>
                <c:pt idx="2">
                  <c:v>Improved Quality </c:v>
                </c:pt>
                <c:pt idx="3">
                  <c:v>Increased Enrolment </c:v>
                </c:pt>
                <c:pt idx="4">
                  <c:v>Greater Employability</c:v>
                </c:pt>
              </c:strCache>
            </c:strRef>
          </c:cat>
          <c:val>
            <c:numRef>
              <c:f>Sheet2!$C$990:$C$994</c:f>
              <c:numCache>
                <c:formatCode>0%</c:formatCode>
                <c:ptCount val="5"/>
                <c:pt idx="0">
                  <c:v>0.15000000000000005</c:v>
                </c:pt>
                <c:pt idx="1">
                  <c:v>0.2</c:v>
                </c:pt>
                <c:pt idx="2">
                  <c:v>0.25</c:v>
                </c:pt>
                <c:pt idx="3">
                  <c:v>0.3000000000000001</c:v>
                </c:pt>
                <c:pt idx="4">
                  <c:v>0.1</c:v>
                </c:pt>
              </c:numCache>
            </c:numRef>
          </c:val>
          <c:extLst>
            <c:ext xmlns:c16="http://schemas.microsoft.com/office/drawing/2014/chart" uri="{C3380CC4-5D6E-409C-BE32-E72D297353CC}">
              <c16:uniqueId val="{0000000A-2642-4848-803C-12A942118C6A}"/>
            </c:ext>
          </c:extLst>
        </c:ser>
        <c:dLbls>
          <c:showLegendKey val="0"/>
          <c:showVal val="0"/>
          <c:showCatName val="1"/>
          <c:showSerName val="0"/>
          <c:showPercent val="1"/>
          <c:showBubbleSize val="0"/>
          <c:showLeaderLines val="1"/>
        </c:dLbls>
        <c:firstSliceAng val="0"/>
      </c:pieChart>
      <c:spPr>
        <a:noFill/>
        <a:ln>
          <a:noFill/>
        </a:ln>
        <a:effectLst/>
      </c:spPr>
    </c:plotArea>
    <c:plotVisOnly val="1"/>
    <c:dispBlanksAs val="zero"/>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a:solidFill>
            <a:schemeClr val="tx1"/>
          </a:solidFill>
          <a:latin typeface="Times New Roman" panose="02020603050405020304" pitchFamily="18" charset="0"/>
          <a:cs typeface="Times New Roman" panose="02020603050405020304" pitchFamily="18" charset="0"/>
        </a:defRPr>
      </a:pPr>
      <a:endParaRPr lang="en-US"/>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C09CBBAA-6DD1-4C57-929E-C92E242F6F8E}" type="datetimeFigureOut">
              <a:rPr lang="en-IN" smtClean="0"/>
              <a:t>20-03-2025</a:t>
            </a:fld>
            <a:endParaRPr lang="en-IN"/>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IN"/>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CF1159EF-B828-458E-A824-B3DA6BCFFC45}" type="slidenum">
              <a:rPr lang="en-IN" smtClean="0"/>
              <a:t>‹#›</a:t>
            </a:fld>
            <a:endParaRPr lang="en-IN"/>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74892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9CBBAA-6DD1-4C57-929E-C92E242F6F8E}" type="datetimeFigureOut">
              <a:rPr lang="en-IN" smtClean="0"/>
              <a:t>20-03-2025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F1159EF-B828-458E-A824-B3DA6BCFFC45}" type="slidenum">
              <a:rPr lang="en-IN" smtClean="0"/>
              <a:t>‹#›</a:t>
            </a:fld>
            <a:endParaRPr lang="en-IN"/>
          </a:p>
        </p:txBody>
      </p:sp>
    </p:spTree>
    <p:extLst>
      <p:ext uri="{BB962C8B-B14F-4D97-AF65-F5344CB8AC3E}">
        <p14:creationId xmlns:p14="http://schemas.microsoft.com/office/powerpoint/2010/main" val="10442230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09CBBAA-6DD1-4C57-929E-C92E242F6F8E}" type="datetimeFigureOut">
              <a:rPr lang="en-IN" smtClean="0"/>
              <a:t>20-03-2025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F1159EF-B828-458E-A824-B3DA6BCFFC45}" type="slidenum">
              <a:rPr lang="en-IN" smtClean="0"/>
              <a:t>‹#›</a:t>
            </a:fld>
            <a:endParaRPr lang="en-IN"/>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7689421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09CBBAA-6DD1-4C57-929E-C92E242F6F8E}" type="datetimeFigureOut">
              <a:rPr lang="en-IN" smtClean="0"/>
              <a:t>20-03-2025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F1159EF-B828-458E-A824-B3DA6BCFFC45}" type="slidenum">
              <a:rPr lang="en-IN" smtClean="0"/>
              <a:t>‹#›</a:t>
            </a:fld>
            <a:endParaRPr lang="en-IN"/>
          </a:p>
        </p:txBody>
      </p:sp>
    </p:spTree>
    <p:extLst>
      <p:ext uri="{BB962C8B-B14F-4D97-AF65-F5344CB8AC3E}">
        <p14:creationId xmlns:p14="http://schemas.microsoft.com/office/powerpoint/2010/main" val="11435484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09CBBAA-6DD1-4C57-929E-C92E242F6F8E}" type="datetimeFigureOut">
              <a:rPr lang="en-IN" smtClean="0"/>
              <a:t>20-03-2025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F1159EF-B828-458E-A824-B3DA6BCFFC45}" type="slidenum">
              <a:rPr lang="en-IN" smtClean="0"/>
              <a:t>‹#›</a:t>
            </a:fld>
            <a:endParaRPr lang="en-IN"/>
          </a:p>
        </p:txBody>
      </p:sp>
    </p:spTree>
    <p:extLst>
      <p:ext uri="{BB962C8B-B14F-4D97-AF65-F5344CB8AC3E}">
        <p14:creationId xmlns:p14="http://schemas.microsoft.com/office/powerpoint/2010/main" val="2104006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09CBBAA-6DD1-4C57-929E-C92E242F6F8E}" type="datetimeFigureOut">
              <a:rPr lang="en-IN" smtClean="0"/>
              <a:t>20-03-2025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F1159EF-B828-458E-A824-B3DA6BCFFC45}" type="slidenum">
              <a:rPr lang="en-IN" smtClean="0"/>
              <a:t>‹#›</a:t>
            </a:fld>
            <a:endParaRPr lang="en-IN"/>
          </a:p>
        </p:txBody>
      </p:sp>
    </p:spTree>
    <p:extLst>
      <p:ext uri="{BB962C8B-B14F-4D97-AF65-F5344CB8AC3E}">
        <p14:creationId xmlns:p14="http://schemas.microsoft.com/office/powerpoint/2010/main" val="27978985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9CBBAA-6DD1-4C57-929E-C92E242F6F8E}" type="datetimeFigureOut">
              <a:rPr lang="en-IN" smtClean="0"/>
              <a:t>20-03-2025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F1159EF-B828-458E-A824-B3DA6BCFFC45}" type="slidenum">
              <a:rPr lang="en-IN" smtClean="0"/>
              <a:t>‹#›</a:t>
            </a:fld>
            <a:endParaRPr lang="en-IN"/>
          </a:p>
        </p:txBody>
      </p:sp>
    </p:spTree>
    <p:extLst>
      <p:ext uri="{BB962C8B-B14F-4D97-AF65-F5344CB8AC3E}">
        <p14:creationId xmlns:p14="http://schemas.microsoft.com/office/powerpoint/2010/main" val="30278197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09CBBAA-6DD1-4C57-929E-C92E242F6F8E}" type="datetimeFigureOut">
              <a:rPr lang="en-IN" smtClean="0"/>
              <a:t>20-03-2025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F1159EF-B828-458E-A824-B3DA6BCFFC45}" type="slidenum">
              <a:rPr lang="en-IN" smtClean="0"/>
              <a:t>‹#›</a:t>
            </a:fld>
            <a:endParaRPr lang="en-IN"/>
          </a:p>
        </p:txBody>
      </p:sp>
    </p:spTree>
    <p:extLst>
      <p:ext uri="{BB962C8B-B14F-4D97-AF65-F5344CB8AC3E}">
        <p14:creationId xmlns:p14="http://schemas.microsoft.com/office/powerpoint/2010/main" val="3126448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09CBBAA-6DD1-4C57-929E-C92E242F6F8E}" type="datetimeFigureOut">
              <a:rPr lang="en-IN" smtClean="0"/>
              <a:t>20-03-2025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F1159EF-B828-458E-A824-B3DA6BCFFC45}" type="slidenum">
              <a:rPr lang="en-IN" smtClean="0"/>
              <a:t>‹#›</a:t>
            </a:fld>
            <a:endParaRPr lang="en-IN"/>
          </a:p>
        </p:txBody>
      </p:sp>
    </p:spTree>
    <p:extLst>
      <p:ext uri="{BB962C8B-B14F-4D97-AF65-F5344CB8AC3E}">
        <p14:creationId xmlns:p14="http://schemas.microsoft.com/office/powerpoint/2010/main" val="28728792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9CBBAA-6DD1-4C57-929E-C92E242F6F8E}" type="datetimeFigureOut">
              <a:rPr lang="en-IN" smtClean="0"/>
              <a:t>20-03-2025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F1159EF-B828-458E-A824-B3DA6BCFFC45}" type="slidenum">
              <a:rPr lang="en-IN" smtClean="0"/>
              <a:t>‹#›</a:t>
            </a:fld>
            <a:endParaRPr lang="en-IN"/>
          </a:p>
        </p:txBody>
      </p:sp>
    </p:spTree>
    <p:extLst>
      <p:ext uri="{BB962C8B-B14F-4D97-AF65-F5344CB8AC3E}">
        <p14:creationId xmlns:p14="http://schemas.microsoft.com/office/powerpoint/2010/main" val="117513717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9CBBAA-6DD1-4C57-929E-C92E242F6F8E}" type="datetimeFigureOut">
              <a:rPr lang="en-IN" smtClean="0"/>
              <a:t>20-03-2025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F1159EF-B828-458E-A824-B3DA6BCFFC45}" type="slidenum">
              <a:rPr lang="en-IN" smtClean="0"/>
              <a:t>‹#›</a:t>
            </a:fld>
            <a:endParaRPr lang="en-IN"/>
          </a:p>
        </p:txBody>
      </p:sp>
    </p:spTree>
    <p:extLst>
      <p:ext uri="{BB962C8B-B14F-4D97-AF65-F5344CB8AC3E}">
        <p14:creationId xmlns:p14="http://schemas.microsoft.com/office/powerpoint/2010/main" val="35913026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C09CBBAA-6DD1-4C57-929E-C92E242F6F8E}" type="datetimeFigureOut">
              <a:rPr lang="en-IN" smtClean="0"/>
              <a:t>20-03-2025</a:t>
            </a:fld>
            <a:endParaRPr lang="en-IN"/>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IN"/>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CF1159EF-B828-458E-A824-B3DA6BCFFC45}" type="slidenum">
              <a:rPr lang="en-IN" smtClean="0"/>
              <a:t>‹#›</a:t>
            </a:fld>
            <a:endParaRPr lang="en-IN"/>
          </a:p>
        </p:txBody>
      </p:sp>
    </p:spTree>
    <p:extLst>
      <p:ext uri="{BB962C8B-B14F-4D97-AF65-F5344CB8AC3E}">
        <p14:creationId xmlns:p14="http://schemas.microsoft.com/office/powerpoint/2010/main" val="273751882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saurabhmhashakhetri@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826D99-0694-463D-98FB-1BC35EF53A55}"/>
              </a:ext>
            </a:extLst>
          </p:cNvPr>
          <p:cNvSpPr>
            <a:spLocks noGrp="1"/>
          </p:cNvSpPr>
          <p:nvPr>
            <p:ph type="ctrTitle"/>
          </p:nvPr>
        </p:nvSpPr>
        <p:spPr>
          <a:xfrm>
            <a:off x="1524000" y="2575774"/>
            <a:ext cx="9144000" cy="1110803"/>
          </a:xfrm>
        </p:spPr>
        <p:txBody>
          <a:bodyPr>
            <a:noAutofit/>
          </a:bodyPr>
          <a:lstStyle/>
          <a:p>
            <a:r>
              <a:rPr lang="en-IN" sz="2100" b="1" dirty="0">
                <a:latin typeface="Times New Roman" panose="02020603050405020304" pitchFamily="18" charset="0"/>
                <a:cs typeface="Times New Roman" panose="02020603050405020304" pitchFamily="18" charset="0"/>
              </a:rPr>
              <a:t>Impact of Women’s Education on Societal Development: A Study on The Role of National Education Policy in Empowering Women in Maharashtra</a:t>
            </a:r>
            <a:endParaRPr lang="en-IN" sz="21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64273F5-522F-953D-F9D5-B62DCE9C5FC5}"/>
              </a:ext>
            </a:extLst>
          </p:cNvPr>
          <p:cNvSpPr txBox="1"/>
          <p:nvPr/>
        </p:nvSpPr>
        <p:spPr>
          <a:xfrm>
            <a:off x="7488621" y="5067652"/>
            <a:ext cx="4363106" cy="1393330"/>
          </a:xfrm>
          <a:prstGeom prst="rect">
            <a:avLst/>
          </a:prstGeom>
          <a:noFill/>
        </p:spPr>
        <p:txBody>
          <a:bodyPr wrap="square">
            <a:spAutoFit/>
          </a:bodyPr>
          <a:lstStyle/>
          <a:p>
            <a:pPr marL="0" marR="0" algn="r">
              <a:lnSpc>
                <a:spcPct val="107000"/>
              </a:lnSpc>
              <a:spcBef>
                <a:spcPts val="0"/>
              </a:spcBef>
              <a:spcAft>
                <a:spcPts val="0"/>
              </a:spcAft>
            </a:pPr>
            <a:r>
              <a:rPr lang="en-IN" sz="2000" b="1"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Saurabh Anil Mhashakhetri</a:t>
            </a:r>
            <a:endParaRPr lang="en-US" sz="2000" dirty="0">
              <a:solidFill>
                <a:schemeClr val="bg1"/>
              </a:solidFill>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07000"/>
              </a:lnSpc>
              <a:spcBef>
                <a:spcPts val="0"/>
              </a:spcBef>
              <a:spcAft>
                <a:spcPts val="0"/>
              </a:spcAft>
            </a:pPr>
            <a:r>
              <a:rPr lang="en-IN" sz="20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History</a:t>
            </a:r>
            <a:endParaRPr lang="en-US" sz="2000" dirty="0">
              <a:solidFill>
                <a:schemeClr val="bg1"/>
              </a:solidFill>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07000"/>
              </a:lnSpc>
              <a:spcBef>
                <a:spcPts val="0"/>
              </a:spcBef>
              <a:spcAft>
                <a:spcPts val="0"/>
              </a:spcAft>
            </a:pPr>
            <a:r>
              <a:rPr lang="en-IN" sz="20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Kalinga University, Raipur</a:t>
            </a:r>
            <a:endParaRPr lang="en-US" sz="2000" dirty="0">
              <a:solidFill>
                <a:schemeClr val="bg1"/>
              </a:solidFill>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07000"/>
              </a:lnSpc>
              <a:spcBef>
                <a:spcPts val="0"/>
              </a:spcBef>
              <a:spcAft>
                <a:spcPts val="0"/>
              </a:spcAft>
            </a:pPr>
            <a:r>
              <a:rPr lang="en-IN" sz="2000" u="sng"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hlinkClick r:id="rId2">
                  <a:extLst>
                    <a:ext uri="{A12FA001-AC4F-418D-AE19-62706E023703}">
                      <ahyp:hlinkClr xmlns:ahyp="http://schemas.microsoft.com/office/drawing/2018/hyperlinkcolor" val="tx"/>
                    </a:ext>
                  </a:extLst>
                </a:hlinkClick>
              </a:rPr>
              <a:t>saurabhmhashakhetri@gmail.com</a:t>
            </a:r>
            <a:r>
              <a:rPr lang="en-IN" sz="20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 </a:t>
            </a:r>
            <a:endParaRPr lang="en-US" sz="2000" dirty="0">
              <a:solidFill>
                <a:schemeClr val="bg1"/>
              </a:solidFill>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5727204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2D336-0993-4612-9BE9-4DE6C6E0F1D0}"/>
              </a:ext>
            </a:extLst>
          </p:cNvPr>
          <p:cNvSpPr>
            <a:spLocks noGrp="1"/>
          </p:cNvSpPr>
          <p:nvPr>
            <p:ph type="title"/>
          </p:nvPr>
        </p:nvSpPr>
        <p:spPr>
          <a:xfrm>
            <a:off x="832834" y="538371"/>
            <a:ext cx="10515600" cy="587910"/>
          </a:xfrm>
        </p:spPr>
        <p:txBody>
          <a:bodyPr>
            <a:normAutofit fontScale="90000"/>
          </a:bodyPr>
          <a:lstStyle/>
          <a:p>
            <a:pPr algn="ctr"/>
            <a:r>
              <a:rPr lang="en-IN" sz="4000" b="1" dirty="0">
                <a:latin typeface="Times New Roman" panose="02020603050405020304" pitchFamily="18" charset="0"/>
                <a:cs typeface="Times New Roman" panose="02020603050405020304" pitchFamily="18" charset="0"/>
              </a:rPr>
              <a:t>ABSTRACT</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3A15B9E4-0A5C-4CE1-AB00-0D92F208C888}"/>
              </a:ext>
            </a:extLst>
          </p:cNvPr>
          <p:cNvSpPr/>
          <p:nvPr/>
        </p:nvSpPr>
        <p:spPr>
          <a:xfrm>
            <a:off x="371341" y="1224360"/>
            <a:ext cx="11438586" cy="4801314"/>
          </a:xfrm>
          <a:prstGeom prst="rect">
            <a:avLst/>
          </a:prstGeom>
        </p:spPr>
        <p:txBody>
          <a:bodyPr wrap="square">
            <a:spAutoFit/>
          </a:bodyPr>
          <a:lstStyle/>
          <a:p>
            <a:pPr algn="just">
              <a:spcAft>
                <a:spcPts val="800"/>
              </a:spcAft>
            </a:pPr>
            <a:r>
              <a:rPr lang="en-IN" i="1" dirty="0">
                <a:latin typeface="Times New Roman" panose="02020603050405020304" pitchFamily="18" charset="0"/>
                <a:ea typeface="Calibri" panose="020F0502020204030204" pitchFamily="34" charset="0"/>
                <a:cs typeface="Mangal" panose="02040503050203030202" pitchFamily="18" charset="0"/>
              </a:rPr>
              <a:t>Education for women is instrumental in the development of society by promoting economic growth, gender empowerment, and social development. In this research, the influence of women's education on the development of society is analyzed in Maharashtra, with a specific emphasis on the contribution of the National Education Policy (NEP) 2020 to empowering women. Using a descriptive and analytical research design, the study is based solely on secondary data sources such as government reports, census data, policy documents, and research by international organizations. The results show a steady increase in female literacy rates from 75.48% in 2011 to 85.40% in 2023, with a decreasing gender literacy gap from 12.9% to 7.5%. Women's enrolment in tertiary education has also grown substantially, with undergraduate attendance increasing from 42.3% in 2015 to 52.5% in 2023, and postgraduate attendance from 35.1% to 45.3%. It is also observed that participation in STEM and vocational studies has increased, which shows attempts to place women in a variety of academic fields and career options. The research also reveals a close linkage between education and work, where women with higher education have substantially higher employment (74.1%) and a higher share in the formal sector (56.3%). Analysis of NEP 2020 identifies its role in promoting better enrolment, retention, skill acquisition, and employability and thus contributing to women's economic and educational empowerment. The research concludes that sustained policy backing, proper implementation, and targeted intervention are needed to optimize the effects of women's education on social development. The research adds to the general discussion on gender-inclusive policy for education, highlighting the importance of sustained governmental and institutional initiatives to bridge education and economic gaps for women in Maharashtra.</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5132336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992572-280B-4835-8A23-25C6E16D03DE}"/>
              </a:ext>
            </a:extLst>
          </p:cNvPr>
          <p:cNvSpPr>
            <a:spLocks noGrp="1"/>
          </p:cNvSpPr>
          <p:nvPr>
            <p:ph type="title"/>
          </p:nvPr>
        </p:nvSpPr>
        <p:spPr>
          <a:xfrm>
            <a:off x="838200" y="324214"/>
            <a:ext cx="10515600" cy="665184"/>
          </a:xfrm>
        </p:spPr>
        <p:txBody>
          <a:bodyPr>
            <a:normAutofit/>
          </a:bodyPr>
          <a:lstStyle/>
          <a:p>
            <a:pPr algn="ctr"/>
            <a:r>
              <a:rPr lang="en-IN" sz="4000" b="1" dirty="0">
                <a:latin typeface="Times New Roman" panose="02020603050405020304" pitchFamily="18" charset="0"/>
                <a:cs typeface="Times New Roman" panose="02020603050405020304" pitchFamily="18" charset="0"/>
              </a:rPr>
              <a:t>INTRODUCTION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B3324E80-F5F5-4630-87FC-AAB1F64352F0}"/>
              </a:ext>
            </a:extLst>
          </p:cNvPr>
          <p:cNvSpPr/>
          <p:nvPr/>
        </p:nvSpPr>
        <p:spPr>
          <a:xfrm>
            <a:off x="345583" y="899246"/>
            <a:ext cx="11500834" cy="5791329"/>
          </a:xfrm>
          <a:prstGeom prst="rect">
            <a:avLst/>
          </a:prstGeom>
        </p:spPr>
        <p:txBody>
          <a:bodyPr wrap="square">
            <a:spAutoFit/>
          </a:bodyPr>
          <a:lstStyle/>
          <a:p>
            <a:pPr algn="just">
              <a:spcAft>
                <a:spcPts val="800"/>
              </a:spcAft>
            </a:pPr>
            <a:r>
              <a:rPr lang="en-IN" sz="1700" dirty="0">
                <a:latin typeface="Times New Roman" panose="02020603050405020304" pitchFamily="18" charset="0"/>
                <a:ea typeface="Calibri" panose="020F0502020204030204" pitchFamily="34" charset="0"/>
                <a:cs typeface="Mangal" panose="02040503050203030202" pitchFamily="18" charset="0"/>
              </a:rPr>
              <a:t>Education is a fundamental driver of social advancement, and women's education, in turn, has a transformative impact on communities, economies, and governance. Globally, countries that invest in women's education experience increased socio-economic development, lower poverty levels, and better health outcomes. In India, there has been a growing focus on women's education with each passing decade, as each subsequent policy and reform was focused on augmenting female literacy and access to higher education. There are regional variations, and Maharashtra and similarly placed states, although having improved literacy levels, still face issues of gender equality of education. The effects of women's education on social development and, in a more restricted sense, the effects of the National Education Policy (NEP) on women's empowerment in Maharashtra are the topics examined in this study.</a:t>
            </a:r>
            <a:endParaRPr lang="en-IN" sz="17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pPr>
            <a:r>
              <a:rPr lang="en-IN" sz="1700" dirty="0">
                <a:latin typeface="Times New Roman" panose="02020603050405020304" pitchFamily="18" charset="0"/>
                <a:ea typeface="Calibri" panose="020F0502020204030204" pitchFamily="34" charset="0"/>
                <a:cs typeface="Mangal" panose="02040503050203030202" pitchFamily="18" charset="0"/>
              </a:rPr>
              <a:t>The National Education Policy (NEP) 2020 is an overhaul by the Government of India in an attempt to remodel the education system on the lines of inclusivity, flexibility, and skill-based training. Elimination of gender disparities in education is one of the bare minimum aspirations of the NEP, and it arrives at this on the premise of the provision of equal opportunities to women in achieving quality learning inputs. In the compound demographic and economic profile of Maharashtra, policy implementation is necessary to overcome the structural barriers to education for women. From increasing enrolment levels to changing skill-based education, the NEP can empower women to a large degree by improving access to education, lowering costs, and making it relevant on the lines of the needs of the times.</a:t>
            </a:r>
            <a:endParaRPr lang="en-IN" sz="17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pPr>
            <a:r>
              <a:rPr lang="en-IN" sz="1700" dirty="0">
                <a:latin typeface="Times New Roman" panose="02020603050405020304" pitchFamily="18" charset="0"/>
                <a:ea typeface="Calibri" panose="020F0502020204030204" pitchFamily="34" charset="0"/>
                <a:cs typeface="Mangal" panose="02040503050203030202" pitchFamily="18" charset="0"/>
              </a:rPr>
              <a:t>Women's education has numerous ways in which it develops society. Educated women will be more likely to be employed, contribute to the improvement of the economy, and enhance their family and community. Women are empowered by higher education to make decisions regarding health, family, and finances, leading to lower child mortality rates and overall household well-being. Second, educated women will be more politically and socially active, agitating for gender justice, legal equality, and social justice. In Maharashtra, which has both rural and urban fissures that interfere with access to education, schemes like the NEP aim towards a more equitable system of education that will admit women from across socio-economic levels.</a:t>
            </a:r>
            <a:endParaRPr lang="en-IN" sz="17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2419225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436351-3FC5-4D64-9F7D-7A89629F35FE}"/>
              </a:ext>
            </a:extLst>
          </p:cNvPr>
          <p:cNvSpPr>
            <a:spLocks noGrp="1"/>
          </p:cNvSpPr>
          <p:nvPr>
            <p:ph type="title"/>
          </p:nvPr>
        </p:nvSpPr>
        <p:spPr>
          <a:xfrm>
            <a:off x="838200" y="584066"/>
            <a:ext cx="10515600" cy="652305"/>
          </a:xfrm>
        </p:spPr>
        <p:txBody>
          <a:bodyPr>
            <a:normAutofit/>
          </a:bodyPr>
          <a:lstStyle/>
          <a:p>
            <a:pPr algn="ctr"/>
            <a:r>
              <a:rPr lang="en-IN" sz="4000" b="1" dirty="0">
                <a:latin typeface="Times New Roman" panose="02020603050405020304" pitchFamily="18" charset="0"/>
                <a:cs typeface="Times New Roman" panose="02020603050405020304" pitchFamily="18" charset="0"/>
              </a:rPr>
              <a:t>RESEARCH OBJECTIVES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0F07024A-DAE5-4C69-AA24-EAA1AC465BE4}"/>
              </a:ext>
            </a:extLst>
          </p:cNvPr>
          <p:cNvSpPr/>
          <p:nvPr/>
        </p:nvSpPr>
        <p:spPr>
          <a:xfrm>
            <a:off x="1438139" y="1506251"/>
            <a:ext cx="9702085" cy="1709892"/>
          </a:xfrm>
          <a:prstGeom prst="rect">
            <a:avLst/>
          </a:prstGeom>
        </p:spPr>
        <p:txBody>
          <a:bodyPr wrap="square">
            <a:spAutoFit/>
          </a:bodyPr>
          <a:lstStyle/>
          <a:p>
            <a:pPr marL="342900" lvl="0" indent="-342900" algn="just">
              <a:lnSpc>
                <a:spcPct val="150000"/>
              </a:lnSpc>
              <a:spcAft>
                <a:spcPts val="0"/>
              </a:spcAft>
              <a:buFont typeface="Symbol" panose="05050102010706020507" pitchFamily="18" charset="2"/>
              <a:buChar char=""/>
            </a:pPr>
            <a:r>
              <a:rPr lang="en-IN" dirty="0">
                <a:latin typeface="Times New Roman" panose="02020603050405020304" pitchFamily="18" charset="0"/>
                <a:ea typeface="Calibri" panose="020F0502020204030204" pitchFamily="34" charset="0"/>
                <a:cs typeface="Mangal" panose="02040503050203030202" pitchFamily="18" charset="0"/>
              </a:rPr>
              <a:t>To assess the impact of NEP 2020 on women's education in Maharashtra, focusing on literacy, enrolment, and skill development.</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800"/>
              </a:spcAft>
              <a:buFont typeface="Symbol" panose="05050102010706020507" pitchFamily="18" charset="2"/>
              <a:buChar char=""/>
            </a:pPr>
            <a:r>
              <a:rPr lang="en-IN" dirty="0">
                <a:latin typeface="Times New Roman" panose="02020603050405020304" pitchFamily="18" charset="0"/>
                <a:ea typeface="Calibri" panose="020F0502020204030204" pitchFamily="34" charset="0"/>
                <a:cs typeface="Mangal" panose="02040503050203030202" pitchFamily="18" charset="0"/>
              </a:rPr>
              <a:t>To examine the link between women’s education and socio-economic advancement, analyzing employment trends and workforce participation.</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833615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AF0D5-F9DA-4562-BA78-E71802E9DE7D}"/>
              </a:ext>
            </a:extLst>
          </p:cNvPr>
          <p:cNvSpPr>
            <a:spLocks noGrp="1"/>
          </p:cNvSpPr>
          <p:nvPr>
            <p:ph type="title"/>
          </p:nvPr>
        </p:nvSpPr>
        <p:spPr>
          <a:xfrm>
            <a:off x="838200" y="249216"/>
            <a:ext cx="10515600" cy="678064"/>
          </a:xfrm>
        </p:spPr>
        <p:txBody>
          <a:bodyPr>
            <a:normAutofit/>
          </a:bodyPr>
          <a:lstStyle/>
          <a:p>
            <a:pPr algn="ctr"/>
            <a:r>
              <a:rPr lang="en-IN" sz="4000" b="1" dirty="0">
                <a:latin typeface="Times New Roman" panose="02020603050405020304" pitchFamily="18" charset="0"/>
                <a:cs typeface="Times New Roman" panose="02020603050405020304" pitchFamily="18" charset="0"/>
              </a:rPr>
              <a:t>REVIEW OF LITERATURE</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EFB43591-FC16-4362-AB71-4D750C2C244C}"/>
              </a:ext>
            </a:extLst>
          </p:cNvPr>
          <p:cNvSpPr/>
          <p:nvPr/>
        </p:nvSpPr>
        <p:spPr>
          <a:xfrm>
            <a:off x="358462" y="1043190"/>
            <a:ext cx="11477223" cy="5468164"/>
          </a:xfrm>
          <a:prstGeom prst="rect">
            <a:avLst/>
          </a:prstGeom>
        </p:spPr>
        <p:txBody>
          <a:bodyPr wrap="square">
            <a:spAutoFit/>
          </a:bodyPr>
          <a:lstStyle/>
          <a:p>
            <a:pPr algn="just">
              <a:spcAft>
                <a:spcPts val="800"/>
              </a:spcAft>
            </a:pPr>
            <a:r>
              <a:rPr lang="en-IN" sz="1600" b="1" dirty="0">
                <a:latin typeface="Times New Roman" panose="02020603050405020304" pitchFamily="18" charset="0"/>
                <a:ea typeface="Calibri" panose="020F0502020204030204" pitchFamily="34" charset="0"/>
                <a:cs typeface="Mangal" panose="02040503050203030202" pitchFamily="18" charset="0"/>
              </a:rPr>
              <a:t>Chaudhari and </a:t>
            </a:r>
            <a:r>
              <a:rPr lang="en-IN" sz="1600" b="1" dirty="0" err="1">
                <a:latin typeface="Times New Roman" panose="02020603050405020304" pitchFamily="18" charset="0"/>
                <a:ea typeface="Calibri" panose="020F0502020204030204" pitchFamily="34" charset="0"/>
                <a:cs typeface="Mangal" panose="02040503050203030202" pitchFamily="18" charset="0"/>
              </a:rPr>
              <a:t>Kendre</a:t>
            </a:r>
            <a:r>
              <a:rPr lang="en-IN" sz="1600" b="1" dirty="0">
                <a:latin typeface="Times New Roman" panose="02020603050405020304" pitchFamily="18" charset="0"/>
                <a:ea typeface="Calibri" panose="020F0502020204030204" pitchFamily="34" charset="0"/>
                <a:cs typeface="Mangal" panose="02040503050203030202" pitchFamily="18" charset="0"/>
              </a:rPr>
              <a:t> (2024)</a:t>
            </a:r>
            <a:r>
              <a:rPr lang="en-IN" sz="1600" dirty="0">
                <a:latin typeface="Times New Roman" panose="02020603050405020304" pitchFamily="18" charset="0"/>
                <a:ea typeface="Calibri" panose="020F0502020204030204" pitchFamily="34" charset="0"/>
                <a:cs typeface="Mangal" panose="02040503050203030202" pitchFamily="18" charset="0"/>
              </a:rPr>
              <a:t> investigated the intersection between caste system and gender dynamic and English language teaching infrastructure in Vidarbha India to understand both impediments and possibilities for women's English language learning achievement. Their study showed how structural limitations affected marginalized women through their economic status together with cultural roles and prejudices within institutions. Women who mastered English could achieve higher jobs along with better social advancement yet language learning opportunities were suppressed because of caste and gender-specific discrimination. Officials failed to spread English fluency among women because problems with infrastructure alongside challenges in implementation reduced the effect of their initiatives.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pPr>
            <a:r>
              <a:rPr lang="en-IN" sz="1600" b="1" dirty="0" err="1">
                <a:latin typeface="Times New Roman" panose="02020603050405020304" pitchFamily="18" charset="0"/>
                <a:ea typeface="Calibri" panose="020F0502020204030204" pitchFamily="34" charset="0"/>
                <a:cs typeface="Mangal" panose="02040503050203030202" pitchFamily="18" charset="0"/>
              </a:rPr>
              <a:t>Dhoke</a:t>
            </a:r>
            <a:r>
              <a:rPr lang="en-IN" sz="1600" b="1" dirty="0">
                <a:latin typeface="Times New Roman" panose="02020603050405020304" pitchFamily="18" charset="0"/>
                <a:ea typeface="Calibri" panose="020F0502020204030204" pitchFamily="34" charset="0"/>
                <a:cs typeface="Mangal" panose="02040503050203030202" pitchFamily="18" charset="0"/>
              </a:rPr>
              <a:t> (2024)</a:t>
            </a:r>
            <a:r>
              <a:rPr lang="en-IN" sz="1600" dirty="0">
                <a:latin typeface="Times New Roman" panose="02020603050405020304" pitchFamily="18" charset="0"/>
                <a:ea typeface="Calibri" panose="020F0502020204030204" pitchFamily="34" charset="0"/>
                <a:cs typeface="Mangal" panose="02040503050203030202" pitchFamily="18" charset="0"/>
              </a:rPr>
              <a:t> examined the researcher how NGOs help women gain empowerment throughout </a:t>
            </a:r>
            <a:r>
              <a:rPr lang="en-IN" sz="1600" dirty="0" err="1">
                <a:latin typeface="Times New Roman" panose="02020603050405020304" pitchFamily="18" charset="0"/>
                <a:ea typeface="Calibri" panose="020F0502020204030204" pitchFamily="34" charset="0"/>
                <a:cs typeface="Mangal" panose="02040503050203030202" pitchFamily="18" charset="0"/>
              </a:rPr>
              <a:t>Bhokardan</a:t>
            </a:r>
            <a:r>
              <a:rPr lang="en-IN" sz="1600" dirty="0">
                <a:latin typeface="Times New Roman" panose="02020603050405020304" pitchFamily="18" charset="0"/>
                <a:ea typeface="Calibri" panose="020F0502020204030204" pitchFamily="34" charset="0"/>
                <a:cs typeface="Mangal" panose="02040503050203030202" pitchFamily="18" charset="0"/>
              </a:rPr>
              <a:t> Taluka located in District </a:t>
            </a:r>
            <a:r>
              <a:rPr lang="en-IN" sz="1600" dirty="0" err="1">
                <a:latin typeface="Times New Roman" panose="02020603050405020304" pitchFamily="18" charset="0"/>
                <a:ea typeface="Calibri" panose="020F0502020204030204" pitchFamily="34" charset="0"/>
                <a:cs typeface="Mangal" panose="02040503050203030202" pitchFamily="18" charset="0"/>
              </a:rPr>
              <a:t>Jalna</a:t>
            </a:r>
            <a:r>
              <a:rPr lang="en-IN" sz="1600" dirty="0">
                <a:latin typeface="Times New Roman" panose="02020603050405020304" pitchFamily="18" charset="0"/>
                <a:ea typeface="Calibri" panose="020F0502020204030204" pitchFamily="34" charset="0"/>
                <a:cs typeface="Mangal" panose="02040503050203030202" pitchFamily="18" charset="0"/>
              </a:rPr>
              <a:t> through extensive research. The research evaluated the ways non-governmental organizations enhanced female socio-economic status through their work in education and vocational training and self-help programs. According to </a:t>
            </a:r>
            <a:r>
              <a:rPr lang="en-IN" sz="1600" dirty="0" err="1">
                <a:latin typeface="Times New Roman" panose="02020603050405020304" pitchFamily="18" charset="0"/>
                <a:ea typeface="Calibri" panose="020F0502020204030204" pitchFamily="34" charset="0"/>
                <a:cs typeface="Mangal" panose="02040503050203030202" pitchFamily="18" charset="0"/>
              </a:rPr>
              <a:t>Dhoke</a:t>
            </a:r>
            <a:r>
              <a:rPr lang="en-IN" sz="1600" dirty="0">
                <a:latin typeface="Times New Roman" panose="02020603050405020304" pitchFamily="18" charset="0"/>
                <a:ea typeface="Calibri" panose="020F0502020204030204" pitchFamily="34" charset="0"/>
                <a:cs typeface="Mangal" panose="02040503050203030202" pitchFamily="18" charset="0"/>
              </a:rPr>
              <a:t> non-governmental organizations filled an essential void that existed between government policy formation at upper levels and local implementation by providing resources along with awareness programs and training improvements. Various obstacles like insufficient funding along with societal opposition and administrative delays emerged as key factors to reduce the effectiveness of these programs according to the research findings. To effectively empower women the research suggests departments of the government together with NGOs and civil society organizations should establish better coordination through interdepartmental collaboration.</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pPr>
            <a:r>
              <a:rPr lang="en-IN" sz="1600" b="1" dirty="0">
                <a:latin typeface="Times New Roman" panose="02020603050405020304" pitchFamily="18" charset="0"/>
                <a:ea typeface="Calibri" panose="020F0502020204030204" pitchFamily="34" charset="0"/>
                <a:cs typeface="Mangal" panose="02040503050203030202" pitchFamily="18" charset="0"/>
              </a:rPr>
              <a:t>George (2024)</a:t>
            </a:r>
            <a:r>
              <a:rPr lang="en-IN" sz="1600" dirty="0">
                <a:latin typeface="Times New Roman" panose="02020603050405020304" pitchFamily="18" charset="0"/>
                <a:ea typeface="Calibri" panose="020F0502020204030204" pitchFamily="34" charset="0"/>
                <a:cs typeface="Mangal" panose="02040503050203030202" pitchFamily="18" charset="0"/>
              </a:rPr>
              <a:t> evaluated the study of entrepreneurial demands among tribal female business owners in the Palghar district through analyzing their socioeconomic business participation factors. The majority of tribal women possessed traditional skills which could become potential for entrepreneurial ventures yet they faced key barriers from inadequate financial backing alongside insufficient market access and insufficient business management training. The investigation by George showed tribal women received positive effects from government programs and microfinance organizations yet cultural standards intersected with societal gender roles to limit their business growth. The study established that tribal women's entrepreneurship needed intensive solutions such as financial literacy programs joined with networking support from their communities to thrive.</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20832370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D86D0-D0FB-49F6-AB17-9A0EB3D2DF5E}"/>
              </a:ext>
            </a:extLst>
          </p:cNvPr>
          <p:cNvSpPr>
            <a:spLocks noGrp="1"/>
          </p:cNvSpPr>
          <p:nvPr>
            <p:ph type="title"/>
          </p:nvPr>
        </p:nvSpPr>
        <p:spPr>
          <a:xfrm>
            <a:off x="838200" y="429519"/>
            <a:ext cx="10515600" cy="665185"/>
          </a:xfrm>
        </p:spPr>
        <p:txBody>
          <a:bodyPr>
            <a:normAutofit/>
          </a:bodyPr>
          <a:lstStyle/>
          <a:p>
            <a:pPr algn="ctr"/>
            <a:r>
              <a:rPr lang="en-IN" sz="4000" b="1" dirty="0">
                <a:latin typeface="Times New Roman" panose="02020603050405020304" pitchFamily="18" charset="0"/>
                <a:cs typeface="Times New Roman" panose="02020603050405020304" pitchFamily="18" charset="0"/>
              </a:rPr>
              <a:t>RESEARCH METHODOLOGY</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AB50C468-2BE4-4045-AA39-3B3664345A66}"/>
              </a:ext>
            </a:extLst>
          </p:cNvPr>
          <p:cNvSpPr/>
          <p:nvPr/>
        </p:nvSpPr>
        <p:spPr>
          <a:xfrm>
            <a:off x="313386" y="1250524"/>
            <a:ext cx="11565228" cy="5268109"/>
          </a:xfrm>
          <a:prstGeom prst="rect">
            <a:avLst/>
          </a:prstGeom>
        </p:spPr>
        <p:txBody>
          <a:bodyPr wrap="square">
            <a:spAutoFit/>
          </a:bodyPr>
          <a:lstStyle/>
          <a:p>
            <a:pPr marL="285750" indent="-285750" algn="just">
              <a:spcAft>
                <a:spcPts val="800"/>
              </a:spcAft>
              <a:buFont typeface="Wingdings" panose="05000000000000000000" pitchFamily="2" charset="2"/>
              <a:buChar char="v"/>
            </a:pPr>
            <a:r>
              <a:rPr lang="en-IN" sz="1600" b="1" dirty="0">
                <a:latin typeface="Times New Roman" panose="02020603050405020304" pitchFamily="18" charset="0"/>
                <a:ea typeface="Calibri" panose="020F0502020204030204" pitchFamily="34" charset="0"/>
                <a:cs typeface="Times New Roman" panose="02020603050405020304" pitchFamily="18" charset="0"/>
              </a:rPr>
              <a:t>Research Design</a:t>
            </a:r>
          </a:p>
          <a:p>
            <a:pPr algn="just">
              <a:spcAft>
                <a:spcPts val="800"/>
              </a:spcAft>
            </a:pPr>
            <a:r>
              <a:rPr lang="en-IN" sz="1500" dirty="0">
                <a:effectLst/>
                <a:latin typeface="Times New Roman" panose="02020603050405020304" pitchFamily="18" charset="0"/>
                <a:ea typeface="Calibri" panose="020F0502020204030204" pitchFamily="34" charset="0"/>
                <a:cs typeface="Mangal" panose="02040503050203030202" pitchFamily="18" charset="0"/>
              </a:rPr>
              <a:t>The present research relies on analytical and descriptive approaches using secondary resources while determining the impact of women's education on social structures. This research evaluates the National Education Policy 2020 for understanding its impact on women's empowerment across Maharashtra. The main objective of this study includes exploring policy analysis and education trends together with evaluating how changes in women's education affect social development. Through analysis of available literature together with government reports and statistical data this study examines the role that education reforms play in promoting empowerment for women and social progress.</a:t>
            </a:r>
          </a:p>
          <a:p>
            <a:pPr marL="285750" indent="-285750" algn="just">
              <a:spcAft>
                <a:spcPts val="800"/>
              </a:spcAft>
              <a:buFont typeface="Wingdings" panose="05000000000000000000" pitchFamily="2" charset="2"/>
              <a:buChar char="v"/>
            </a:pPr>
            <a:r>
              <a:rPr lang="en-IN" sz="1600" b="1" dirty="0">
                <a:effectLst/>
                <a:latin typeface="Times New Roman" panose="02020603050405020304" pitchFamily="18" charset="0"/>
                <a:ea typeface="Calibri" panose="020F0502020204030204" pitchFamily="34" charset="0"/>
                <a:cs typeface="Mangal" panose="02040503050203030202" pitchFamily="18" charset="0"/>
              </a:rPr>
              <a:t>Data Collection</a:t>
            </a:r>
          </a:p>
          <a:p>
            <a:pPr algn="just">
              <a:spcAft>
                <a:spcPts val="800"/>
              </a:spcAft>
            </a:pPr>
            <a:r>
              <a:rPr lang="en-IN" sz="1500" dirty="0">
                <a:effectLst/>
                <a:latin typeface="Times New Roman" panose="02020603050405020304" pitchFamily="18" charset="0"/>
                <a:ea typeface="Calibri" panose="020F0502020204030204" pitchFamily="34" charset="0"/>
                <a:cs typeface="Mangal" panose="02040503050203030202" pitchFamily="18" charset="0"/>
              </a:rPr>
              <a:t>The study has been carried out with exclusive dependency on secondary sources of data, collected through reliable academic and institutional sources. The data is also derived from government reports, e.g., NEP 2020 policy reports, census reports, and education reports submitted by the Ministry of Education, Government of India. Reports are also analyzed for international bodies like UNESCO, UNICEF, and World Bank to understand global trends concerning women's education. The analysis of research papers and articles together with books examines theoretical and empirical connections between women's education and gender equality along with social development. The findings from this research stem from reports created by both non-governmental organizations and research institutions that work with women's education within Maharashtra. The assessment of education policies and implementation weaknesses uses these methods.</a:t>
            </a:r>
          </a:p>
          <a:p>
            <a:pPr marL="285750" indent="-285750" algn="just">
              <a:spcAft>
                <a:spcPts val="800"/>
              </a:spcAft>
              <a:buFont typeface="Wingdings" panose="05000000000000000000" pitchFamily="2" charset="2"/>
              <a:buChar char="v"/>
            </a:pPr>
            <a:r>
              <a:rPr lang="en-IN" sz="1600" b="1" dirty="0">
                <a:effectLst/>
                <a:latin typeface="Times New Roman" panose="02020603050405020304" pitchFamily="18" charset="0"/>
                <a:ea typeface="Calibri" panose="020F0502020204030204" pitchFamily="34" charset="0"/>
                <a:cs typeface="Mangal" panose="02040503050203030202" pitchFamily="18" charset="0"/>
              </a:rPr>
              <a:t>Data Analysis</a:t>
            </a:r>
          </a:p>
          <a:p>
            <a:pPr algn="just">
              <a:spcAft>
                <a:spcPts val="800"/>
              </a:spcAft>
            </a:pPr>
            <a:r>
              <a:rPr lang="en-IN" sz="1500" dirty="0">
                <a:effectLst/>
                <a:latin typeface="Times New Roman" panose="02020603050405020304" pitchFamily="18" charset="0"/>
                <a:ea typeface="Calibri" panose="020F0502020204030204" pitchFamily="34" charset="0"/>
                <a:cs typeface="Mangal" panose="02040503050203030202" pitchFamily="18" charset="0"/>
              </a:rPr>
              <a:t>Qualitative analysis methods apply to secondary data sources that also require statistical interpretation as needed. Policy documents and reports serve as the basis to study enrolment patterns alongside literacy rates and employment statistics of women. The evaluation of NEP 2020's impact utilizes thematic document analysis together with expert opinions to define essential provisions that help women's education and their societal consequences. Statistical data about literacy rates alongside gender parity rates and employment levels enables useful conclusions regarding the social progression from education.</a:t>
            </a:r>
            <a:endParaRPr lang="en-IN" sz="15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1374228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A27FC5-9F59-49CF-8D50-B11128F8B7C8}"/>
              </a:ext>
            </a:extLst>
          </p:cNvPr>
          <p:cNvSpPr>
            <a:spLocks noGrp="1"/>
          </p:cNvSpPr>
          <p:nvPr>
            <p:ph type="title"/>
          </p:nvPr>
        </p:nvSpPr>
        <p:spPr>
          <a:xfrm>
            <a:off x="838200" y="253457"/>
            <a:ext cx="10515600" cy="639427"/>
          </a:xfrm>
        </p:spPr>
        <p:txBody>
          <a:bodyPr>
            <a:normAutofit fontScale="90000"/>
          </a:bodyPr>
          <a:lstStyle/>
          <a:p>
            <a:pPr algn="ctr"/>
            <a:r>
              <a:rPr lang="en-IN" sz="4000" b="1" dirty="0">
                <a:latin typeface="Times New Roman" panose="02020603050405020304" pitchFamily="18" charset="0"/>
                <a:cs typeface="Times New Roman" panose="02020603050405020304" pitchFamily="18" charset="0"/>
              </a:rPr>
              <a:t>DATA ANALYSIS AND RESULTS</a:t>
            </a:r>
            <a:endParaRPr lang="en-IN" sz="40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2A6BF87D-11D4-4BD4-BC83-FE62C98CE7F7}"/>
              </a:ext>
            </a:extLst>
          </p:cNvPr>
          <p:cNvSpPr/>
          <p:nvPr/>
        </p:nvSpPr>
        <p:spPr>
          <a:xfrm>
            <a:off x="253284" y="1000003"/>
            <a:ext cx="4988417" cy="2903359"/>
          </a:xfrm>
          <a:prstGeom prst="rect">
            <a:avLst/>
          </a:prstGeom>
        </p:spPr>
        <p:txBody>
          <a:bodyPr wrap="square">
            <a:spAutoFit/>
          </a:bodyPr>
          <a:lstStyle/>
          <a:p>
            <a:pPr marL="285750" indent="-285750" algn="just">
              <a:spcAft>
                <a:spcPts val="800"/>
              </a:spcAft>
              <a:buFont typeface="Wingdings" panose="05000000000000000000" pitchFamily="2" charset="2"/>
              <a:buChar char="q"/>
            </a:pPr>
            <a:r>
              <a:rPr lang="en-IN" sz="1600" b="1" dirty="0">
                <a:effectLst/>
                <a:latin typeface="Times New Roman" panose="02020603050405020304" pitchFamily="18" charset="0"/>
                <a:ea typeface="Calibri" panose="020F0502020204030204" pitchFamily="34" charset="0"/>
                <a:cs typeface="Times New Roman" panose="02020603050405020304" pitchFamily="18" charset="0"/>
              </a:rPr>
              <a:t>Trends in Female Literacy in Maharashtra (2011–2023)</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sz="1600" dirty="0">
                <a:effectLst/>
                <a:latin typeface="Times New Roman" panose="02020603050405020304" pitchFamily="18" charset="0"/>
                <a:ea typeface="Calibri" panose="020F0502020204030204" pitchFamily="34" charset="0"/>
                <a:cs typeface="Times New Roman" panose="02020603050405020304" pitchFamily="18" charset="0"/>
              </a:rPr>
              <a:t>Women literacy is a key indicator of educational development and empowerment. Maharashtra has witnessed steady rises in female literacy rates over the years, along with the reduction of the gender literacy gap. The rise is due to steady efforts by policymakers in implementation, enhanced access to education, and education sensitization campaigns for women. Table 1 illustrates the trend in female literacy rate for the period 2011-2023 and decreasing male-female literacy level.</a:t>
            </a:r>
          </a:p>
        </p:txBody>
      </p:sp>
      <p:graphicFrame>
        <p:nvGraphicFramePr>
          <p:cNvPr id="5" name="Table 4">
            <a:extLst>
              <a:ext uri="{FF2B5EF4-FFF2-40B4-BE49-F238E27FC236}">
                <a16:creationId xmlns:a16="http://schemas.microsoft.com/office/drawing/2014/main" id="{D2E56C15-0CBE-470D-BA8A-E19EAC9DE2D1}"/>
              </a:ext>
            </a:extLst>
          </p:cNvPr>
          <p:cNvGraphicFramePr>
            <a:graphicFrameLocks noGrp="1"/>
          </p:cNvGraphicFramePr>
          <p:nvPr>
            <p:extLst>
              <p:ext uri="{D42A27DB-BD31-4B8C-83A1-F6EECF244321}">
                <p14:modId xmlns:p14="http://schemas.microsoft.com/office/powerpoint/2010/main" val="3932188907"/>
              </p:ext>
            </p:extLst>
          </p:nvPr>
        </p:nvGraphicFramePr>
        <p:xfrm>
          <a:off x="384219" y="4515066"/>
          <a:ext cx="4973392" cy="1984217"/>
        </p:xfrm>
        <a:graphic>
          <a:graphicData uri="http://schemas.openxmlformats.org/drawingml/2006/table">
            <a:tbl>
              <a:tblPr firstRow="1" firstCol="1" bandRow="1">
                <a:tableStyleId>{5C22544A-7EE6-4342-B048-85BDC9FD1C3A}</a:tableStyleId>
              </a:tblPr>
              <a:tblGrid>
                <a:gridCol w="985582">
                  <a:extLst>
                    <a:ext uri="{9D8B030D-6E8A-4147-A177-3AD203B41FA5}">
                      <a16:colId xmlns:a16="http://schemas.microsoft.com/office/drawing/2014/main" val="3854194586"/>
                    </a:ext>
                  </a:extLst>
                </a:gridCol>
                <a:gridCol w="1516277">
                  <a:extLst>
                    <a:ext uri="{9D8B030D-6E8A-4147-A177-3AD203B41FA5}">
                      <a16:colId xmlns:a16="http://schemas.microsoft.com/office/drawing/2014/main" val="2160567926"/>
                    </a:ext>
                  </a:extLst>
                </a:gridCol>
                <a:gridCol w="1319162">
                  <a:extLst>
                    <a:ext uri="{9D8B030D-6E8A-4147-A177-3AD203B41FA5}">
                      <a16:colId xmlns:a16="http://schemas.microsoft.com/office/drawing/2014/main" val="3228537602"/>
                    </a:ext>
                  </a:extLst>
                </a:gridCol>
                <a:gridCol w="1152371">
                  <a:extLst>
                    <a:ext uri="{9D8B030D-6E8A-4147-A177-3AD203B41FA5}">
                      <a16:colId xmlns:a16="http://schemas.microsoft.com/office/drawing/2014/main" val="460080339"/>
                    </a:ext>
                  </a:extLst>
                </a:gridCol>
              </a:tblGrid>
              <a:tr h="690777">
                <a:tc>
                  <a:txBody>
                    <a:bodyPr/>
                    <a:lstStyle/>
                    <a:p>
                      <a:pPr algn="ctr">
                        <a:lnSpc>
                          <a:spcPct val="150000"/>
                        </a:lnSpc>
                        <a:spcAft>
                          <a:spcPts val="800"/>
                        </a:spcAft>
                      </a:pPr>
                      <a:r>
                        <a:rPr lang="en-IN" sz="1200" dirty="0">
                          <a:effectLst/>
                          <a:latin typeface="Times New Roman" panose="02020603050405020304" pitchFamily="18" charset="0"/>
                          <a:cs typeface="Times New Roman" panose="02020603050405020304" pitchFamily="18" charset="0"/>
                        </a:rPr>
                        <a:t>Year</a:t>
                      </a:r>
                      <a:endParaRPr lang="en-IN"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dirty="0">
                          <a:effectLst/>
                          <a:latin typeface="Times New Roman" panose="02020603050405020304" pitchFamily="18" charset="0"/>
                          <a:cs typeface="Times New Roman" panose="02020603050405020304" pitchFamily="18" charset="0"/>
                        </a:rPr>
                        <a:t>Female Literacy Rate (%)</a:t>
                      </a:r>
                      <a:endParaRPr lang="en-IN"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Male Literacy Rate (%)</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dirty="0">
                          <a:effectLst/>
                          <a:latin typeface="Times New Roman" panose="02020603050405020304" pitchFamily="18" charset="0"/>
                          <a:cs typeface="Times New Roman" panose="02020603050405020304" pitchFamily="18" charset="0"/>
                        </a:rPr>
                        <a:t>Gender Gap (%)</a:t>
                      </a:r>
                      <a:endParaRPr lang="en-IN"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48096787"/>
                  </a:ext>
                </a:extLst>
              </a:tr>
              <a:tr h="323360">
                <a:tc>
                  <a:txBody>
                    <a:bodyPr/>
                    <a:lstStyle/>
                    <a:p>
                      <a:pPr algn="ctr">
                        <a:lnSpc>
                          <a:spcPct val="150000"/>
                        </a:lnSpc>
                        <a:spcAft>
                          <a:spcPts val="800"/>
                        </a:spcAft>
                      </a:pPr>
                      <a:r>
                        <a:rPr lang="en-IN" sz="1200" dirty="0">
                          <a:effectLst/>
                          <a:latin typeface="Times New Roman" panose="02020603050405020304" pitchFamily="18" charset="0"/>
                          <a:cs typeface="Times New Roman" panose="02020603050405020304" pitchFamily="18" charset="0"/>
                        </a:rPr>
                        <a:t>2011</a:t>
                      </a:r>
                      <a:endParaRPr lang="en-IN"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75.48</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88.38</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12.9</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44717148"/>
                  </a:ext>
                </a:extLst>
              </a:tr>
              <a:tr h="323360">
                <a:tc>
                  <a:txBody>
                    <a:bodyPr/>
                    <a:lstStyle/>
                    <a:p>
                      <a:pPr algn="ctr">
                        <a:lnSpc>
                          <a:spcPct val="150000"/>
                        </a:lnSpc>
                        <a:spcAft>
                          <a:spcPts val="800"/>
                        </a:spcAft>
                      </a:pPr>
                      <a:r>
                        <a:rPr lang="en-IN" sz="1200" dirty="0">
                          <a:effectLst/>
                          <a:latin typeface="Times New Roman" panose="02020603050405020304" pitchFamily="18" charset="0"/>
                          <a:cs typeface="Times New Roman" panose="02020603050405020304" pitchFamily="18" charset="0"/>
                        </a:rPr>
                        <a:t>2015</a:t>
                      </a:r>
                      <a:endParaRPr lang="en-IN"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79.32</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90.12</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dirty="0">
                          <a:effectLst/>
                          <a:latin typeface="Times New Roman" panose="02020603050405020304" pitchFamily="18" charset="0"/>
                          <a:cs typeface="Times New Roman" panose="02020603050405020304" pitchFamily="18" charset="0"/>
                        </a:rPr>
                        <a:t>10.8</a:t>
                      </a:r>
                      <a:endParaRPr lang="en-IN"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85640967"/>
                  </a:ext>
                </a:extLst>
              </a:tr>
              <a:tr h="323360">
                <a:tc>
                  <a:txBody>
                    <a:bodyPr/>
                    <a:lstStyle/>
                    <a:p>
                      <a:pPr algn="ctr">
                        <a:lnSpc>
                          <a:spcPct val="150000"/>
                        </a:lnSpc>
                        <a:spcAft>
                          <a:spcPts val="800"/>
                        </a:spcAft>
                      </a:pPr>
                      <a:r>
                        <a:rPr lang="en-IN" sz="1200" dirty="0">
                          <a:effectLst/>
                          <a:latin typeface="Times New Roman" panose="02020603050405020304" pitchFamily="18" charset="0"/>
                          <a:cs typeface="Times New Roman" panose="02020603050405020304" pitchFamily="18" charset="0"/>
                        </a:rPr>
                        <a:t>2019</a:t>
                      </a:r>
                      <a:endParaRPr lang="en-IN"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82.70</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dirty="0">
                          <a:effectLst/>
                          <a:latin typeface="Times New Roman" panose="02020603050405020304" pitchFamily="18" charset="0"/>
                          <a:cs typeface="Times New Roman" panose="02020603050405020304" pitchFamily="18" charset="0"/>
                        </a:rPr>
                        <a:t>91.76</a:t>
                      </a:r>
                      <a:endParaRPr lang="en-IN"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9.1</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8108245"/>
                  </a:ext>
                </a:extLst>
              </a:tr>
              <a:tr h="323360">
                <a:tc>
                  <a:txBody>
                    <a:bodyPr/>
                    <a:lstStyle/>
                    <a:p>
                      <a:pPr algn="ctr">
                        <a:lnSpc>
                          <a:spcPct val="150000"/>
                        </a:lnSpc>
                        <a:spcAft>
                          <a:spcPts val="800"/>
                        </a:spcAft>
                      </a:pPr>
                      <a:r>
                        <a:rPr lang="en-IN" sz="1200" dirty="0">
                          <a:effectLst/>
                          <a:latin typeface="Times New Roman" panose="02020603050405020304" pitchFamily="18" charset="0"/>
                          <a:cs typeface="Times New Roman" panose="02020603050405020304" pitchFamily="18" charset="0"/>
                        </a:rPr>
                        <a:t>2023*</a:t>
                      </a:r>
                      <a:endParaRPr lang="en-IN"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85.40</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92.88</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dirty="0">
                          <a:effectLst/>
                          <a:latin typeface="Times New Roman" panose="02020603050405020304" pitchFamily="18" charset="0"/>
                          <a:cs typeface="Times New Roman" panose="02020603050405020304" pitchFamily="18" charset="0"/>
                        </a:rPr>
                        <a:t>7.5</a:t>
                      </a:r>
                      <a:endParaRPr lang="en-IN"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47281421"/>
                  </a:ext>
                </a:extLst>
              </a:tr>
            </a:tbl>
          </a:graphicData>
        </a:graphic>
      </p:graphicFrame>
      <p:sp>
        <p:nvSpPr>
          <p:cNvPr id="7" name="Rectangle 6">
            <a:extLst>
              <a:ext uri="{FF2B5EF4-FFF2-40B4-BE49-F238E27FC236}">
                <a16:creationId xmlns:a16="http://schemas.microsoft.com/office/drawing/2014/main" id="{D97007F6-A0A6-42AB-B4E5-4C44038AF3B4}"/>
              </a:ext>
            </a:extLst>
          </p:cNvPr>
          <p:cNvSpPr/>
          <p:nvPr/>
        </p:nvSpPr>
        <p:spPr>
          <a:xfrm>
            <a:off x="253285" y="3867752"/>
            <a:ext cx="4988417" cy="584775"/>
          </a:xfrm>
          <a:prstGeom prst="rect">
            <a:avLst/>
          </a:prstGeom>
        </p:spPr>
        <p:txBody>
          <a:bodyPr wrap="square">
            <a:spAutoFit/>
          </a:bodyPr>
          <a:lstStyle/>
          <a:p>
            <a:pPr algn="ctr">
              <a:spcAft>
                <a:spcPts val="800"/>
              </a:spcAft>
            </a:pPr>
            <a:r>
              <a:rPr lang="en-IN" sz="1600" b="1" dirty="0">
                <a:latin typeface="Times New Roman" panose="02020603050405020304" pitchFamily="18" charset="0"/>
                <a:ea typeface="Calibri" panose="020F0502020204030204" pitchFamily="34" charset="0"/>
                <a:cs typeface="Mangal" panose="02040503050203030202" pitchFamily="18" charset="0"/>
              </a:rPr>
              <a:t>Table 1: </a:t>
            </a:r>
            <a:r>
              <a:rPr lang="en-IN" sz="1600" dirty="0">
                <a:latin typeface="Times New Roman" panose="02020603050405020304" pitchFamily="18" charset="0"/>
                <a:ea typeface="Calibri" panose="020F0502020204030204" pitchFamily="34" charset="0"/>
                <a:cs typeface="Mangal" panose="02040503050203030202" pitchFamily="18" charset="0"/>
              </a:rPr>
              <a:t>Trends in Female Literacy Rate in Maharashtra (2011–2023)</a:t>
            </a:r>
            <a:endParaRPr lang="en-IN" sz="14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8" name="Rectangle 7">
            <a:extLst>
              <a:ext uri="{FF2B5EF4-FFF2-40B4-BE49-F238E27FC236}">
                <a16:creationId xmlns:a16="http://schemas.microsoft.com/office/drawing/2014/main" id="{9CA24E82-C491-4B36-88BA-EC74D598D5D2}"/>
              </a:ext>
            </a:extLst>
          </p:cNvPr>
          <p:cNvSpPr/>
          <p:nvPr/>
        </p:nvSpPr>
        <p:spPr>
          <a:xfrm>
            <a:off x="6170589" y="5951966"/>
            <a:ext cx="4852115" cy="584775"/>
          </a:xfrm>
          <a:prstGeom prst="rect">
            <a:avLst/>
          </a:prstGeom>
        </p:spPr>
        <p:txBody>
          <a:bodyPr wrap="square">
            <a:spAutoFit/>
          </a:bodyPr>
          <a:lstStyle/>
          <a:p>
            <a:pPr algn="ctr"/>
            <a:r>
              <a:rPr lang="en-IN" sz="1600" b="1" dirty="0">
                <a:latin typeface="Times New Roman" panose="02020603050405020304" pitchFamily="18" charset="0"/>
                <a:ea typeface="Calibri" panose="020F0502020204030204" pitchFamily="34" charset="0"/>
              </a:rPr>
              <a:t>Figure 1:</a:t>
            </a:r>
            <a:r>
              <a:rPr lang="en-IN" sz="1600" dirty="0">
                <a:latin typeface="Times New Roman" panose="02020603050405020304" pitchFamily="18" charset="0"/>
                <a:ea typeface="Calibri" panose="020F0502020204030204" pitchFamily="34" charset="0"/>
              </a:rPr>
              <a:t> Graphical Representation of Trends in Female Literacy Rate in Maharashtra (2011–2023)</a:t>
            </a:r>
            <a:endParaRPr lang="en-IN" sz="1600" dirty="0"/>
          </a:p>
        </p:txBody>
      </p:sp>
      <p:graphicFrame>
        <p:nvGraphicFramePr>
          <p:cNvPr id="9" name="Chart 8">
            <a:extLst>
              <a:ext uri="{FF2B5EF4-FFF2-40B4-BE49-F238E27FC236}">
                <a16:creationId xmlns:a16="http://schemas.microsoft.com/office/drawing/2014/main" id="{DDACC00F-26AD-4DEF-BDBE-199B6C6052CD}"/>
              </a:ext>
            </a:extLst>
          </p:cNvPr>
          <p:cNvGraphicFramePr/>
          <p:nvPr>
            <p:extLst>
              <p:ext uri="{D42A27DB-BD31-4B8C-83A1-F6EECF244321}">
                <p14:modId xmlns:p14="http://schemas.microsoft.com/office/powerpoint/2010/main" val="782887420"/>
              </p:ext>
            </p:extLst>
          </p:nvPr>
        </p:nvGraphicFramePr>
        <p:xfrm>
          <a:off x="5639603" y="2888916"/>
          <a:ext cx="5914089" cy="2972975"/>
        </p:xfrm>
        <a:graphic>
          <a:graphicData uri="http://schemas.openxmlformats.org/drawingml/2006/chart">
            <c:chart xmlns:c="http://schemas.openxmlformats.org/drawingml/2006/chart" xmlns:r="http://schemas.openxmlformats.org/officeDocument/2006/relationships" r:id="rId2"/>
          </a:graphicData>
        </a:graphic>
      </p:graphicFrame>
      <p:sp>
        <p:nvSpPr>
          <p:cNvPr id="10" name="Rectangle 9">
            <a:extLst>
              <a:ext uri="{FF2B5EF4-FFF2-40B4-BE49-F238E27FC236}">
                <a16:creationId xmlns:a16="http://schemas.microsoft.com/office/drawing/2014/main" id="{9FC737FC-C8CC-498D-82EC-513506B1984C}"/>
              </a:ext>
            </a:extLst>
          </p:cNvPr>
          <p:cNvSpPr/>
          <p:nvPr/>
        </p:nvSpPr>
        <p:spPr>
          <a:xfrm>
            <a:off x="5357611" y="982959"/>
            <a:ext cx="6478074" cy="1815882"/>
          </a:xfrm>
          <a:prstGeom prst="rect">
            <a:avLst/>
          </a:prstGeom>
        </p:spPr>
        <p:txBody>
          <a:bodyPr wrap="square">
            <a:spAutoFit/>
          </a:bodyPr>
          <a:lstStyle/>
          <a:p>
            <a:pPr algn="just">
              <a:spcAft>
                <a:spcPts val="800"/>
              </a:spcAft>
            </a:pPr>
            <a:r>
              <a:rPr lang="en-IN" sz="1600" dirty="0">
                <a:latin typeface="Times New Roman" panose="02020603050405020304" pitchFamily="18" charset="0"/>
                <a:ea typeface="Calibri" panose="020F0502020204030204" pitchFamily="34" charset="0"/>
                <a:cs typeface="Mangal" panose="02040503050203030202" pitchFamily="18" charset="0"/>
              </a:rPr>
              <a:t>Graphic representation of the trend of literacy illustrates the trajectory of women's education over the years. Figure 1 illustrates a graphical representation of the female literacy rate in Maharashtra between the years 2011 and 2023, showing fluctuations in literacy rates and the gender gap that narrowed. The graph draws a definite contrast between the male and female literacy rates and projects the role of education policy and programs initiated to empower women through enhanced access to education.</a:t>
            </a:r>
            <a:endParaRPr lang="en-IN" sz="14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0790865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616F714-783F-42AA-9480-C84ABCD25171}"/>
              </a:ext>
            </a:extLst>
          </p:cNvPr>
          <p:cNvSpPr/>
          <p:nvPr/>
        </p:nvSpPr>
        <p:spPr>
          <a:xfrm>
            <a:off x="214648" y="306505"/>
            <a:ext cx="5881352" cy="4237057"/>
          </a:xfrm>
          <a:prstGeom prst="rect">
            <a:avLst/>
          </a:prstGeom>
        </p:spPr>
        <p:txBody>
          <a:bodyPr wrap="square">
            <a:spAutoFit/>
          </a:bodyPr>
          <a:lstStyle/>
          <a:p>
            <a:pPr marL="285750" indent="-285750" algn="just">
              <a:spcAft>
                <a:spcPts val="800"/>
              </a:spcAft>
              <a:buFont typeface="Wingdings" panose="05000000000000000000" pitchFamily="2" charset="2"/>
              <a:buChar char="q"/>
            </a:pPr>
            <a:r>
              <a:rPr lang="en-IN" sz="1600" b="1" dirty="0">
                <a:effectLst/>
                <a:latin typeface="Times New Roman" panose="02020603050405020304" pitchFamily="18" charset="0"/>
                <a:ea typeface="Calibri" panose="020F0502020204030204" pitchFamily="34" charset="0"/>
                <a:cs typeface="Times New Roman" panose="02020603050405020304" pitchFamily="18" charset="0"/>
              </a:rPr>
              <a:t>Enrolment of Women in Higher Education</a:t>
            </a:r>
            <a:endParaRPr lang="en-IN"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sz="1600" dirty="0">
                <a:effectLst/>
                <a:latin typeface="Times New Roman" panose="02020603050405020304" pitchFamily="18" charset="0"/>
                <a:ea typeface="Calibri" panose="020F0502020204030204" pitchFamily="34" charset="0"/>
                <a:cs typeface="Times New Roman" panose="02020603050405020304" pitchFamily="18" charset="0"/>
              </a:rPr>
              <a:t>Higher education is the key driver of women's empowerment as it opens doors for gainful employment and higher social mobility. The table below gives the increase in the number of women enrolment into undergraduate and postgraduate studies over the years. A higher education opportunity is a key aspect of women's empowerment because it boosts professional prospects and social mobility. Table 2 portrays data on female enrolment in undergraduate and postgraduate programs in Maharashtra from 2015 to 2023, and in STEM and vocational studies. The table is marked by the increasing pattern of higher education enrolments and reflects efforts made towards gender sensitization in studies and working life. The data brings out the new face of education and policy interventions towards promoting women's enrolment in all disciplines of study.</a:t>
            </a:r>
          </a:p>
          <a:p>
            <a:pPr algn="ctr">
              <a:spcAft>
                <a:spcPts val="800"/>
              </a:spcAft>
            </a:pPr>
            <a:r>
              <a:rPr lang="en-IN" sz="1600" b="1" dirty="0">
                <a:effectLst/>
                <a:latin typeface="Times New Roman" panose="02020603050405020304" pitchFamily="18" charset="0"/>
                <a:ea typeface="Calibri" panose="020F0502020204030204" pitchFamily="34" charset="0"/>
                <a:cs typeface="Times New Roman" panose="02020603050405020304" pitchFamily="18" charset="0"/>
              </a:rPr>
              <a:t>Table 2: </a:t>
            </a:r>
            <a:r>
              <a:rPr lang="en-IN" sz="1600" dirty="0">
                <a:effectLst/>
                <a:latin typeface="Times New Roman" panose="02020603050405020304" pitchFamily="18" charset="0"/>
                <a:ea typeface="Calibri" panose="020F0502020204030204" pitchFamily="34" charset="0"/>
                <a:cs typeface="Times New Roman" panose="02020603050405020304" pitchFamily="18" charset="0"/>
              </a:rPr>
              <a:t>Women’s Enrolment in Higher Education in Maharashtra (2015–2023)</a:t>
            </a:r>
            <a:endParaRPr lang="en-IN" sz="1400" dirty="0">
              <a:effectLst/>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3" name="Table 2">
            <a:extLst>
              <a:ext uri="{FF2B5EF4-FFF2-40B4-BE49-F238E27FC236}">
                <a16:creationId xmlns:a16="http://schemas.microsoft.com/office/drawing/2014/main" id="{111698F3-CB7F-48B2-8CDB-74DD042D1EC2}"/>
              </a:ext>
            </a:extLst>
          </p:cNvPr>
          <p:cNvGraphicFramePr>
            <a:graphicFrameLocks noGrp="1"/>
          </p:cNvGraphicFramePr>
          <p:nvPr>
            <p:extLst>
              <p:ext uri="{D42A27DB-BD31-4B8C-83A1-F6EECF244321}">
                <p14:modId xmlns:p14="http://schemas.microsoft.com/office/powerpoint/2010/main" val="1292469476"/>
              </p:ext>
            </p:extLst>
          </p:nvPr>
        </p:nvGraphicFramePr>
        <p:xfrm>
          <a:off x="437880" y="4543562"/>
          <a:ext cx="5280340" cy="1760635"/>
        </p:xfrm>
        <a:graphic>
          <a:graphicData uri="http://schemas.openxmlformats.org/drawingml/2006/table">
            <a:tbl>
              <a:tblPr firstRow="1" firstCol="1" bandRow="1">
                <a:tableStyleId>{5C22544A-7EE6-4342-B048-85BDC9FD1C3A}</a:tableStyleId>
              </a:tblPr>
              <a:tblGrid>
                <a:gridCol w="788112">
                  <a:extLst>
                    <a:ext uri="{9D8B030D-6E8A-4147-A177-3AD203B41FA5}">
                      <a16:colId xmlns:a16="http://schemas.microsoft.com/office/drawing/2014/main" val="3539911401"/>
                    </a:ext>
                  </a:extLst>
                </a:gridCol>
                <a:gridCol w="1208435">
                  <a:extLst>
                    <a:ext uri="{9D8B030D-6E8A-4147-A177-3AD203B41FA5}">
                      <a16:colId xmlns:a16="http://schemas.microsoft.com/office/drawing/2014/main" val="3440782395"/>
                    </a:ext>
                  </a:extLst>
                </a:gridCol>
                <a:gridCol w="1182166">
                  <a:extLst>
                    <a:ext uri="{9D8B030D-6E8A-4147-A177-3AD203B41FA5}">
                      <a16:colId xmlns:a16="http://schemas.microsoft.com/office/drawing/2014/main" val="2136403067"/>
                    </a:ext>
                  </a:extLst>
                </a:gridCol>
                <a:gridCol w="1024543">
                  <a:extLst>
                    <a:ext uri="{9D8B030D-6E8A-4147-A177-3AD203B41FA5}">
                      <a16:colId xmlns:a16="http://schemas.microsoft.com/office/drawing/2014/main" val="373595094"/>
                    </a:ext>
                  </a:extLst>
                </a:gridCol>
                <a:gridCol w="1077084">
                  <a:extLst>
                    <a:ext uri="{9D8B030D-6E8A-4147-A177-3AD203B41FA5}">
                      <a16:colId xmlns:a16="http://schemas.microsoft.com/office/drawing/2014/main" val="656097066"/>
                    </a:ext>
                  </a:extLst>
                </a:gridCol>
              </a:tblGrid>
              <a:tr h="612939">
                <a:tc>
                  <a:txBody>
                    <a:bodyPr/>
                    <a:lstStyle/>
                    <a:p>
                      <a:pPr algn="ctr">
                        <a:lnSpc>
                          <a:spcPct val="150000"/>
                        </a:lnSpc>
                        <a:spcAft>
                          <a:spcPts val="800"/>
                        </a:spcAft>
                      </a:pPr>
                      <a:r>
                        <a:rPr lang="en-IN" sz="1200" dirty="0">
                          <a:effectLst/>
                          <a:latin typeface="Times New Roman" panose="02020603050405020304" pitchFamily="18" charset="0"/>
                          <a:cs typeface="Times New Roman" panose="02020603050405020304" pitchFamily="18" charset="0"/>
                        </a:rPr>
                        <a:t>Year</a:t>
                      </a:r>
                      <a:endParaRPr lang="en-IN"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Undergraduate Enrolment (%)</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Postgraduate Enrolment (%)</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dirty="0">
                          <a:effectLst/>
                          <a:latin typeface="Times New Roman" panose="02020603050405020304" pitchFamily="18" charset="0"/>
                          <a:cs typeface="Times New Roman" panose="02020603050405020304" pitchFamily="18" charset="0"/>
                        </a:rPr>
                        <a:t>STEM Courses (%)</a:t>
                      </a:r>
                      <a:endParaRPr lang="en-IN"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Vocational Courses (%)</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60203265"/>
                  </a:ext>
                </a:extLst>
              </a:tr>
              <a:tr h="286924">
                <a:tc>
                  <a:txBody>
                    <a:bodyPr/>
                    <a:lstStyle/>
                    <a:p>
                      <a:pPr algn="ctr">
                        <a:lnSpc>
                          <a:spcPct val="150000"/>
                        </a:lnSpc>
                        <a:spcAft>
                          <a:spcPts val="800"/>
                        </a:spcAft>
                      </a:pPr>
                      <a:r>
                        <a:rPr lang="en-IN" sz="1200" dirty="0">
                          <a:effectLst/>
                          <a:latin typeface="Times New Roman" panose="02020603050405020304" pitchFamily="18" charset="0"/>
                          <a:cs typeface="Times New Roman" panose="02020603050405020304" pitchFamily="18" charset="0"/>
                        </a:rPr>
                        <a:t>2015</a:t>
                      </a:r>
                      <a:endParaRPr lang="en-IN"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42.3</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35.1</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28.5</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18.4</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74535477"/>
                  </a:ext>
                </a:extLst>
              </a:tr>
              <a:tr h="286924">
                <a:tc>
                  <a:txBody>
                    <a:bodyPr/>
                    <a:lstStyle/>
                    <a:p>
                      <a:pPr algn="ctr">
                        <a:lnSpc>
                          <a:spcPct val="150000"/>
                        </a:lnSpc>
                        <a:spcAft>
                          <a:spcPts val="800"/>
                        </a:spcAft>
                      </a:pPr>
                      <a:r>
                        <a:rPr lang="en-IN" sz="1200" dirty="0">
                          <a:effectLst/>
                          <a:latin typeface="Times New Roman" panose="02020603050405020304" pitchFamily="18" charset="0"/>
                          <a:cs typeface="Times New Roman" panose="02020603050405020304" pitchFamily="18" charset="0"/>
                        </a:rPr>
                        <a:t>2018</a:t>
                      </a:r>
                      <a:endParaRPr lang="en-IN"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45.8</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38.2</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31.6</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21.7</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18040929"/>
                  </a:ext>
                </a:extLst>
              </a:tr>
              <a:tr h="286924">
                <a:tc>
                  <a:txBody>
                    <a:bodyPr/>
                    <a:lstStyle/>
                    <a:p>
                      <a:pPr algn="ctr">
                        <a:lnSpc>
                          <a:spcPct val="150000"/>
                        </a:lnSpc>
                        <a:spcAft>
                          <a:spcPts val="800"/>
                        </a:spcAft>
                      </a:pPr>
                      <a:r>
                        <a:rPr lang="en-IN" sz="1200" dirty="0">
                          <a:effectLst/>
                          <a:latin typeface="Times New Roman" panose="02020603050405020304" pitchFamily="18" charset="0"/>
                          <a:cs typeface="Times New Roman" panose="02020603050405020304" pitchFamily="18" charset="0"/>
                        </a:rPr>
                        <a:t>2021</a:t>
                      </a:r>
                      <a:endParaRPr lang="en-IN"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48.9</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41.7</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34.2</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24.3</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36830023"/>
                  </a:ext>
                </a:extLst>
              </a:tr>
              <a:tr h="286924">
                <a:tc>
                  <a:txBody>
                    <a:bodyPr/>
                    <a:lstStyle/>
                    <a:p>
                      <a:pPr algn="ctr">
                        <a:lnSpc>
                          <a:spcPct val="150000"/>
                        </a:lnSpc>
                        <a:spcAft>
                          <a:spcPts val="800"/>
                        </a:spcAft>
                      </a:pPr>
                      <a:r>
                        <a:rPr lang="en-IN" sz="1200" dirty="0">
                          <a:effectLst/>
                          <a:latin typeface="Times New Roman" panose="02020603050405020304" pitchFamily="18" charset="0"/>
                          <a:cs typeface="Times New Roman" panose="02020603050405020304" pitchFamily="18" charset="0"/>
                        </a:rPr>
                        <a:t>2023*</a:t>
                      </a:r>
                      <a:endParaRPr lang="en-IN"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52.5</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45.3</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37.9</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dirty="0">
                          <a:effectLst/>
                          <a:latin typeface="Times New Roman" panose="02020603050405020304" pitchFamily="18" charset="0"/>
                          <a:cs typeface="Times New Roman" panose="02020603050405020304" pitchFamily="18" charset="0"/>
                        </a:rPr>
                        <a:t>27.8</a:t>
                      </a:r>
                      <a:endParaRPr lang="en-IN"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38020587"/>
                  </a:ext>
                </a:extLst>
              </a:tr>
            </a:tbl>
          </a:graphicData>
        </a:graphic>
      </p:graphicFrame>
      <p:graphicFrame>
        <p:nvGraphicFramePr>
          <p:cNvPr id="4" name="Chart 3">
            <a:extLst>
              <a:ext uri="{FF2B5EF4-FFF2-40B4-BE49-F238E27FC236}">
                <a16:creationId xmlns:a16="http://schemas.microsoft.com/office/drawing/2014/main" id="{57558658-60F8-4750-9938-F845A06823D7}"/>
              </a:ext>
            </a:extLst>
          </p:cNvPr>
          <p:cNvGraphicFramePr/>
          <p:nvPr>
            <p:extLst>
              <p:ext uri="{D42A27DB-BD31-4B8C-83A1-F6EECF244321}">
                <p14:modId xmlns:p14="http://schemas.microsoft.com/office/powerpoint/2010/main" val="2528805461"/>
              </p:ext>
            </p:extLst>
          </p:nvPr>
        </p:nvGraphicFramePr>
        <p:xfrm>
          <a:off x="6338552" y="306505"/>
          <a:ext cx="5370490" cy="2852670"/>
        </p:xfrm>
        <a:graphic>
          <a:graphicData uri="http://schemas.openxmlformats.org/drawingml/2006/chart">
            <c:chart xmlns:c="http://schemas.openxmlformats.org/drawingml/2006/chart" xmlns:r="http://schemas.openxmlformats.org/officeDocument/2006/relationships" r:id="rId2"/>
          </a:graphicData>
        </a:graphic>
      </p:graphicFrame>
      <p:sp>
        <p:nvSpPr>
          <p:cNvPr id="5" name="Rectangle 4">
            <a:extLst>
              <a:ext uri="{FF2B5EF4-FFF2-40B4-BE49-F238E27FC236}">
                <a16:creationId xmlns:a16="http://schemas.microsoft.com/office/drawing/2014/main" id="{7000E822-4DFC-4E04-B2BF-F19C6A38D484}"/>
              </a:ext>
            </a:extLst>
          </p:cNvPr>
          <p:cNvSpPr/>
          <p:nvPr/>
        </p:nvSpPr>
        <p:spPr>
          <a:xfrm>
            <a:off x="5941452" y="3380704"/>
            <a:ext cx="5881352" cy="3149580"/>
          </a:xfrm>
          <a:prstGeom prst="rect">
            <a:avLst/>
          </a:prstGeom>
        </p:spPr>
        <p:txBody>
          <a:bodyPr wrap="square">
            <a:spAutoFit/>
          </a:bodyPr>
          <a:lstStyle/>
          <a:p>
            <a:pPr algn="ctr">
              <a:spcAft>
                <a:spcPts val="800"/>
              </a:spcAft>
            </a:pPr>
            <a:r>
              <a:rPr lang="en-IN" sz="1600" b="1" dirty="0">
                <a:latin typeface="Times New Roman" panose="02020603050405020304" pitchFamily="18" charset="0"/>
                <a:ea typeface="Calibri" panose="020F0502020204030204" pitchFamily="34" charset="0"/>
                <a:cs typeface="Times New Roman" panose="02020603050405020304" pitchFamily="18" charset="0"/>
              </a:rPr>
              <a:t>Figure 2: </a:t>
            </a:r>
            <a:r>
              <a:rPr lang="en-IN" sz="1600" dirty="0">
                <a:latin typeface="Times New Roman" panose="02020603050405020304" pitchFamily="18" charset="0"/>
                <a:ea typeface="Calibri" panose="020F0502020204030204" pitchFamily="34" charset="0"/>
                <a:cs typeface="Times New Roman" panose="02020603050405020304" pitchFamily="18" charset="0"/>
              </a:rPr>
              <a:t>Women’s Enrolment in Higher Education (2015–2023)</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sz="1600" dirty="0">
                <a:latin typeface="Times New Roman" panose="02020603050405020304" pitchFamily="18" charset="0"/>
                <a:ea typeface="Calibri" panose="020F0502020204030204" pitchFamily="34" charset="0"/>
                <a:cs typeface="Times New Roman" panose="02020603050405020304" pitchFamily="18" charset="0"/>
              </a:rPr>
              <a:t>The information in Figure 2 shows a consistent increase in women's participation in higher education in Maharashtra from 45% in 2015 to 60% in 2023, showing substantial improvement in women's involvement in advanced studies. The persistent increase indicates the influence of government initiatives, scholarship schemes, and sensitization drives promoting women's education. The steep increase from 52% in 2019 to 57% in 2021 and to 60% in 2023 is an indication of increased social acceptance and institutional support for girls' education. This development demonstrates sustained attempts at closing gender gaps in tertiary education and enhancing women's career prospects.</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063850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EF66B72-6E2B-4BE0-BA2F-7140F22025AC}"/>
              </a:ext>
            </a:extLst>
          </p:cNvPr>
          <p:cNvSpPr/>
          <p:nvPr/>
        </p:nvSpPr>
        <p:spPr>
          <a:xfrm>
            <a:off x="279043" y="229449"/>
            <a:ext cx="5816957" cy="3744615"/>
          </a:xfrm>
          <a:prstGeom prst="rect">
            <a:avLst/>
          </a:prstGeom>
        </p:spPr>
        <p:txBody>
          <a:bodyPr wrap="square">
            <a:spAutoFit/>
          </a:bodyPr>
          <a:lstStyle/>
          <a:p>
            <a:pPr marL="285750" indent="-285750" algn="just">
              <a:spcAft>
                <a:spcPts val="800"/>
              </a:spcAft>
              <a:buFont typeface="Wingdings" panose="05000000000000000000" pitchFamily="2" charset="2"/>
              <a:buChar char="q"/>
            </a:pPr>
            <a:r>
              <a:rPr lang="en-IN" sz="1600" b="1" dirty="0">
                <a:effectLst/>
                <a:latin typeface="Times New Roman" panose="02020603050405020304" pitchFamily="18" charset="0"/>
                <a:ea typeface="Calibri" panose="020F0502020204030204" pitchFamily="34" charset="0"/>
                <a:cs typeface="Times New Roman" panose="02020603050405020304" pitchFamily="18" charset="0"/>
              </a:rPr>
              <a:t>Impact of Women’s Education on Employment Rates</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sz="1600" dirty="0">
                <a:effectLst/>
                <a:latin typeface="Times New Roman" panose="02020603050405020304" pitchFamily="18" charset="0"/>
                <a:ea typeface="Calibri" panose="020F0502020204030204" pitchFamily="34" charset="0"/>
                <a:cs typeface="Times New Roman" panose="02020603050405020304" pitchFamily="18" charset="0"/>
              </a:rPr>
              <a:t>The relationship between female education and jobs is essential when considering how advancement in education equals economic empowerment. Education is highly important in elevating women's job opportunities as well as financial independence. Data on the proportion of women engaged in employment for different levels of education is revealed in Table 3, revealing the proportionate distribution of labor in the informal and formal sector. The table depicts how educational attainments play a major role in acquiring stable and remunerative employment, whereas low education levels end up with work in the informal sector. This statistic gives an overview of how education affects the participation of women in the labor force and informal to formal employment transition.</a:t>
            </a:r>
          </a:p>
          <a:p>
            <a:pPr algn="ctr">
              <a:spcAft>
                <a:spcPts val="800"/>
              </a:spcAft>
            </a:pPr>
            <a:r>
              <a:rPr lang="en-IN" sz="1600" b="1" dirty="0">
                <a:effectLst/>
                <a:latin typeface="Times New Roman" panose="02020603050405020304" pitchFamily="18" charset="0"/>
                <a:ea typeface="Calibri" panose="020F0502020204030204" pitchFamily="34" charset="0"/>
                <a:cs typeface="Times New Roman" panose="02020603050405020304" pitchFamily="18" charset="0"/>
              </a:rPr>
              <a:t>Table 3: </a:t>
            </a:r>
            <a:r>
              <a:rPr lang="en-IN" sz="1600" dirty="0">
                <a:effectLst/>
                <a:latin typeface="Times New Roman" panose="02020603050405020304" pitchFamily="18" charset="0"/>
                <a:ea typeface="Calibri" panose="020F0502020204030204" pitchFamily="34" charset="0"/>
                <a:cs typeface="Times New Roman" panose="02020603050405020304" pitchFamily="18" charset="0"/>
              </a:rPr>
              <a:t>Employment Rate of Women Based on Education Level</a:t>
            </a:r>
          </a:p>
        </p:txBody>
      </p:sp>
      <p:graphicFrame>
        <p:nvGraphicFramePr>
          <p:cNvPr id="3" name="Table 2">
            <a:extLst>
              <a:ext uri="{FF2B5EF4-FFF2-40B4-BE49-F238E27FC236}">
                <a16:creationId xmlns:a16="http://schemas.microsoft.com/office/drawing/2014/main" id="{27CA07A8-FDA3-4F9C-A14F-546F0908F402}"/>
              </a:ext>
            </a:extLst>
          </p:cNvPr>
          <p:cNvGraphicFramePr>
            <a:graphicFrameLocks noGrp="1"/>
          </p:cNvGraphicFramePr>
          <p:nvPr>
            <p:extLst>
              <p:ext uri="{D42A27DB-BD31-4B8C-83A1-F6EECF244321}">
                <p14:modId xmlns:p14="http://schemas.microsoft.com/office/powerpoint/2010/main" val="4071106586"/>
              </p:ext>
            </p:extLst>
          </p:nvPr>
        </p:nvGraphicFramePr>
        <p:xfrm>
          <a:off x="163134" y="4191670"/>
          <a:ext cx="5310387" cy="2007585"/>
        </p:xfrm>
        <a:graphic>
          <a:graphicData uri="http://schemas.openxmlformats.org/drawingml/2006/table">
            <a:tbl>
              <a:tblPr firstRow="1" firstCol="1" bandRow="1">
                <a:tableStyleId>{5C22544A-7EE6-4342-B048-85BDC9FD1C3A}</a:tableStyleId>
              </a:tblPr>
              <a:tblGrid>
                <a:gridCol w="1851549">
                  <a:extLst>
                    <a:ext uri="{9D8B030D-6E8A-4147-A177-3AD203B41FA5}">
                      <a16:colId xmlns:a16="http://schemas.microsoft.com/office/drawing/2014/main" val="3078177873"/>
                    </a:ext>
                  </a:extLst>
                </a:gridCol>
                <a:gridCol w="1120476">
                  <a:extLst>
                    <a:ext uri="{9D8B030D-6E8A-4147-A177-3AD203B41FA5}">
                      <a16:colId xmlns:a16="http://schemas.microsoft.com/office/drawing/2014/main" val="3525084135"/>
                    </a:ext>
                  </a:extLst>
                </a:gridCol>
                <a:gridCol w="1121990">
                  <a:extLst>
                    <a:ext uri="{9D8B030D-6E8A-4147-A177-3AD203B41FA5}">
                      <a16:colId xmlns:a16="http://schemas.microsoft.com/office/drawing/2014/main" val="1252960115"/>
                    </a:ext>
                  </a:extLst>
                </a:gridCol>
                <a:gridCol w="1216372">
                  <a:extLst>
                    <a:ext uri="{9D8B030D-6E8A-4147-A177-3AD203B41FA5}">
                      <a16:colId xmlns:a16="http://schemas.microsoft.com/office/drawing/2014/main" val="4052848623"/>
                    </a:ext>
                  </a:extLst>
                </a:gridCol>
              </a:tblGrid>
              <a:tr h="620479">
                <a:tc>
                  <a:txBody>
                    <a:bodyPr/>
                    <a:lstStyle/>
                    <a:p>
                      <a:pPr algn="just">
                        <a:lnSpc>
                          <a:spcPct val="150000"/>
                        </a:lnSpc>
                        <a:spcAft>
                          <a:spcPts val="800"/>
                        </a:spcAft>
                      </a:pPr>
                      <a:r>
                        <a:rPr lang="en-IN" sz="1200">
                          <a:effectLst/>
                          <a:latin typeface="Times New Roman" panose="02020603050405020304" pitchFamily="18" charset="0"/>
                          <a:cs typeface="Times New Roman" panose="02020603050405020304" pitchFamily="18" charset="0"/>
                        </a:rPr>
                        <a:t>Education Level</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Employment Rate (%)</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Formal Sector Jobs (%)</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Informal Sector Jobs (%)</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82688045"/>
                  </a:ext>
                </a:extLst>
              </a:tr>
              <a:tr h="290453">
                <a:tc>
                  <a:txBody>
                    <a:bodyPr/>
                    <a:lstStyle/>
                    <a:p>
                      <a:pPr algn="just">
                        <a:lnSpc>
                          <a:spcPct val="150000"/>
                        </a:lnSpc>
                        <a:spcAft>
                          <a:spcPts val="800"/>
                        </a:spcAft>
                      </a:pPr>
                      <a:r>
                        <a:rPr lang="en-IN" sz="1200">
                          <a:effectLst/>
                          <a:latin typeface="Times New Roman" panose="02020603050405020304" pitchFamily="18" charset="0"/>
                          <a:cs typeface="Times New Roman" panose="02020603050405020304" pitchFamily="18" charset="0"/>
                        </a:rPr>
                        <a:t>No Formal Education</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19.2</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6.1</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13.1</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8040832"/>
                  </a:ext>
                </a:extLst>
              </a:tr>
              <a:tr h="290453">
                <a:tc>
                  <a:txBody>
                    <a:bodyPr/>
                    <a:lstStyle/>
                    <a:p>
                      <a:pPr algn="just">
                        <a:lnSpc>
                          <a:spcPct val="150000"/>
                        </a:lnSpc>
                        <a:spcAft>
                          <a:spcPts val="800"/>
                        </a:spcAft>
                      </a:pPr>
                      <a:r>
                        <a:rPr lang="en-IN" sz="1200">
                          <a:effectLst/>
                          <a:latin typeface="Times New Roman" panose="02020603050405020304" pitchFamily="18" charset="0"/>
                          <a:cs typeface="Times New Roman" panose="02020603050405020304" pitchFamily="18" charset="0"/>
                        </a:rPr>
                        <a:t>Primary Education</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dirty="0">
                          <a:effectLst/>
                          <a:latin typeface="Times New Roman" panose="02020603050405020304" pitchFamily="18" charset="0"/>
                          <a:cs typeface="Times New Roman" panose="02020603050405020304" pitchFamily="18" charset="0"/>
                        </a:rPr>
                        <a:t>34.8</a:t>
                      </a:r>
                      <a:endParaRPr lang="en-IN"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12.4</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dirty="0">
                          <a:effectLst/>
                          <a:latin typeface="Times New Roman" panose="02020603050405020304" pitchFamily="18" charset="0"/>
                          <a:cs typeface="Times New Roman" panose="02020603050405020304" pitchFamily="18" charset="0"/>
                        </a:rPr>
                        <a:t>22.4</a:t>
                      </a:r>
                      <a:endParaRPr lang="en-IN"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13130688"/>
                  </a:ext>
                </a:extLst>
              </a:tr>
              <a:tr h="290453">
                <a:tc>
                  <a:txBody>
                    <a:bodyPr/>
                    <a:lstStyle/>
                    <a:p>
                      <a:pPr algn="just">
                        <a:lnSpc>
                          <a:spcPct val="150000"/>
                        </a:lnSpc>
                        <a:spcAft>
                          <a:spcPts val="800"/>
                        </a:spcAft>
                      </a:pPr>
                      <a:r>
                        <a:rPr lang="en-IN" sz="1200">
                          <a:effectLst/>
                          <a:latin typeface="Times New Roman" panose="02020603050405020304" pitchFamily="18" charset="0"/>
                          <a:cs typeface="Times New Roman" panose="02020603050405020304" pitchFamily="18" charset="0"/>
                        </a:rPr>
                        <a:t>Secondary Education</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52.3</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28.7</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23.6</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23676608"/>
                  </a:ext>
                </a:extLst>
              </a:tr>
              <a:tr h="369562">
                <a:tc>
                  <a:txBody>
                    <a:bodyPr/>
                    <a:lstStyle/>
                    <a:p>
                      <a:pPr algn="just">
                        <a:lnSpc>
                          <a:spcPct val="150000"/>
                        </a:lnSpc>
                        <a:spcAft>
                          <a:spcPts val="800"/>
                        </a:spcAft>
                      </a:pPr>
                      <a:r>
                        <a:rPr lang="en-IN" sz="1200">
                          <a:effectLst/>
                          <a:latin typeface="Times New Roman" panose="02020603050405020304" pitchFamily="18" charset="0"/>
                          <a:cs typeface="Times New Roman" panose="02020603050405020304" pitchFamily="18" charset="0"/>
                        </a:rPr>
                        <a:t>Higher Education (UG/PG)</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74.1</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a:effectLst/>
                          <a:latin typeface="Times New Roman" panose="02020603050405020304" pitchFamily="18" charset="0"/>
                          <a:cs typeface="Times New Roman" panose="02020603050405020304" pitchFamily="18" charset="0"/>
                        </a:rPr>
                        <a:t>56.3</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dirty="0">
                          <a:effectLst/>
                          <a:latin typeface="Times New Roman" panose="02020603050405020304" pitchFamily="18" charset="0"/>
                          <a:cs typeface="Times New Roman" panose="02020603050405020304" pitchFamily="18" charset="0"/>
                        </a:rPr>
                        <a:t>17.8</a:t>
                      </a:r>
                      <a:endParaRPr lang="en-IN"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46001600"/>
                  </a:ext>
                </a:extLst>
              </a:tr>
            </a:tbl>
          </a:graphicData>
        </a:graphic>
      </p:graphicFrame>
      <p:graphicFrame>
        <p:nvGraphicFramePr>
          <p:cNvPr id="4" name="Chart 3">
            <a:extLst>
              <a:ext uri="{FF2B5EF4-FFF2-40B4-BE49-F238E27FC236}">
                <a16:creationId xmlns:a16="http://schemas.microsoft.com/office/drawing/2014/main" id="{22738884-9F2F-47AF-9D86-42D379E3C73D}"/>
              </a:ext>
            </a:extLst>
          </p:cNvPr>
          <p:cNvGraphicFramePr/>
          <p:nvPr>
            <p:extLst>
              <p:ext uri="{D42A27DB-BD31-4B8C-83A1-F6EECF244321}">
                <p14:modId xmlns:p14="http://schemas.microsoft.com/office/powerpoint/2010/main" val="2920716215"/>
              </p:ext>
            </p:extLst>
          </p:nvPr>
        </p:nvGraphicFramePr>
        <p:xfrm>
          <a:off x="6436215" y="389678"/>
          <a:ext cx="5322196" cy="2878428"/>
        </p:xfrm>
        <a:graphic>
          <a:graphicData uri="http://schemas.openxmlformats.org/drawingml/2006/chart">
            <c:chart xmlns:c="http://schemas.openxmlformats.org/drawingml/2006/chart" xmlns:r="http://schemas.openxmlformats.org/officeDocument/2006/relationships" r:id="rId2"/>
          </a:graphicData>
        </a:graphic>
      </p:graphicFrame>
      <p:sp>
        <p:nvSpPr>
          <p:cNvPr id="5" name="Rectangle 4">
            <a:extLst>
              <a:ext uri="{FF2B5EF4-FFF2-40B4-BE49-F238E27FC236}">
                <a16:creationId xmlns:a16="http://schemas.microsoft.com/office/drawing/2014/main" id="{B445EED0-AE47-4D74-9EC6-A03C1B214717}"/>
              </a:ext>
            </a:extLst>
          </p:cNvPr>
          <p:cNvSpPr/>
          <p:nvPr/>
        </p:nvSpPr>
        <p:spPr>
          <a:xfrm>
            <a:off x="6096000" y="3290736"/>
            <a:ext cx="5816957" cy="3241913"/>
          </a:xfrm>
          <a:prstGeom prst="rect">
            <a:avLst/>
          </a:prstGeom>
        </p:spPr>
        <p:txBody>
          <a:bodyPr wrap="square">
            <a:spAutoFit/>
          </a:bodyPr>
          <a:lstStyle/>
          <a:p>
            <a:pPr algn="ctr">
              <a:spcAft>
                <a:spcPts val="800"/>
              </a:spcAft>
            </a:pPr>
            <a:r>
              <a:rPr lang="en-IN" sz="1600" b="1" dirty="0">
                <a:latin typeface="Times New Roman" panose="02020603050405020304" pitchFamily="18" charset="0"/>
                <a:ea typeface="Calibri" panose="020F0502020204030204" pitchFamily="34" charset="0"/>
                <a:cs typeface="Times New Roman" panose="02020603050405020304" pitchFamily="18" charset="0"/>
              </a:rPr>
              <a:t>Figure 3: </a:t>
            </a:r>
            <a:r>
              <a:rPr lang="en-IN" sz="1600" dirty="0">
                <a:latin typeface="Times New Roman" panose="02020603050405020304" pitchFamily="18" charset="0"/>
                <a:ea typeface="Calibri" panose="020F0502020204030204" pitchFamily="34" charset="0"/>
                <a:cs typeface="Times New Roman" panose="02020603050405020304" pitchFamily="18" charset="0"/>
              </a:rPr>
              <a:t>Women’s Education and Employment Rate</a:t>
            </a:r>
            <a:endParaRPr lang="en-IN"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sz="1400" dirty="0">
                <a:latin typeface="Times New Roman" panose="02020603050405020304" pitchFamily="18" charset="0"/>
                <a:ea typeface="Calibri" panose="020F0502020204030204" pitchFamily="34" charset="0"/>
                <a:cs typeface="Times New Roman" panose="02020603050405020304" pitchFamily="18" charset="0"/>
              </a:rPr>
              <a:t>The statistics in Figure 3 explicitly show a positive correlation between education levels of women and their rate of employment. Women with primary education have the lowest rate of employment at 25%, meaning they have fewer job opportunities. With education progression to secondary, employment participation is 40%, meaning better access to employment. Those with higher secondary education register an increase to 55%, meaning higher employability with extra qualifications. There is a dramatic leap among graduates, where the rate of employment stands at 70%, reflecting the influence of higher education in achieving better employment opportunities. The rate of employment is highest (85%) for postgraduates, suggesting that further studies give the best chance of well-paying, secure employment. This pattern supports the role of higher education in increasing women's participation in the workforce and long-term economic empowerment.</a:t>
            </a:r>
            <a:endParaRPr lang="en-IN" sz="1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568098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F28D757-5BB4-4DE8-95F0-62B6BE0609EC}"/>
              </a:ext>
            </a:extLst>
          </p:cNvPr>
          <p:cNvSpPr/>
          <p:nvPr/>
        </p:nvSpPr>
        <p:spPr>
          <a:xfrm>
            <a:off x="240405" y="306489"/>
            <a:ext cx="6115317" cy="6453049"/>
          </a:xfrm>
          <a:prstGeom prst="rect">
            <a:avLst/>
          </a:prstGeom>
        </p:spPr>
        <p:txBody>
          <a:bodyPr wrap="square">
            <a:spAutoFit/>
          </a:bodyPr>
          <a:lstStyle/>
          <a:p>
            <a:pPr marL="285750" indent="-285750" algn="just">
              <a:spcAft>
                <a:spcPts val="800"/>
              </a:spcAft>
              <a:buFont typeface="Wingdings" panose="05000000000000000000" pitchFamily="2" charset="2"/>
              <a:buChar char="q"/>
            </a:pPr>
            <a:r>
              <a:rPr lang="en-IN" sz="1600" b="1" dirty="0">
                <a:effectLst/>
                <a:latin typeface="Times New Roman" panose="02020603050405020304" pitchFamily="18" charset="0"/>
                <a:ea typeface="Calibri" panose="020F0502020204030204" pitchFamily="34" charset="0"/>
                <a:cs typeface="Times New Roman" panose="02020603050405020304" pitchFamily="18" charset="0"/>
              </a:rPr>
              <a:t>Policy Evaluation: NEP 2020 and Women's Education</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sz="1600" dirty="0">
                <a:effectLst/>
                <a:latin typeface="Times New Roman" panose="02020603050405020304" pitchFamily="18" charset="0"/>
                <a:ea typeface="Calibri" panose="020F0502020204030204" pitchFamily="34" charset="0"/>
                <a:cs typeface="Times New Roman" panose="02020603050405020304" pitchFamily="18" charset="0"/>
              </a:rPr>
              <a:t>The National Education Policy (NEP) 2020 seeks to reform the education system by encouraging inclusivity, quality, and skill development. Figure4 illustrates the impact of NEP 2020 on women's education in terms of major areas like skill development, retention, enrolment, and employability. The graph reflects how policy reforms are expected to improve the quality of education, raise enrolment levels, and enhance the career prospects of women through skill-based education. These reforms are anticipated to make education more conducive for women, eventually contributing to increased empowerment and labor force participation.</a:t>
            </a:r>
          </a:p>
          <a:p>
            <a:pPr algn="just">
              <a:spcAft>
                <a:spcPts val="800"/>
              </a:spcAft>
            </a:pPr>
            <a:r>
              <a:rPr lang="en-US" sz="1600" dirty="0">
                <a:latin typeface="Times New Roman" panose="02020603050405020304" pitchFamily="18" charset="0"/>
                <a:ea typeface="Calibri" panose="020F0502020204030204" pitchFamily="34" charset="0"/>
                <a:cs typeface="Times New Roman" panose="02020603050405020304" pitchFamily="18" charset="0"/>
              </a:rPr>
              <a:t>The statistics in Figure 4 depict the expected effects of NEP 2020 on women's education, with significant improvements in several areas. It is anticipated that the policy will exert the most pressure on greater enrolment (30%), which is an effort to make education more inclusive and accessible. Better learning outcomes (25%) and higher retention (20%) reflect the fact that NEP 2020 wants women to not just </a:t>
            </a:r>
            <a:r>
              <a:rPr lang="en-US" sz="1600" dirty="0" err="1">
                <a:latin typeface="Times New Roman" panose="02020603050405020304" pitchFamily="18" charset="0"/>
                <a:ea typeface="Calibri" panose="020F0502020204030204" pitchFamily="34" charset="0"/>
                <a:cs typeface="Times New Roman" panose="02020603050405020304" pitchFamily="18" charset="0"/>
              </a:rPr>
              <a:t>enrol</a:t>
            </a:r>
            <a:r>
              <a:rPr lang="en-US" sz="1600" dirty="0">
                <a:latin typeface="Times New Roman" panose="02020603050405020304" pitchFamily="18" charset="0"/>
                <a:ea typeface="Calibri" panose="020F0502020204030204" pitchFamily="34" charset="0"/>
                <a:cs typeface="Times New Roman" panose="02020603050405020304" pitchFamily="18" charset="0"/>
              </a:rPr>
              <a:t> in school but also continue studies to good learning levels. Skill development (15%) is also a major factor, training women with actionable knowledge for career advancement. Finally, higher employability (10%) emphasizes the role of the policy in filling the gap between the labor market and education, creating more professional prospects for women. Generally, NEP 2020 is set to make substantial contributions to economic and educational empowerment for women.</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3" name="Chart 2">
            <a:extLst>
              <a:ext uri="{FF2B5EF4-FFF2-40B4-BE49-F238E27FC236}">
                <a16:creationId xmlns:a16="http://schemas.microsoft.com/office/drawing/2014/main" id="{4933300D-17F5-40F9-8242-0A87D05B0BAE}"/>
              </a:ext>
            </a:extLst>
          </p:cNvPr>
          <p:cNvGraphicFramePr/>
          <p:nvPr>
            <p:extLst>
              <p:ext uri="{D42A27DB-BD31-4B8C-83A1-F6EECF244321}">
                <p14:modId xmlns:p14="http://schemas.microsoft.com/office/powerpoint/2010/main" val="91342096"/>
              </p:ext>
            </p:extLst>
          </p:nvPr>
        </p:nvGraphicFramePr>
        <p:xfrm>
          <a:off x="6542467" y="531252"/>
          <a:ext cx="5293217" cy="4955148"/>
        </p:xfrm>
        <a:graphic>
          <a:graphicData uri="http://schemas.openxmlformats.org/drawingml/2006/chart">
            <c:chart xmlns:c="http://schemas.openxmlformats.org/drawingml/2006/chart" xmlns:r="http://schemas.openxmlformats.org/officeDocument/2006/relationships" r:id="rId2"/>
          </a:graphicData>
        </a:graphic>
      </p:graphicFrame>
      <p:sp>
        <p:nvSpPr>
          <p:cNvPr id="4" name="Rectangle 3">
            <a:extLst>
              <a:ext uri="{FF2B5EF4-FFF2-40B4-BE49-F238E27FC236}">
                <a16:creationId xmlns:a16="http://schemas.microsoft.com/office/drawing/2014/main" id="{230480F3-4675-4B43-859E-0078DC141CEE}"/>
              </a:ext>
            </a:extLst>
          </p:cNvPr>
          <p:cNvSpPr/>
          <p:nvPr/>
        </p:nvSpPr>
        <p:spPr>
          <a:xfrm>
            <a:off x="6355722" y="5618530"/>
            <a:ext cx="5479962" cy="422167"/>
          </a:xfrm>
          <a:prstGeom prst="rect">
            <a:avLst/>
          </a:prstGeom>
        </p:spPr>
        <p:txBody>
          <a:bodyPr wrap="none">
            <a:spAutoFit/>
          </a:bodyPr>
          <a:lstStyle/>
          <a:p>
            <a:pPr algn="ctr">
              <a:lnSpc>
                <a:spcPct val="150000"/>
              </a:lnSpc>
              <a:spcAft>
                <a:spcPts val="800"/>
              </a:spcAft>
            </a:pPr>
            <a:r>
              <a:rPr lang="en-IN" sz="1600" b="1" dirty="0">
                <a:latin typeface="Times New Roman" panose="02020603050405020304" pitchFamily="18" charset="0"/>
                <a:ea typeface="Calibri" panose="020F0502020204030204" pitchFamily="34" charset="0"/>
                <a:cs typeface="Mangal" panose="02040503050203030202" pitchFamily="18" charset="0"/>
              </a:rPr>
              <a:t>Figure 4: </a:t>
            </a:r>
            <a:r>
              <a:rPr lang="en-IN" sz="1600" dirty="0">
                <a:latin typeface="Times New Roman" panose="02020603050405020304" pitchFamily="18" charset="0"/>
                <a:ea typeface="Calibri" panose="020F0502020204030204" pitchFamily="34" charset="0"/>
                <a:cs typeface="Mangal" panose="02040503050203030202" pitchFamily="18" charset="0"/>
              </a:rPr>
              <a:t>Expected Impact of NEP 2020 on Women's Education</a:t>
            </a:r>
            <a:endParaRPr lang="en-IN" sz="14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9881491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91D6A-A4A3-4F7B-A7DC-32BD29F6388D}"/>
              </a:ext>
            </a:extLst>
          </p:cNvPr>
          <p:cNvSpPr>
            <a:spLocks noGrp="1"/>
          </p:cNvSpPr>
          <p:nvPr>
            <p:ph type="title"/>
          </p:nvPr>
        </p:nvSpPr>
        <p:spPr>
          <a:xfrm>
            <a:off x="838200" y="558309"/>
            <a:ext cx="10515600" cy="768215"/>
          </a:xfrm>
        </p:spPr>
        <p:txBody>
          <a:bodyPr>
            <a:normAutofit/>
          </a:bodyPr>
          <a:lstStyle/>
          <a:p>
            <a:pPr algn="ctr"/>
            <a:r>
              <a:rPr lang="en-IN" sz="4000" b="1" dirty="0">
                <a:latin typeface="Times New Roman" panose="02020603050405020304" pitchFamily="18" charset="0"/>
                <a:cs typeface="Times New Roman" panose="02020603050405020304" pitchFamily="18" charset="0"/>
              </a:rPr>
              <a:t>CONCLUSION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61CEC349-55DB-4162-AFD3-3E7ADF5AEF64}"/>
              </a:ext>
            </a:extLst>
          </p:cNvPr>
          <p:cNvSpPr/>
          <p:nvPr/>
        </p:nvSpPr>
        <p:spPr>
          <a:xfrm>
            <a:off x="1073239" y="1223909"/>
            <a:ext cx="10045521" cy="3974550"/>
          </a:xfrm>
          <a:prstGeom prst="rect">
            <a:avLst/>
          </a:prstGeom>
        </p:spPr>
        <p:txBody>
          <a:bodyPr wrap="square">
            <a:spAutoFit/>
          </a:bodyPr>
          <a:lstStyle/>
          <a:p>
            <a:pPr algn="just">
              <a:lnSpc>
                <a:spcPct val="150000"/>
              </a:lnSpc>
              <a:spcAft>
                <a:spcPts val="800"/>
              </a:spcAft>
            </a:pPr>
            <a:r>
              <a:rPr lang="en-IN" sz="1700" dirty="0">
                <a:latin typeface="Times New Roman" panose="02020603050405020304" pitchFamily="18" charset="0"/>
                <a:ea typeface="Calibri" panose="020F0502020204030204" pitchFamily="34" charset="0"/>
                <a:cs typeface="Mangal" panose="02040503050203030202" pitchFamily="18" charset="0"/>
              </a:rPr>
              <a:t>The research emphasizes the pivotal position of women's education in propelling the development of society in Maharashtra, reflecting remarkable gains in literacy levels, higher education enrolment, and labor force participation. The research shows that the National Education Policy (NEP) 2020 has been instrumental in fostering gender-sensitive education by improving accessibility, skill acquisition, and interdisciplinary learning. Yet, socio-cultural impediments, economic limitations, and infrastructural deficits continue to hinder the maximum potential of these reforms. For further consolidating women's empowerment, policy interventions with specific targeting, incentives, awareness campaigns, and better educational infrastructure are suggested. Industry-academia linkages and the promotion of STEM education among women will also boost employability and leadership opportunities. In total, though much has been achieved, more efforts are needed to achieve a genuinely inclusive education system where women's education is a driver of long-term social and economic change.</a:t>
            </a:r>
            <a:endParaRPr lang="en-IN" sz="17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8171114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2653EB-060A-4F8A-A444-6E86C6DD1206}"/>
              </a:ext>
            </a:extLst>
          </p:cNvPr>
          <p:cNvSpPr>
            <a:spLocks noGrp="1"/>
          </p:cNvSpPr>
          <p:nvPr>
            <p:ph type="title"/>
          </p:nvPr>
        </p:nvSpPr>
        <p:spPr>
          <a:xfrm>
            <a:off x="838200" y="545429"/>
            <a:ext cx="10515600" cy="690943"/>
          </a:xfrm>
        </p:spPr>
        <p:txBody>
          <a:bodyPr>
            <a:normAutofit/>
          </a:bodyPr>
          <a:lstStyle/>
          <a:p>
            <a:pPr algn="ctr"/>
            <a:r>
              <a:rPr lang="en-IN" sz="4000" b="1" dirty="0">
                <a:latin typeface="Times New Roman" panose="02020603050405020304" pitchFamily="18" charset="0"/>
                <a:cs typeface="Times New Roman" panose="02020603050405020304" pitchFamily="18" charset="0"/>
              </a:rPr>
              <a:t>REFERENCES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E7DC8392-A463-4FCC-9AC6-9510633B8065}"/>
              </a:ext>
            </a:extLst>
          </p:cNvPr>
          <p:cNvSpPr/>
          <p:nvPr/>
        </p:nvSpPr>
        <p:spPr>
          <a:xfrm>
            <a:off x="656823" y="1236372"/>
            <a:ext cx="11140225" cy="5028556"/>
          </a:xfrm>
          <a:prstGeom prst="rect">
            <a:avLst/>
          </a:prstGeom>
        </p:spPr>
        <p:txBody>
          <a:bodyPr wrap="square">
            <a:spAutoFit/>
          </a:bodyPr>
          <a:lstStyle/>
          <a:p>
            <a:pPr marL="342900" lvl="0" indent="-342900" algn="just">
              <a:lnSpc>
                <a:spcPct val="150000"/>
              </a:lnSpc>
              <a:spcAft>
                <a:spcPts val="0"/>
              </a:spcAft>
              <a:buFont typeface="Wingdings" panose="05000000000000000000" pitchFamily="2" charset="2"/>
              <a:buChar char="Ø"/>
            </a:pPr>
            <a:r>
              <a:rPr lang="en-IN" i="1" dirty="0">
                <a:latin typeface="Times New Roman" panose="02020603050405020304" pitchFamily="18" charset="0"/>
                <a:ea typeface="Calibri" panose="020F0502020204030204" pitchFamily="34" charset="0"/>
                <a:cs typeface="Times New Roman" panose="02020603050405020304" pitchFamily="18" charset="0"/>
              </a:rPr>
              <a:t>Ahmed, M., </a:t>
            </a:r>
            <a:r>
              <a:rPr lang="en-IN" i="1" dirty="0" err="1">
                <a:latin typeface="Times New Roman" panose="02020603050405020304" pitchFamily="18" charset="0"/>
                <a:ea typeface="Calibri" panose="020F0502020204030204" pitchFamily="34" charset="0"/>
                <a:cs typeface="Times New Roman" panose="02020603050405020304" pitchFamily="18" charset="0"/>
              </a:rPr>
              <a:t>Zameer</a:t>
            </a:r>
            <a:r>
              <a:rPr lang="en-IN" i="1" dirty="0">
                <a:latin typeface="Times New Roman" panose="02020603050405020304" pitchFamily="18" charset="0"/>
                <a:ea typeface="Calibri" panose="020F0502020204030204" pitchFamily="34" charset="0"/>
                <a:cs typeface="Times New Roman" panose="02020603050405020304" pitchFamily="18" charset="0"/>
              </a:rPr>
              <a:t>, M., </a:t>
            </a:r>
            <a:r>
              <a:rPr lang="en-IN" i="1" dirty="0" err="1">
                <a:latin typeface="Times New Roman" panose="02020603050405020304" pitchFamily="18" charset="0"/>
                <a:ea typeface="Calibri" panose="020F0502020204030204" pitchFamily="34" charset="0"/>
                <a:cs typeface="Times New Roman" panose="02020603050405020304" pitchFamily="18" charset="0"/>
              </a:rPr>
              <a:t>Verman</a:t>
            </a:r>
            <a:r>
              <a:rPr lang="en-IN" i="1" dirty="0">
                <a:latin typeface="Times New Roman" panose="02020603050405020304" pitchFamily="18" charset="0"/>
                <a:ea typeface="Calibri" panose="020F0502020204030204" pitchFamily="34" charset="0"/>
                <a:cs typeface="Times New Roman" panose="02020603050405020304" pitchFamily="18" charset="0"/>
              </a:rPr>
              <a:t>, S. K., &amp; </a:t>
            </a:r>
            <a:r>
              <a:rPr lang="en-IN" i="1" dirty="0" err="1">
                <a:latin typeface="Times New Roman" panose="02020603050405020304" pitchFamily="18" charset="0"/>
                <a:ea typeface="Calibri" panose="020F0502020204030204" pitchFamily="34" charset="0"/>
                <a:cs typeface="Times New Roman" panose="02020603050405020304" pitchFamily="18" charset="0"/>
              </a:rPr>
              <a:t>Godiyal</a:t>
            </a:r>
            <a:r>
              <a:rPr lang="en-IN" i="1" dirty="0">
                <a:latin typeface="Times New Roman" panose="02020603050405020304" pitchFamily="18" charset="0"/>
                <a:ea typeface="Calibri" panose="020F0502020204030204" pitchFamily="34" charset="0"/>
                <a:cs typeface="Times New Roman" panose="02020603050405020304" pitchFamily="18" charset="0"/>
              </a:rPr>
              <a:t>, S. (2021). Educational Needs and Training for Women Empowerment in India. TRANS-KATA: Journal of Language, Literature, Culture and Education, 1(2), 58-67.</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Ø"/>
            </a:pPr>
            <a:r>
              <a:rPr lang="en-IN" i="1" dirty="0">
                <a:latin typeface="Times New Roman" panose="02020603050405020304" pitchFamily="18" charset="0"/>
                <a:ea typeface="Calibri" panose="020F0502020204030204" pitchFamily="34" charset="0"/>
                <a:cs typeface="Times New Roman" panose="02020603050405020304" pitchFamily="18" charset="0"/>
              </a:rPr>
              <a:t>Borah, U. (2022). Impact of women education on political empowerment in India. Journal of Positive School Psychology, 4047-4049.</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Ø"/>
            </a:pPr>
            <a:r>
              <a:rPr lang="en-IN" i="1" dirty="0">
                <a:latin typeface="Times New Roman" panose="02020603050405020304" pitchFamily="18" charset="0"/>
                <a:ea typeface="Calibri" panose="020F0502020204030204" pitchFamily="34" charset="0"/>
                <a:cs typeface="Times New Roman" panose="02020603050405020304" pitchFamily="18" charset="0"/>
              </a:rPr>
              <a:t>Chaudhari, B., &amp;</a:t>
            </a:r>
            <a:r>
              <a:rPr lang="en-IN" i="1" dirty="0" err="1">
                <a:latin typeface="Times New Roman" panose="02020603050405020304" pitchFamily="18" charset="0"/>
                <a:ea typeface="Calibri" panose="020F0502020204030204" pitchFamily="34" charset="0"/>
                <a:cs typeface="Times New Roman" panose="02020603050405020304" pitchFamily="18" charset="0"/>
              </a:rPr>
              <a:t>Kendre</a:t>
            </a:r>
            <a:r>
              <a:rPr lang="en-IN" i="1" dirty="0">
                <a:latin typeface="Times New Roman" panose="02020603050405020304" pitchFamily="18" charset="0"/>
                <a:ea typeface="Calibri" panose="020F0502020204030204" pitchFamily="34" charset="0"/>
                <a:cs typeface="Times New Roman" panose="02020603050405020304" pitchFamily="18" charset="0"/>
              </a:rPr>
              <a:t>, R. (2024). Caste, Gender, and English Language: Opportunities and Challenges in English Language Education for Women in Vidarbha Region, India. Journal of Social Policy, Social Change and Development, 2(2), 56-79.</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Ø"/>
            </a:pPr>
            <a:r>
              <a:rPr lang="en-IN" i="1" dirty="0" err="1">
                <a:latin typeface="Times New Roman" panose="02020603050405020304" pitchFamily="18" charset="0"/>
                <a:ea typeface="Calibri" panose="020F0502020204030204" pitchFamily="34" charset="0"/>
                <a:cs typeface="Times New Roman" panose="02020603050405020304" pitchFamily="18" charset="0"/>
              </a:rPr>
              <a:t>Dhoke</a:t>
            </a:r>
            <a:r>
              <a:rPr lang="en-IN" i="1" dirty="0">
                <a:latin typeface="Times New Roman" panose="02020603050405020304" pitchFamily="18" charset="0"/>
                <a:ea typeface="Calibri" panose="020F0502020204030204" pitchFamily="34" charset="0"/>
                <a:cs typeface="Times New Roman" panose="02020603050405020304" pitchFamily="18" charset="0"/>
              </a:rPr>
              <a:t>, S. M. (2024). A Comprehensive Study of the Role of NGOs in Women's Empowerment in </a:t>
            </a:r>
            <a:r>
              <a:rPr lang="en-IN" i="1" dirty="0" err="1">
                <a:latin typeface="Times New Roman" panose="02020603050405020304" pitchFamily="18" charset="0"/>
                <a:ea typeface="Calibri" panose="020F0502020204030204" pitchFamily="34" charset="0"/>
                <a:cs typeface="Times New Roman" panose="02020603050405020304" pitchFamily="18" charset="0"/>
              </a:rPr>
              <a:t>Bhokardan</a:t>
            </a:r>
            <a:r>
              <a:rPr lang="en-IN" i="1" dirty="0">
                <a:latin typeface="Times New Roman" panose="02020603050405020304" pitchFamily="18" charset="0"/>
                <a:ea typeface="Calibri" panose="020F0502020204030204" pitchFamily="34" charset="0"/>
                <a:cs typeface="Times New Roman" panose="02020603050405020304" pitchFamily="18" charset="0"/>
              </a:rPr>
              <a:t> Taluka District </a:t>
            </a:r>
            <a:r>
              <a:rPr lang="en-IN" i="1" dirty="0" err="1">
                <a:latin typeface="Times New Roman" panose="02020603050405020304" pitchFamily="18" charset="0"/>
                <a:ea typeface="Calibri" panose="020F0502020204030204" pitchFamily="34" charset="0"/>
                <a:cs typeface="Times New Roman" panose="02020603050405020304" pitchFamily="18" charset="0"/>
              </a:rPr>
              <a:t>Jalna</a:t>
            </a:r>
            <a:r>
              <a:rPr lang="en-IN" i="1" dirty="0">
                <a:latin typeface="Times New Roman" panose="02020603050405020304" pitchFamily="18" charset="0"/>
                <a:ea typeface="Calibri" panose="020F0502020204030204" pitchFamily="34" charset="0"/>
                <a:cs typeface="Times New Roman" panose="02020603050405020304" pitchFamily="18" charset="0"/>
              </a:rPr>
              <a:t>. B. Aadhar, 63.</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Ø"/>
            </a:pPr>
            <a:r>
              <a:rPr lang="en-IN" i="1" dirty="0">
                <a:latin typeface="Times New Roman" panose="02020603050405020304" pitchFamily="18" charset="0"/>
                <a:ea typeface="Calibri" panose="020F0502020204030204" pitchFamily="34" charset="0"/>
                <a:cs typeface="Times New Roman" panose="02020603050405020304" pitchFamily="18" charset="0"/>
              </a:rPr>
              <a:t>George, C. M. R. R. (2024). Entrepreneurial Need for Tribal Women with Special Reference to Palghar District.</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panose="05000000000000000000" pitchFamily="2" charset="2"/>
              <a:buChar char="Ø"/>
            </a:pPr>
            <a:r>
              <a:rPr lang="en-IN" i="1" dirty="0" err="1">
                <a:latin typeface="Times New Roman" panose="02020603050405020304" pitchFamily="18" charset="0"/>
                <a:ea typeface="Calibri" panose="020F0502020204030204" pitchFamily="34" charset="0"/>
                <a:cs typeface="Times New Roman" panose="02020603050405020304" pitchFamily="18" charset="0"/>
              </a:rPr>
              <a:t>Ingole</a:t>
            </a:r>
            <a:r>
              <a:rPr lang="en-IN" i="1" dirty="0">
                <a:latin typeface="Times New Roman" panose="02020603050405020304" pitchFamily="18" charset="0"/>
                <a:ea typeface="Calibri" panose="020F0502020204030204" pitchFamily="34" charset="0"/>
                <a:cs typeface="Times New Roman" panose="02020603050405020304" pitchFamily="18" charset="0"/>
              </a:rPr>
              <a:t>, M. R., &amp; Mandal, H. K. (2025). Higher Education among </a:t>
            </a:r>
            <a:r>
              <a:rPr lang="en-IN" i="1" dirty="0" err="1">
                <a:latin typeface="Times New Roman" panose="02020603050405020304" pitchFamily="18" charset="0"/>
                <a:ea typeface="Calibri" panose="020F0502020204030204" pitchFamily="34" charset="0"/>
                <a:cs typeface="Times New Roman" panose="02020603050405020304" pitchFamily="18" charset="0"/>
              </a:rPr>
              <a:t>Warli</a:t>
            </a:r>
            <a:r>
              <a:rPr lang="en-IN" i="1" dirty="0">
                <a:latin typeface="Times New Roman" panose="02020603050405020304" pitchFamily="18" charset="0"/>
                <a:ea typeface="Calibri" panose="020F0502020204030204" pitchFamily="34" charset="0"/>
                <a:cs typeface="Times New Roman" panose="02020603050405020304" pitchFamily="18" charset="0"/>
              </a:rPr>
              <a:t> Tribe Girls of Maharashtra: Perceptions and Barriers. International Journal of Educational Development, 112, 103175.</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971847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3492C-F0A8-4190-BA7D-134DC18787CC}"/>
              </a:ext>
            </a:extLst>
          </p:cNvPr>
          <p:cNvSpPr>
            <a:spLocks noGrp="1"/>
          </p:cNvSpPr>
          <p:nvPr>
            <p:ph type="title"/>
          </p:nvPr>
        </p:nvSpPr>
        <p:spPr>
          <a:xfrm>
            <a:off x="1031383" y="2766218"/>
            <a:ext cx="10515600" cy="1325563"/>
          </a:xfrm>
        </p:spPr>
        <p:txBody>
          <a:bodyPr>
            <a:noAutofit/>
          </a:bodyPr>
          <a:lstStyle/>
          <a:p>
            <a:pPr algn="ctr"/>
            <a:r>
              <a:rPr lang="en-IN" sz="5000" b="1" dirty="0">
                <a:latin typeface="Times New Roman" panose="02020603050405020304" pitchFamily="18" charset="0"/>
                <a:cs typeface="Times New Roman" panose="02020603050405020304" pitchFamily="18" charset="0"/>
              </a:rPr>
              <a:t>THANK </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24717599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heme/theme1.xml><?xml version="1.0" encoding="utf-8"?>
<a:theme xmlns:a="http://schemas.openxmlformats.org/drawingml/2006/main" name="Basis">
  <a:themeElements>
    <a:clrScheme name="Basis">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D9D01AC2-EE7D-4E49-99EE-8E62E4E7E8A7}"/>
    </a:ext>
  </a:extLst>
</a:theme>
</file>

<file path=docProps/app.xml><?xml version="1.0" encoding="utf-8"?>
<Properties xmlns="http://schemas.openxmlformats.org/officeDocument/2006/extended-properties" xmlns:vt="http://schemas.openxmlformats.org/officeDocument/2006/docPropsVTypes">
  <Template>Basis</Template>
  <TotalTime>28</TotalTime>
  <Words>3052</Words>
  <Application>Microsoft Office PowerPoint</Application>
  <PresentationFormat>Widescreen</PresentationFormat>
  <Paragraphs>124</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Calibri</vt:lpstr>
      <vt:lpstr>Corbel</vt:lpstr>
      <vt:lpstr>Symbol</vt:lpstr>
      <vt:lpstr>Times New Roman</vt:lpstr>
      <vt:lpstr>Wingdings</vt:lpstr>
      <vt:lpstr>Basis</vt:lpstr>
      <vt:lpstr>Impact of Women’s Education on Societal Development: A Study on The Role of National Education Policy in Empowering Women in Maharashtra</vt:lpstr>
      <vt:lpstr>ABSTRACT</vt:lpstr>
      <vt:lpstr>INTRODUCTION</vt:lpstr>
      <vt:lpstr>RESEARCH OBJECTIVES</vt:lpstr>
      <vt:lpstr>REVIEW OF LITERATURE</vt:lpstr>
      <vt:lpstr>RESEARCH METHODOLOGY</vt:lpstr>
      <vt:lpstr>DATA ANALYSIS AND RESULTS</vt:lpstr>
      <vt:lpstr>PowerPoint Presentation</vt:lpstr>
      <vt:lpstr>PowerPoint Presentation</vt:lpstr>
      <vt:lpstr>PowerPoint Presentation</vt:lpstr>
      <vt:lpstr>CONCLUSION</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Impact of Women’s Education on Societal Development: A Study on The Role of National Education Policy in Empowering Women in Maharashtra</dc:title>
  <dc:creator>qwe</dc:creator>
  <cp:lastModifiedBy>intel</cp:lastModifiedBy>
  <cp:revision>46</cp:revision>
  <dcterms:created xsi:type="dcterms:W3CDTF">2025-03-07T05:43:34Z</dcterms:created>
  <dcterms:modified xsi:type="dcterms:W3CDTF">2025-03-20T10:04:16Z</dcterms:modified>
</cp:coreProperties>
</file>