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Sheet1!$E$269</c:f>
              <c:strCache>
                <c:ptCount val="1"/>
                <c:pt idx="0">
                  <c:v> Paper Count </c:v>
                </c:pt>
              </c:strCache>
            </c:strRef>
          </c:tx>
          <c:spPr>
            <a:solidFill>
              <a:schemeClr val="accent1"/>
            </a:solidFill>
            <a:ln>
              <a:noFill/>
            </a:ln>
            <a:effectLst/>
          </c:spPr>
          <c:invertIfNegative val="0"/>
          <c:cat>
            <c:strRef>
              <c:f>Sheet1!$D$270:$D$281</c:f>
              <c:strCache>
                <c:ptCount val="12"/>
                <c:pt idx="0">
                  <c:v> RF        </c:v>
                </c:pt>
                <c:pt idx="1">
                  <c:v> SVM       </c:v>
                </c:pt>
                <c:pt idx="2">
                  <c:v> CM        </c:v>
                </c:pt>
                <c:pt idx="3">
                  <c:v> ANN       </c:v>
                </c:pt>
                <c:pt idx="4">
                  <c:v> DNN       </c:v>
                </c:pt>
                <c:pt idx="5">
                  <c:v> RK        </c:v>
                </c:pt>
                <c:pt idx="6">
                  <c:v> QRF       </c:v>
                </c:pt>
                <c:pt idx="7">
                  <c:v> SVR       </c:v>
                </c:pt>
                <c:pt idx="8">
                  <c:v> XGBoost   </c:v>
                </c:pt>
                <c:pt idx="9">
                  <c:v> BRT       </c:v>
                </c:pt>
                <c:pt idx="10">
                  <c:v> CaRT      </c:v>
                </c:pt>
                <c:pt idx="11">
                  <c:v> LR        </c:v>
                </c:pt>
              </c:strCache>
            </c:strRef>
          </c:cat>
          <c:val>
            <c:numRef>
              <c:f>Sheet1!$E$270:$E$281</c:f>
              <c:numCache>
                <c:formatCode>General</c:formatCode>
                <c:ptCount val="12"/>
                <c:pt idx="0">
                  <c:v>11</c:v>
                </c:pt>
                <c:pt idx="1">
                  <c:v>10</c:v>
                </c:pt>
                <c:pt idx="2">
                  <c:v>7</c:v>
                </c:pt>
                <c:pt idx="3">
                  <c:v>5</c:v>
                </c:pt>
                <c:pt idx="4">
                  <c:v>4</c:v>
                </c:pt>
                <c:pt idx="5">
                  <c:v>4</c:v>
                </c:pt>
                <c:pt idx="6">
                  <c:v>4</c:v>
                </c:pt>
                <c:pt idx="7">
                  <c:v>3</c:v>
                </c:pt>
                <c:pt idx="8">
                  <c:v>3</c:v>
                </c:pt>
                <c:pt idx="9">
                  <c:v>3</c:v>
                </c:pt>
                <c:pt idx="10">
                  <c:v>3</c:v>
                </c:pt>
                <c:pt idx="11">
                  <c:v>3</c:v>
                </c:pt>
              </c:numCache>
            </c:numRef>
          </c:val>
          <c:extLst>
            <c:ext xmlns:c16="http://schemas.microsoft.com/office/drawing/2014/chart" uri="{C3380CC4-5D6E-409C-BE32-E72D297353CC}">
              <c16:uniqueId val="{00000000-AEB4-4FD3-8EAA-33C0C0FFFBC2}"/>
            </c:ext>
          </c:extLst>
        </c:ser>
        <c:dLbls>
          <c:showLegendKey val="0"/>
          <c:showVal val="0"/>
          <c:showCatName val="0"/>
          <c:showSerName val="0"/>
          <c:showPercent val="0"/>
          <c:showBubbleSize val="0"/>
        </c:dLbls>
        <c:gapWidth val="182"/>
        <c:axId val="439237776"/>
        <c:axId val="439228056"/>
      </c:barChart>
      <c:catAx>
        <c:axId val="43923777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439228056"/>
        <c:crosses val="autoZero"/>
        <c:auto val="1"/>
        <c:lblAlgn val="ctr"/>
        <c:lblOffset val="100"/>
        <c:noMultiLvlLbl val="0"/>
      </c:catAx>
      <c:valAx>
        <c:axId val="439228056"/>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a:t>Paper Count </a:t>
                </a:r>
              </a:p>
            </c:rich>
          </c:tx>
          <c:overlay val="0"/>
          <c:spPr>
            <a:noFill/>
            <a:ln>
              <a:noFill/>
            </a:ln>
            <a:effectLst/>
          </c:spPr>
          <c:txPr>
            <a:bodyPr rot="0" spcFirstLastPara="1" vertOverflow="ellipsis" vert="horz" wrap="square" anchor="ctr" anchorCtr="1"/>
            <a:lstStyle/>
            <a:p>
              <a:pPr>
                <a:defRPr sz="1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439237776"/>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solidFill>
      <a:round/>
    </a:ln>
    <a:effectLst/>
  </c:spPr>
  <c:txPr>
    <a:bodyPr/>
    <a:lstStyle/>
    <a:p>
      <a:pPr>
        <a:defRPr sz="10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Sheet1!$A$1:$A$13</c:f>
              <c:strCache>
                <c:ptCount val="13"/>
                <c:pt idx="0">
                  <c:v> Band/Derivatives                       </c:v>
                </c:pt>
                <c:pt idx="1">
                  <c:v> Ratio Vegetation Indices               </c:v>
                </c:pt>
                <c:pt idx="2">
                  <c:v> Spectral Shape/Transformation          </c:v>
                </c:pt>
                <c:pt idx="3">
                  <c:v> Principal Component R                  </c:v>
                </c:pt>
                <c:pt idx="4">
                  <c:v> Partial Least Square R                 </c:v>
                </c:pt>
                <c:pt idx="5">
                  <c:v> Multiple Linear R                      </c:v>
                </c:pt>
                <c:pt idx="6">
                  <c:v> Random Forest R                        </c:v>
                </c:pt>
                <c:pt idx="7">
                  <c:v> Artificial Neural Networks             </c:v>
                </c:pt>
                <c:pt idx="8">
                  <c:v> Support Vector R                       </c:v>
                </c:pt>
                <c:pt idx="9">
                  <c:v> Gaussian Process R                     </c:v>
                </c:pt>
                <c:pt idx="10">
                  <c:v> Radiative Transfer Modeling            </c:v>
                </c:pt>
                <c:pt idx="11">
                  <c:v> Alternative Data Source (SfT)         </c:v>
                </c:pt>
                <c:pt idx="12">
                  <c:v> Hybrid / Combined Techniques           </c:v>
                </c:pt>
              </c:strCache>
            </c:strRef>
          </c:cat>
          <c:val>
            <c:numRef>
              <c:f>Sheet1!$B$1:$B$13</c:f>
              <c:numCache>
                <c:formatCode>General</c:formatCode>
                <c:ptCount val="13"/>
                <c:pt idx="0">
                  <c:v>10</c:v>
                </c:pt>
                <c:pt idx="1">
                  <c:v>79</c:v>
                </c:pt>
                <c:pt idx="2">
                  <c:v>10</c:v>
                </c:pt>
                <c:pt idx="3">
                  <c:v>8</c:v>
                </c:pt>
                <c:pt idx="4">
                  <c:v>46</c:v>
                </c:pt>
                <c:pt idx="5">
                  <c:v>22</c:v>
                </c:pt>
                <c:pt idx="6">
                  <c:v>11</c:v>
                </c:pt>
                <c:pt idx="7">
                  <c:v>9</c:v>
                </c:pt>
                <c:pt idx="8">
                  <c:v>10</c:v>
                </c:pt>
                <c:pt idx="9">
                  <c:v>2</c:v>
                </c:pt>
                <c:pt idx="10">
                  <c:v>4</c:v>
                </c:pt>
                <c:pt idx="11">
                  <c:v>3</c:v>
                </c:pt>
                <c:pt idx="12">
                  <c:v>16</c:v>
                </c:pt>
              </c:numCache>
            </c:numRef>
          </c:val>
          <c:extLst>
            <c:ext xmlns:c16="http://schemas.microsoft.com/office/drawing/2014/chart" uri="{C3380CC4-5D6E-409C-BE32-E72D297353CC}">
              <c16:uniqueId val="{00000000-A065-4036-AF43-4932A23E0B1F}"/>
            </c:ext>
          </c:extLst>
        </c:ser>
        <c:dLbls>
          <c:dLblPos val="outEnd"/>
          <c:showLegendKey val="0"/>
          <c:showVal val="1"/>
          <c:showCatName val="0"/>
          <c:showSerName val="0"/>
          <c:showPercent val="0"/>
          <c:showBubbleSize val="0"/>
        </c:dLbls>
        <c:gapWidth val="219"/>
        <c:overlap val="-27"/>
        <c:axId val="332914680"/>
        <c:axId val="332915040"/>
      </c:barChart>
      <c:catAx>
        <c:axId val="3329146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7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332915040"/>
        <c:crosses val="autoZero"/>
        <c:auto val="1"/>
        <c:lblAlgn val="ctr"/>
        <c:lblOffset val="100"/>
        <c:noMultiLvlLbl val="0"/>
      </c:catAx>
      <c:valAx>
        <c:axId val="33291504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latin typeface="Times New Roman" panose="02020603050405020304" pitchFamily="18" charset="0"/>
                    <a:cs typeface="Times New Roman" panose="02020603050405020304" pitchFamily="18" charset="0"/>
                  </a:rPr>
                  <a:t>Total</a:t>
                </a:r>
                <a:r>
                  <a:rPr lang="en-US" baseline="0">
                    <a:latin typeface="Times New Roman" panose="02020603050405020304" pitchFamily="18" charset="0"/>
                    <a:cs typeface="Times New Roman" panose="02020603050405020304" pitchFamily="18" charset="0"/>
                  </a:rPr>
                  <a:t> Number Of Applied Algorithms </a:t>
                </a:r>
                <a:endParaRPr lang="en-US">
                  <a:latin typeface="Times New Roman" panose="02020603050405020304" pitchFamily="18" charset="0"/>
                  <a:cs typeface="Times New Roman" panose="02020603050405020304" pitchFamily="18" charset="0"/>
                </a:endParaRPr>
              </a:p>
            </c:rich>
          </c:tx>
          <c:layout>
            <c:manualLayout>
              <c:xMode val="edge"/>
              <c:yMode val="edge"/>
              <c:x val="2.4247768103163231E-2"/>
              <c:y val="6.8095720057808007E-2"/>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32914680"/>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solid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Sheet1!$G$88</c:f>
              <c:strCache>
                <c:ptCount val="1"/>
                <c:pt idx="0">
                  <c:v>LAI</c:v>
                </c:pt>
              </c:strCache>
            </c:strRef>
          </c:tx>
          <c:spPr>
            <a:solidFill>
              <a:schemeClr val="accent1"/>
            </a:solidFill>
            <a:ln>
              <a:noFill/>
            </a:ln>
            <a:effectLst/>
          </c:spPr>
          <c:invertIfNegative val="0"/>
          <c:cat>
            <c:strRef>
              <c:f>Sheet1!$F$89:$F$92</c:f>
              <c:strCache>
                <c:ptCount val="4"/>
                <c:pt idx="0">
                  <c:v>NRMSE</c:v>
                </c:pt>
                <c:pt idx="1">
                  <c:v>RMSE</c:v>
                </c:pt>
                <c:pt idx="2">
                  <c:v>MAE</c:v>
                </c:pt>
                <c:pt idx="3">
                  <c:v>R²</c:v>
                </c:pt>
              </c:strCache>
            </c:strRef>
          </c:cat>
          <c:val>
            <c:numRef>
              <c:f>Sheet1!$G$89:$G$92</c:f>
              <c:numCache>
                <c:formatCode>0.00%</c:formatCode>
                <c:ptCount val="4"/>
                <c:pt idx="0">
                  <c:v>8.5800000000000001E-2</c:v>
                </c:pt>
                <c:pt idx="1">
                  <c:v>6.2399999999999999E-3</c:v>
                </c:pt>
                <c:pt idx="2">
                  <c:v>4.81E-3</c:v>
                </c:pt>
                <c:pt idx="3">
                  <c:v>8.8900000000000003E-3</c:v>
                </c:pt>
              </c:numCache>
            </c:numRef>
          </c:val>
          <c:extLst>
            <c:ext xmlns:c16="http://schemas.microsoft.com/office/drawing/2014/chart" uri="{C3380CC4-5D6E-409C-BE32-E72D297353CC}">
              <c16:uniqueId val="{00000000-8F2C-4AF7-AC78-24198898646C}"/>
            </c:ext>
          </c:extLst>
        </c:ser>
        <c:dLbls>
          <c:showLegendKey val="0"/>
          <c:showVal val="0"/>
          <c:showCatName val="0"/>
          <c:showSerName val="0"/>
          <c:showPercent val="0"/>
          <c:showBubbleSize val="0"/>
        </c:dLbls>
        <c:gapWidth val="219"/>
        <c:overlap val="-27"/>
        <c:axId val="524717136"/>
        <c:axId val="524717496"/>
      </c:barChart>
      <c:catAx>
        <c:axId val="5247171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24717496"/>
        <c:crosses val="autoZero"/>
        <c:auto val="1"/>
        <c:lblAlgn val="ctr"/>
        <c:lblOffset val="100"/>
        <c:noMultiLvlLbl val="0"/>
      </c:catAx>
      <c:valAx>
        <c:axId val="524717496"/>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24717136"/>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solid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Sheet1!$G$111</c:f>
              <c:strCache>
                <c:ptCount val="1"/>
                <c:pt idx="0">
                  <c:v>CCC</c:v>
                </c:pt>
              </c:strCache>
            </c:strRef>
          </c:tx>
          <c:spPr>
            <a:solidFill>
              <a:schemeClr val="accent1"/>
            </a:solidFill>
            <a:ln>
              <a:noFill/>
            </a:ln>
            <a:effectLst/>
          </c:spPr>
          <c:invertIfNegative val="0"/>
          <c:cat>
            <c:strRef>
              <c:f>Sheet1!$F$112:$F$115</c:f>
              <c:strCache>
                <c:ptCount val="4"/>
                <c:pt idx="0">
                  <c:v>NRMSE</c:v>
                </c:pt>
                <c:pt idx="1">
                  <c:v>RMSE</c:v>
                </c:pt>
                <c:pt idx="2">
                  <c:v>MAE</c:v>
                </c:pt>
                <c:pt idx="3">
                  <c:v>R²</c:v>
                </c:pt>
              </c:strCache>
            </c:strRef>
          </c:cat>
          <c:val>
            <c:numRef>
              <c:f>Sheet1!$G$112:$G$115</c:f>
              <c:numCache>
                <c:formatCode>0.00%</c:formatCode>
                <c:ptCount val="4"/>
                <c:pt idx="0">
                  <c:v>0.1484</c:v>
                </c:pt>
                <c:pt idx="1">
                  <c:v>5.5900000000000004E-3</c:v>
                </c:pt>
                <c:pt idx="2">
                  <c:v>4.2300000000000003E-3</c:v>
                </c:pt>
                <c:pt idx="3">
                  <c:v>6.5599999999999999E-3</c:v>
                </c:pt>
              </c:numCache>
            </c:numRef>
          </c:val>
          <c:extLst>
            <c:ext xmlns:c16="http://schemas.microsoft.com/office/drawing/2014/chart" uri="{C3380CC4-5D6E-409C-BE32-E72D297353CC}">
              <c16:uniqueId val="{00000000-44AA-4D1E-B130-982A46FC81C5}"/>
            </c:ext>
          </c:extLst>
        </c:ser>
        <c:dLbls>
          <c:showLegendKey val="0"/>
          <c:showVal val="0"/>
          <c:showCatName val="0"/>
          <c:showSerName val="0"/>
          <c:showPercent val="0"/>
          <c:showBubbleSize val="0"/>
        </c:dLbls>
        <c:gapWidth val="219"/>
        <c:overlap val="-27"/>
        <c:axId val="337763912"/>
        <c:axId val="337764992"/>
      </c:barChart>
      <c:catAx>
        <c:axId val="3377639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37764992"/>
        <c:crosses val="autoZero"/>
        <c:auto val="1"/>
        <c:lblAlgn val="ctr"/>
        <c:lblOffset val="100"/>
        <c:noMultiLvlLbl val="0"/>
      </c:catAx>
      <c:valAx>
        <c:axId val="337764992"/>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37763912"/>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77F74-A49B-D303-CA50-D15D6FFC9E5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6D03970D-39D7-1E90-56A7-AC87490FFA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69B90E22-4C7E-ACD5-20D6-720425056349}"/>
              </a:ext>
            </a:extLst>
          </p:cNvPr>
          <p:cNvSpPr>
            <a:spLocks noGrp="1"/>
          </p:cNvSpPr>
          <p:nvPr>
            <p:ph type="dt" sz="half" idx="10"/>
          </p:nvPr>
        </p:nvSpPr>
        <p:spPr/>
        <p:txBody>
          <a:bodyPr/>
          <a:lstStyle/>
          <a:p>
            <a:fld id="{71AF2734-05BA-463B-BD23-A6EFD0E126A1}" type="datetimeFigureOut">
              <a:rPr lang="en-IN" smtClean="0"/>
              <a:t>27-07-2024</a:t>
            </a:fld>
            <a:endParaRPr lang="en-IN"/>
          </a:p>
        </p:txBody>
      </p:sp>
      <p:sp>
        <p:nvSpPr>
          <p:cNvPr id="5" name="Footer Placeholder 4">
            <a:extLst>
              <a:ext uri="{FF2B5EF4-FFF2-40B4-BE49-F238E27FC236}">
                <a16:creationId xmlns:a16="http://schemas.microsoft.com/office/drawing/2014/main" id="{F4B47094-A5C5-CA9E-1363-D355D072EC5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3630D62-9542-FE15-29D3-2C61971925BA}"/>
              </a:ext>
            </a:extLst>
          </p:cNvPr>
          <p:cNvSpPr>
            <a:spLocks noGrp="1"/>
          </p:cNvSpPr>
          <p:nvPr>
            <p:ph type="sldNum" sz="quarter" idx="12"/>
          </p:nvPr>
        </p:nvSpPr>
        <p:spPr/>
        <p:txBody>
          <a:bodyPr/>
          <a:lstStyle/>
          <a:p>
            <a:fld id="{E84184D8-883D-44DF-9A00-D2F65DA676A6}" type="slidenum">
              <a:rPr lang="en-IN" smtClean="0"/>
              <a:t>‹#›</a:t>
            </a:fld>
            <a:endParaRPr lang="en-IN"/>
          </a:p>
        </p:txBody>
      </p:sp>
    </p:spTree>
    <p:extLst>
      <p:ext uri="{BB962C8B-B14F-4D97-AF65-F5344CB8AC3E}">
        <p14:creationId xmlns:p14="http://schemas.microsoft.com/office/powerpoint/2010/main" val="1919404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B5A4C-A14D-91AD-2506-4602DA9811C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25E0B4A-5941-A857-ABCF-03F702F1D21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9C3B6DC-179D-9380-E31F-B343A3DA5C1A}"/>
              </a:ext>
            </a:extLst>
          </p:cNvPr>
          <p:cNvSpPr>
            <a:spLocks noGrp="1"/>
          </p:cNvSpPr>
          <p:nvPr>
            <p:ph type="dt" sz="half" idx="10"/>
          </p:nvPr>
        </p:nvSpPr>
        <p:spPr/>
        <p:txBody>
          <a:bodyPr/>
          <a:lstStyle/>
          <a:p>
            <a:fld id="{71AF2734-05BA-463B-BD23-A6EFD0E126A1}" type="datetimeFigureOut">
              <a:rPr lang="en-IN" smtClean="0"/>
              <a:t>27-07-2024</a:t>
            </a:fld>
            <a:endParaRPr lang="en-IN"/>
          </a:p>
        </p:txBody>
      </p:sp>
      <p:sp>
        <p:nvSpPr>
          <p:cNvPr id="5" name="Footer Placeholder 4">
            <a:extLst>
              <a:ext uri="{FF2B5EF4-FFF2-40B4-BE49-F238E27FC236}">
                <a16:creationId xmlns:a16="http://schemas.microsoft.com/office/drawing/2014/main" id="{5F18C1C9-B3E6-2185-6C8A-282C46CC4CE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DA43958-E783-2D58-8A65-D240F6EA1D7E}"/>
              </a:ext>
            </a:extLst>
          </p:cNvPr>
          <p:cNvSpPr>
            <a:spLocks noGrp="1"/>
          </p:cNvSpPr>
          <p:nvPr>
            <p:ph type="sldNum" sz="quarter" idx="12"/>
          </p:nvPr>
        </p:nvSpPr>
        <p:spPr/>
        <p:txBody>
          <a:bodyPr/>
          <a:lstStyle/>
          <a:p>
            <a:fld id="{E84184D8-883D-44DF-9A00-D2F65DA676A6}" type="slidenum">
              <a:rPr lang="en-IN" smtClean="0"/>
              <a:t>‹#›</a:t>
            </a:fld>
            <a:endParaRPr lang="en-IN"/>
          </a:p>
        </p:txBody>
      </p:sp>
    </p:spTree>
    <p:extLst>
      <p:ext uri="{BB962C8B-B14F-4D97-AF65-F5344CB8AC3E}">
        <p14:creationId xmlns:p14="http://schemas.microsoft.com/office/powerpoint/2010/main" val="1698426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C3AEA-3B46-F2A7-4ABA-A969ABB1E90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3B697C55-6AC0-5E27-E7EF-38F73B35C4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48D3CA-A9E1-B49E-DCCD-27D9D9BF72BB}"/>
              </a:ext>
            </a:extLst>
          </p:cNvPr>
          <p:cNvSpPr>
            <a:spLocks noGrp="1"/>
          </p:cNvSpPr>
          <p:nvPr>
            <p:ph type="dt" sz="half" idx="10"/>
          </p:nvPr>
        </p:nvSpPr>
        <p:spPr/>
        <p:txBody>
          <a:bodyPr/>
          <a:lstStyle/>
          <a:p>
            <a:fld id="{71AF2734-05BA-463B-BD23-A6EFD0E126A1}" type="datetimeFigureOut">
              <a:rPr lang="en-IN" smtClean="0"/>
              <a:t>27-07-2024</a:t>
            </a:fld>
            <a:endParaRPr lang="en-IN"/>
          </a:p>
        </p:txBody>
      </p:sp>
      <p:sp>
        <p:nvSpPr>
          <p:cNvPr id="5" name="Footer Placeholder 4">
            <a:extLst>
              <a:ext uri="{FF2B5EF4-FFF2-40B4-BE49-F238E27FC236}">
                <a16:creationId xmlns:a16="http://schemas.microsoft.com/office/drawing/2014/main" id="{CD04D076-56E7-4F68-F179-30CC604E30C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D126995-59DB-38A1-B04F-82BE36745941}"/>
              </a:ext>
            </a:extLst>
          </p:cNvPr>
          <p:cNvSpPr>
            <a:spLocks noGrp="1"/>
          </p:cNvSpPr>
          <p:nvPr>
            <p:ph type="sldNum" sz="quarter" idx="12"/>
          </p:nvPr>
        </p:nvSpPr>
        <p:spPr/>
        <p:txBody>
          <a:bodyPr/>
          <a:lstStyle/>
          <a:p>
            <a:fld id="{E84184D8-883D-44DF-9A00-D2F65DA676A6}" type="slidenum">
              <a:rPr lang="en-IN" smtClean="0"/>
              <a:t>‹#›</a:t>
            </a:fld>
            <a:endParaRPr lang="en-IN"/>
          </a:p>
        </p:txBody>
      </p:sp>
    </p:spTree>
    <p:extLst>
      <p:ext uri="{BB962C8B-B14F-4D97-AF65-F5344CB8AC3E}">
        <p14:creationId xmlns:p14="http://schemas.microsoft.com/office/powerpoint/2010/main" val="2262880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675EE-D64E-64F4-AFBE-12FAB9384E96}"/>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5264D93-6E61-B220-2FAE-33E87D2FE40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B1130B05-E37D-45A2-AF91-6158F45C9F4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1B3AF39C-DD4A-1123-A622-EFB4FC692B6A}"/>
              </a:ext>
            </a:extLst>
          </p:cNvPr>
          <p:cNvSpPr>
            <a:spLocks noGrp="1"/>
          </p:cNvSpPr>
          <p:nvPr>
            <p:ph type="dt" sz="half" idx="10"/>
          </p:nvPr>
        </p:nvSpPr>
        <p:spPr/>
        <p:txBody>
          <a:bodyPr/>
          <a:lstStyle/>
          <a:p>
            <a:fld id="{71AF2734-05BA-463B-BD23-A6EFD0E126A1}" type="datetimeFigureOut">
              <a:rPr lang="en-IN" smtClean="0"/>
              <a:t>27-07-2024</a:t>
            </a:fld>
            <a:endParaRPr lang="en-IN"/>
          </a:p>
        </p:txBody>
      </p:sp>
      <p:sp>
        <p:nvSpPr>
          <p:cNvPr id="6" name="Footer Placeholder 5">
            <a:extLst>
              <a:ext uri="{FF2B5EF4-FFF2-40B4-BE49-F238E27FC236}">
                <a16:creationId xmlns:a16="http://schemas.microsoft.com/office/drawing/2014/main" id="{8C2558E0-8511-EDEE-D5AB-3D00B6ADFA6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D0242A4D-EFF8-641D-F95F-0B302E732D17}"/>
              </a:ext>
            </a:extLst>
          </p:cNvPr>
          <p:cNvSpPr>
            <a:spLocks noGrp="1"/>
          </p:cNvSpPr>
          <p:nvPr>
            <p:ph type="sldNum" sz="quarter" idx="12"/>
          </p:nvPr>
        </p:nvSpPr>
        <p:spPr/>
        <p:txBody>
          <a:bodyPr/>
          <a:lstStyle/>
          <a:p>
            <a:fld id="{E84184D8-883D-44DF-9A00-D2F65DA676A6}" type="slidenum">
              <a:rPr lang="en-IN" smtClean="0"/>
              <a:t>‹#›</a:t>
            </a:fld>
            <a:endParaRPr lang="en-IN"/>
          </a:p>
        </p:txBody>
      </p:sp>
    </p:spTree>
    <p:extLst>
      <p:ext uri="{BB962C8B-B14F-4D97-AF65-F5344CB8AC3E}">
        <p14:creationId xmlns:p14="http://schemas.microsoft.com/office/powerpoint/2010/main" val="945358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C8B62-C917-2269-A4D5-29DDEF64994F}"/>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3D965F5B-4C1A-54D3-DDB0-9E4FCE5779A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F80FCC-ABD5-B1CB-3970-616BBE54D1D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1BDF5279-DAB8-AF47-D54D-D596263E7B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55495B5-477F-A8F7-D89E-A70BC3EC617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320F7CFC-5CD9-4D40-36A9-67DE40F0201E}"/>
              </a:ext>
            </a:extLst>
          </p:cNvPr>
          <p:cNvSpPr>
            <a:spLocks noGrp="1"/>
          </p:cNvSpPr>
          <p:nvPr>
            <p:ph type="dt" sz="half" idx="10"/>
          </p:nvPr>
        </p:nvSpPr>
        <p:spPr/>
        <p:txBody>
          <a:bodyPr/>
          <a:lstStyle/>
          <a:p>
            <a:fld id="{71AF2734-05BA-463B-BD23-A6EFD0E126A1}" type="datetimeFigureOut">
              <a:rPr lang="en-IN" smtClean="0"/>
              <a:t>27-07-2024</a:t>
            </a:fld>
            <a:endParaRPr lang="en-IN"/>
          </a:p>
        </p:txBody>
      </p:sp>
      <p:sp>
        <p:nvSpPr>
          <p:cNvPr id="8" name="Footer Placeholder 7">
            <a:extLst>
              <a:ext uri="{FF2B5EF4-FFF2-40B4-BE49-F238E27FC236}">
                <a16:creationId xmlns:a16="http://schemas.microsoft.com/office/drawing/2014/main" id="{6D042306-936E-9AEE-98A2-E815A90166E7}"/>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17270458-CAC6-889E-6EE5-FE5596821ACE}"/>
              </a:ext>
            </a:extLst>
          </p:cNvPr>
          <p:cNvSpPr>
            <a:spLocks noGrp="1"/>
          </p:cNvSpPr>
          <p:nvPr>
            <p:ph type="sldNum" sz="quarter" idx="12"/>
          </p:nvPr>
        </p:nvSpPr>
        <p:spPr/>
        <p:txBody>
          <a:bodyPr/>
          <a:lstStyle/>
          <a:p>
            <a:fld id="{E84184D8-883D-44DF-9A00-D2F65DA676A6}" type="slidenum">
              <a:rPr lang="en-IN" smtClean="0"/>
              <a:t>‹#›</a:t>
            </a:fld>
            <a:endParaRPr lang="en-IN"/>
          </a:p>
        </p:txBody>
      </p:sp>
    </p:spTree>
    <p:extLst>
      <p:ext uri="{BB962C8B-B14F-4D97-AF65-F5344CB8AC3E}">
        <p14:creationId xmlns:p14="http://schemas.microsoft.com/office/powerpoint/2010/main" val="2688093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DD204-2397-1128-370B-8EB713F9D410}"/>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5B713373-A31E-9500-2F3C-36670D1CD040}"/>
              </a:ext>
            </a:extLst>
          </p:cNvPr>
          <p:cNvSpPr>
            <a:spLocks noGrp="1"/>
          </p:cNvSpPr>
          <p:nvPr>
            <p:ph type="dt" sz="half" idx="10"/>
          </p:nvPr>
        </p:nvSpPr>
        <p:spPr/>
        <p:txBody>
          <a:bodyPr/>
          <a:lstStyle/>
          <a:p>
            <a:fld id="{71AF2734-05BA-463B-BD23-A6EFD0E126A1}" type="datetimeFigureOut">
              <a:rPr lang="en-IN" smtClean="0"/>
              <a:t>27-07-2024</a:t>
            </a:fld>
            <a:endParaRPr lang="en-IN"/>
          </a:p>
        </p:txBody>
      </p:sp>
      <p:sp>
        <p:nvSpPr>
          <p:cNvPr id="4" name="Footer Placeholder 3">
            <a:extLst>
              <a:ext uri="{FF2B5EF4-FFF2-40B4-BE49-F238E27FC236}">
                <a16:creationId xmlns:a16="http://schemas.microsoft.com/office/drawing/2014/main" id="{A263622C-E5C8-AC30-9D02-BDFC6A0EC7D2}"/>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9489C639-9898-B2B8-C1A0-19AD7AEFD12E}"/>
              </a:ext>
            </a:extLst>
          </p:cNvPr>
          <p:cNvSpPr>
            <a:spLocks noGrp="1"/>
          </p:cNvSpPr>
          <p:nvPr>
            <p:ph type="sldNum" sz="quarter" idx="12"/>
          </p:nvPr>
        </p:nvSpPr>
        <p:spPr/>
        <p:txBody>
          <a:bodyPr/>
          <a:lstStyle/>
          <a:p>
            <a:fld id="{E84184D8-883D-44DF-9A00-D2F65DA676A6}" type="slidenum">
              <a:rPr lang="en-IN" smtClean="0"/>
              <a:t>‹#›</a:t>
            </a:fld>
            <a:endParaRPr lang="en-IN"/>
          </a:p>
        </p:txBody>
      </p:sp>
    </p:spTree>
    <p:extLst>
      <p:ext uri="{BB962C8B-B14F-4D97-AF65-F5344CB8AC3E}">
        <p14:creationId xmlns:p14="http://schemas.microsoft.com/office/powerpoint/2010/main" val="2356474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8613C0-4D11-9401-750D-218266B7D4C8}"/>
              </a:ext>
            </a:extLst>
          </p:cNvPr>
          <p:cNvSpPr>
            <a:spLocks noGrp="1"/>
          </p:cNvSpPr>
          <p:nvPr>
            <p:ph type="dt" sz="half" idx="10"/>
          </p:nvPr>
        </p:nvSpPr>
        <p:spPr/>
        <p:txBody>
          <a:bodyPr/>
          <a:lstStyle/>
          <a:p>
            <a:fld id="{71AF2734-05BA-463B-BD23-A6EFD0E126A1}" type="datetimeFigureOut">
              <a:rPr lang="en-IN" smtClean="0"/>
              <a:t>27-07-2024</a:t>
            </a:fld>
            <a:endParaRPr lang="en-IN"/>
          </a:p>
        </p:txBody>
      </p:sp>
      <p:sp>
        <p:nvSpPr>
          <p:cNvPr id="3" name="Footer Placeholder 2">
            <a:extLst>
              <a:ext uri="{FF2B5EF4-FFF2-40B4-BE49-F238E27FC236}">
                <a16:creationId xmlns:a16="http://schemas.microsoft.com/office/drawing/2014/main" id="{6B099037-2FC8-404A-A203-4D3552432404}"/>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2E45B7CE-24FD-3607-F685-6AAA35CB5B38}"/>
              </a:ext>
            </a:extLst>
          </p:cNvPr>
          <p:cNvSpPr>
            <a:spLocks noGrp="1"/>
          </p:cNvSpPr>
          <p:nvPr>
            <p:ph type="sldNum" sz="quarter" idx="12"/>
          </p:nvPr>
        </p:nvSpPr>
        <p:spPr/>
        <p:txBody>
          <a:bodyPr/>
          <a:lstStyle/>
          <a:p>
            <a:fld id="{E84184D8-883D-44DF-9A00-D2F65DA676A6}" type="slidenum">
              <a:rPr lang="en-IN" smtClean="0"/>
              <a:t>‹#›</a:t>
            </a:fld>
            <a:endParaRPr lang="en-IN"/>
          </a:p>
        </p:txBody>
      </p:sp>
    </p:spTree>
    <p:extLst>
      <p:ext uri="{BB962C8B-B14F-4D97-AF65-F5344CB8AC3E}">
        <p14:creationId xmlns:p14="http://schemas.microsoft.com/office/powerpoint/2010/main" val="2010988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DAD8F-83A8-A925-2680-35871914EC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B29B91C1-4E51-488D-B1CA-9EFCD9B329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A71E5871-D4D2-FDDD-B53B-8E16E2CF89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9A53E0-BE5F-1398-3B88-39C976FDABA0}"/>
              </a:ext>
            </a:extLst>
          </p:cNvPr>
          <p:cNvSpPr>
            <a:spLocks noGrp="1"/>
          </p:cNvSpPr>
          <p:nvPr>
            <p:ph type="dt" sz="half" idx="10"/>
          </p:nvPr>
        </p:nvSpPr>
        <p:spPr/>
        <p:txBody>
          <a:bodyPr/>
          <a:lstStyle/>
          <a:p>
            <a:fld id="{71AF2734-05BA-463B-BD23-A6EFD0E126A1}" type="datetimeFigureOut">
              <a:rPr lang="en-IN" smtClean="0"/>
              <a:t>27-07-2024</a:t>
            </a:fld>
            <a:endParaRPr lang="en-IN"/>
          </a:p>
        </p:txBody>
      </p:sp>
      <p:sp>
        <p:nvSpPr>
          <p:cNvPr id="6" name="Footer Placeholder 5">
            <a:extLst>
              <a:ext uri="{FF2B5EF4-FFF2-40B4-BE49-F238E27FC236}">
                <a16:creationId xmlns:a16="http://schemas.microsoft.com/office/drawing/2014/main" id="{8562E791-DEB9-129B-FFF1-B273C51E6C60}"/>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692AEA2-D8F9-C16F-78E1-FED1E7AB68C4}"/>
              </a:ext>
            </a:extLst>
          </p:cNvPr>
          <p:cNvSpPr>
            <a:spLocks noGrp="1"/>
          </p:cNvSpPr>
          <p:nvPr>
            <p:ph type="sldNum" sz="quarter" idx="12"/>
          </p:nvPr>
        </p:nvSpPr>
        <p:spPr/>
        <p:txBody>
          <a:bodyPr/>
          <a:lstStyle/>
          <a:p>
            <a:fld id="{E84184D8-883D-44DF-9A00-D2F65DA676A6}" type="slidenum">
              <a:rPr lang="en-IN" smtClean="0"/>
              <a:t>‹#›</a:t>
            </a:fld>
            <a:endParaRPr lang="en-IN"/>
          </a:p>
        </p:txBody>
      </p:sp>
    </p:spTree>
    <p:extLst>
      <p:ext uri="{BB962C8B-B14F-4D97-AF65-F5344CB8AC3E}">
        <p14:creationId xmlns:p14="http://schemas.microsoft.com/office/powerpoint/2010/main" val="3684664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A9782-09CB-EC4E-1623-75C638BA6A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642E8E2B-E726-B159-9E79-700F97EF90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01C707A1-CE31-8FE8-5E9A-096B9AEA1F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D494DC-E045-F321-CE3E-63C828E6B888}"/>
              </a:ext>
            </a:extLst>
          </p:cNvPr>
          <p:cNvSpPr>
            <a:spLocks noGrp="1"/>
          </p:cNvSpPr>
          <p:nvPr>
            <p:ph type="dt" sz="half" idx="10"/>
          </p:nvPr>
        </p:nvSpPr>
        <p:spPr/>
        <p:txBody>
          <a:bodyPr/>
          <a:lstStyle/>
          <a:p>
            <a:fld id="{71AF2734-05BA-463B-BD23-A6EFD0E126A1}" type="datetimeFigureOut">
              <a:rPr lang="en-IN" smtClean="0"/>
              <a:t>27-07-2024</a:t>
            </a:fld>
            <a:endParaRPr lang="en-IN"/>
          </a:p>
        </p:txBody>
      </p:sp>
      <p:sp>
        <p:nvSpPr>
          <p:cNvPr id="6" name="Footer Placeholder 5">
            <a:extLst>
              <a:ext uri="{FF2B5EF4-FFF2-40B4-BE49-F238E27FC236}">
                <a16:creationId xmlns:a16="http://schemas.microsoft.com/office/drawing/2014/main" id="{67063C61-4DBA-6CE1-86F4-74A1BDB1B8B7}"/>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48AEF6B5-5D93-D0D1-2EFC-C6889408A0CC}"/>
              </a:ext>
            </a:extLst>
          </p:cNvPr>
          <p:cNvSpPr>
            <a:spLocks noGrp="1"/>
          </p:cNvSpPr>
          <p:nvPr>
            <p:ph type="sldNum" sz="quarter" idx="12"/>
          </p:nvPr>
        </p:nvSpPr>
        <p:spPr/>
        <p:txBody>
          <a:bodyPr/>
          <a:lstStyle/>
          <a:p>
            <a:fld id="{E84184D8-883D-44DF-9A00-D2F65DA676A6}" type="slidenum">
              <a:rPr lang="en-IN" smtClean="0"/>
              <a:t>‹#›</a:t>
            </a:fld>
            <a:endParaRPr lang="en-IN"/>
          </a:p>
        </p:txBody>
      </p:sp>
    </p:spTree>
    <p:extLst>
      <p:ext uri="{BB962C8B-B14F-4D97-AF65-F5344CB8AC3E}">
        <p14:creationId xmlns:p14="http://schemas.microsoft.com/office/powerpoint/2010/main" val="576572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3A639-71B8-9FB4-B903-C52FEA71879C}"/>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37F847E9-3788-E055-B42E-42874AB1F4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F202C29-6EE6-3065-4905-902446097A4A}"/>
              </a:ext>
            </a:extLst>
          </p:cNvPr>
          <p:cNvSpPr>
            <a:spLocks noGrp="1"/>
          </p:cNvSpPr>
          <p:nvPr>
            <p:ph type="dt" sz="half" idx="10"/>
          </p:nvPr>
        </p:nvSpPr>
        <p:spPr/>
        <p:txBody>
          <a:bodyPr/>
          <a:lstStyle/>
          <a:p>
            <a:fld id="{71AF2734-05BA-463B-BD23-A6EFD0E126A1}" type="datetimeFigureOut">
              <a:rPr lang="en-IN" smtClean="0"/>
              <a:t>27-07-2024</a:t>
            </a:fld>
            <a:endParaRPr lang="en-IN"/>
          </a:p>
        </p:txBody>
      </p:sp>
      <p:sp>
        <p:nvSpPr>
          <p:cNvPr id="5" name="Footer Placeholder 4">
            <a:extLst>
              <a:ext uri="{FF2B5EF4-FFF2-40B4-BE49-F238E27FC236}">
                <a16:creationId xmlns:a16="http://schemas.microsoft.com/office/drawing/2014/main" id="{F114C68E-B984-7037-1E0B-D41124F0935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F74ACDB-2615-5160-E0AF-55CFAAB32E1C}"/>
              </a:ext>
            </a:extLst>
          </p:cNvPr>
          <p:cNvSpPr>
            <a:spLocks noGrp="1"/>
          </p:cNvSpPr>
          <p:nvPr>
            <p:ph type="sldNum" sz="quarter" idx="12"/>
          </p:nvPr>
        </p:nvSpPr>
        <p:spPr/>
        <p:txBody>
          <a:bodyPr/>
          <a:lstStyle/>
          <a:p>
            <a:fld id="{E84184D8-883D-44DF-9A00-D2F65DA676A6}" type="slidenum">
              <a:rPr lang="en-IN" smtClean="0"/>
              <a:t>‹#›</a:t>
            </a:fld>
            <a:endParaRPr lang="en-IN"/>
          </a:p>
        </p:txBody>
      </p:sp>
    </p:spTree>
    <p:extLst>
      <p:ext uri="{BB962C8B-B14F-4D97-AF65-F5344CB8AC3E}">
        <p14:creationId xmlns:p14="http://schemas.microsoft.com/office/powerpoint/2010/main" val="1576856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D65AEF1-FCAD-25BF-9ECB-F7F3324BFE1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7122AB13-4919-5C54-D863-51F970FB1E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B96E2CC-0930-77AC-0292-78E474A24D7B}"/>
              </a:ext>
            </a:extLst>
          </p:cNvPr>
          <p:cNvSpPr>
            <a:spLocks noGrp="1"/>
          </p:cNvSpPr>
          <p:nvPr>
            <p:ph type="dt" sz="half" idx="10"/>
          </p:nvPr>
        </p:nvSpPr>
        <p:spPr/>
        <p:txBody>
          <a:bodyPr/>
          <a:lstStyle/>
          <a:p>
            <a:fld id="{71AF2734-05BA-463B-BD23-A6EFD0E126A1}" type="datetimeFigureOut">
              <a:rPr lang="en-IN" smtClean="0"/>
              <a:t>27-07-2024</a:t>
            </a:fld>
            <a:endParaRPr lang="en-IN"/>
          </a:p>
        </p:txBody>
      </p:sp>
      <p:sp>
        <p:nvSpPr>
          <p:cNvPr id="5" name="Footer Placeholder 4">
            <a:extLst>
              <a:ext uri="{FF2B5EF4-FFF2-40B4-BE49-F238E27FC236}">
                <a16:creationId xmlns:a16="http://schemas.microsoft.com/office/drawing/2014/main" id="{23D976ED-BA8D-980F-E983-0B9DB5C49C8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25FB9C6-DCD3-7D31-06C4-139D419E2322}"/>
              </a:ext>
            </a:extLst>
          </p:cNvPr>
          <p:cNvSpPr>
            <a:spLocks noGrp="1"/>
          </p:cNvSpPr>
          <p:nvPr>
            <p:ph type="sldNum" sz="quarter" idx="12"/>
          </p:nvPr>
        </p:nvSpPr>
        <p:spPr/>
        <p:txBody>
          <a:bodyPr/>
          <a:lstStyle/>
          <a:p>
            <a:fld id="{E84184D8-883D-44DF-9A00-D2F65DA676A6}" type="slidenum">
              <a:rPr lang="en-IN" smtClean="0"/>
              <a:t>‹#›</a:t>
            </a:fld>
            <a:endParaRPr lang="en-IN"/>
          </a:p>
        </p:txBody>
      </p:sp>
    </p:spTree>
    <p:extLst>
      <p:ext uri="{BB962C8B-B14F-4D97-AF65-F5344CB8AC3E}">
        <p14:creationId xmlns:p14="http://schemas.microsoft.com/office/powerpoint/2010/main" val="1751975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3368BE-D651-F2CF-A081-8CB9B16095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75F240A3-9FA2-929F-6FB0-DF5C731F2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CB461EB-01B0-F769-3884-AF7FE48DEC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AF2734-05BA-463B-BD23-A6EFD0E126A1}" type="datetimeFigureOut">
              <a:rPr lang="en-IN" smtClean="0"/>
              <a:t>27-07-2024</a:t>
            </a:fld>
            <a:endParaRPr lang="en-IN"/>
          </a:p>
        </p:txBody>
      </p:sp>
      <p:sp>
        <p:nvSpPr>
          <p:cNvPr id="5" name="Footer Placeholder 4">
            <a:extLst>
              <a:ext uri="{FF2B5EF4-FFF2-40B4-BE49-F238E27FC236}">
                <a16:creationId xmlns:a16="http://schemas.microsoft.com/office/drawing/2014/main" id="{A5C866D8-3750-A851-3AB7-95DE2CB3F0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7DE47BB6-2792-2558-7E1C-5C83AEEEEE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4184D8-883D-44DF-9A00-D2F65DA676A6}" type="slidenum">
              <a:rPr lang="en-IN" smtClean="0"/>
              <a:t>‹#›</a:t>
            </a:fld>
            <a:endParaRPr lang="en-IN"/>
          </a:p>
        </p:txBody>
      </p:sp>
    </p:spTree>
    <p:extLst>
      <p:ext uri="{BB962C8B-B14F-4D97-AF65-F5344CB8AC3E}">
        <p14:creationId xmlns:p14="http://schemas.microsoft.com/office/powerpoint/2010/main" val="34854017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scdutta@bitsindri.ac.in"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lue and White PPT Background">
            <a:extLst>
              <a:ext uri="{FF2B5EF4-FFF2-40B4-BE49-F238E27FC236}">
                <a16:creationId xmlns:a16="http://schemas.microsoft.com/office/drawing/2014/main" id="{1EAE1B2B-180A-BCE1-EA3B-27AEF21E56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EEDB1AD-97C6-66A7-6CC6-249945DB78B3}"/>
              </a:ext>
            </a:extLst>
          </p:cNvPr>
          <p:cNvSpPr>
            <a:spLocks noGrp="1"/>
          </p:cNvSpPr>
          <p:nvPr>
            <p:ph type="ctrTitle"/>
          </p:nvPr>
        </p:nvSpPr>
        <p:spPr>
          <a:xfrm>
            <a:off x="338379" y="902776"/>
            <a:ext cx="11515241" cy="2944678"/>
          </a:xfrm>
        </p:spPr>
        <p:txBody>
          <a:bodyPr>
            <a:noAutofit/>
          </a:bodyPr>
          <a:lstStyle/>
          <a:p>
            <a:r>
              <a:rPr lang="en-US" sz="4000" b="1" kern="100" dirty="0">
                <a:effectLst/>
                <a:latin typeface="Times New Roman" panose="02020603050405020304" pitchFamily="18" charset="0"/>
                <a:ea typeface="Calibri" panose="020F0502020204030204" pitchFamily="34" charset="0"/>
                <a:cs typeface="Times New Roman" panose="02020603050405020304" pitchFamily="18" charset="0"/>
              </a:rPr>
              <a:t>AI/ML APPLICATIONS IN AGRICULTURE: RETRIEVING WHEAT CROP TRAITS FROM UAV-BORNE HYPERSPECTRAL IMAGES USING HYBRID MACHINE LEARNING MODELS</a:t>
            </a:r>
            <a:endParaRPr lang="en-IN" sz="4000" dirty="0"/>
          </a:p>
        </p:txBody>
      </p:sp>
      <p:sp>
        <p:nvSpPr>
          <p:cNvPr id="3" name="Subtitle 2">
            <a:extLst>
              <a:ext uri="{FF2B5EF4-FFF2-40B4-BE49-F238E27FC236}">
                <a16:creationId xmlns:a16="http://schemas.microsoft.com/office/drawing/2014/main" id="{E7CC688C-F043-77BA-9ACF-DF1B6727A569}"/>
              </a:ext>
            </a:extLst>
          </p:cNvPr>
          <p:cNvSpPr>
            <a:spLocks noGrp="1"/>
          </p:cNvSpPr>
          <p:nvPr>
            <p:ph type="subTitle" idx="1"/>
          </p:nvPr>
        </p:nvSpPr>
        <p:spPr>
          <a:xfrm>
            <a:off x="6096000" y="4308529"/>
            <a:ext cx="5868692" cy="1956661"/>
          </a:xfrm>
        </p:spPr>
        <p:txBody>
          <a:bodyPr>
            <a:normAutofit fontScale="85000" lnSpcReduction="10000"/>
          </a:bodyPr>
          <a:lstStyle/>
          <a:p>
            <a:pPr algn="r">
              <a:lnSpc>
                <a:spcPct val="107000"/>
              </a:lnSpc>
              <a:spcAft>
                <a:spcPts val="800"/>
              </a:spcAft>
            </a:pPr>
            <a:r>
              <a:rPr lang="en-IN" sz="1800" b="1" kern="0"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Kunal Mahto</a:t>
            </a:r>
            <a:r>
              <a:rPr lang="en-IN" sz="1800" b="1" kern="0" baseline="30000"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IN" sz="1800" b="1" kern="0"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 Subhash Chandra Dutta</a:t>
            </a:r>
            <a:r>
              <a:rPr lang="en-IN" sz="1800" b="1" kern="0" baseline="30000"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07000"/>
              </a:lnSpc>
              <a:spcAft>
                <a:spcPts val="800"/>
              </a:spcAft>
            </a:pPr>
            <a:r>
              <a:rPr lang="en-IN" sz="1800" b="1" kern="0" baseline="30000"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IN" sz="1800" b="1" kern="0"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PhD Scholar, Department of Computer Science &amp; Engineering, BIT </a:t>
            </a:r>
            <a:r>
              <a:rPr lang="en-IN" sz="1800" b="1" kern="0" dirty="0" err="1">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Sindri</a:t>
            </a:r>
            <a:r>
              <a:rPr lang="en-IN" sz="1800" b="1" kern="0"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 Dhanbad, India, </a:t>
            </a:r>
            <a:r>
              <a:rPr lang="en-US" sz="1800" b="1" kern="100"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kunalm.rs.cse21@bitsindri.ac.in</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800"/>
              </a:spcAft>
            </a:pPr>
            <a:r>
              <a:rPr lang="en-IN" sz="1800" b="1" kern="0" baseline="30000"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en-IN" sz="1800" b="1" kern="0"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HOD, Department of Computer Science &amp; Engineering, BIT </a:t>
            </a:r>
            <a:r>
              <a:rPr lang="en-IN" sz="1800" b="1" kern="0" dirty="0" err="1">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Sindri</a:t>
            </a:r>
            <a:r>
              <a:rPr lang="en-IN" sz="1800" b="1" kern="0"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 Dhanbad, India, </a:t>
            </a:r>
            <a:r>
              <a:rPr lang="en-IN" sz="1800" b="1" u="sng" kern="0" dirty="0">
                <a:solidFill>
                  <a:srgbClr val="0563C1"/>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scdutta@bitsindri.ac</a:t>
            </a:r>
            <a:r>
              <a:rPr lang="en-IN" sz="1800" b="1" u="sng" kern="0" dirty="0">
                <a:solidFill>
                  <a:srgbClr val="0563C1"/>
                </a:solidFill>
                <a:effectLst/>
                <a:latin typeface="Arial" panose="020B0604020202020204" pitchFamily="34" charset="0"/>
                <a:ea typeface="Times New Roman" panose="02020603050405020304" pitchFamily="18" charset="0"/>
                <a:cs typeface="Mangal" panose="02040503050203030202" pitchFamily="18" charset="0"/>
                <a:hlinkClick r:id="rId3"/>
              </a:rPr>
              <a:t>.in</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algn="r"/>
            <a:endParaRPr lang="en-IN" dirty="0"/>
          </a:p>
        </p:txBody>
      </p:sp>
    </p:spTree>
    <p:extLst>
      <p:ext uri="{BB962C8B-B14F-4D97-AF65-F5344CB8AC3E}">
        <p14:creationId xmlns:p14="http://schemas.microsoft.com/office/powerpoint/2010/main" val="830770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Blue and White PPT Background">
            <a:extLst>
              <a:ext uri="{FF2B5EF4-FFF2-40B4-BE49-F238E27FC236}">
                <a16:creationId xmlns:a16="http://schemas.microsoft.com/office/drawing/2014/main" id="{E8027CD4-EDCD-FBCD-786E-3CD9A0D1A7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4A53C0A-3AB3-AD4A-BB03-C6E5815CB442}"/>
              </a:ext>
            </a:extLst>
          </p:cNvPr>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FF32BD7-77F2-B1C8-9A67-476E281907C0}"/>
              </a:ext>
            </a:extLst>
          </p:cNvPr>
          <p:cNvSpPr>
            <a:spLocks noGrp="1"/>
          </p:cNvSpPr>
          <p:nvPr>
            <p:ph idx="1"/>
          </p:nvPr>
        </p:nvSpPr>
        <p:spPr>
          <a:xfrm>
            <a:off x="201478" y="1825625"/>
            <a:ext cx="7857641" cy="4513182"/>
          </a:xfrm>
        </p:spPr>
        <p:txBody>
          <a:bodyPr/>
          <a:lstStyle/>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Lately, the coordination of artificial intelligence (AI) and machine learning (ML) procedures has reformed horticultural practices, especially with regards to crop the executives and yield improvement. </a:t>
            </a: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One promising application involves the use of unmanned aerial vehicles (UAVs) equipped with hyperspectral imaging technology to capture detailed data on wheat crop traits. </a:t>
            </a: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These photos give extensive, high-resolution spectrum information that standard approaches cannot match, allowing the extraction of exact agricultural metrics like chlorophyll, leaf area index, and nutrient levels.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pic>
        <p:nvPicPr>
          <p:cNvPr id="4" name="Picture 3" descr="Applications of Artificial Intelligence for the Development of Sustainable  Agriculture | SpringerLink">
            <a:extLst>
              <a:ext uri="{FF2B5EF4-FFF2-40B4-BE49-F238E27FC236}">
                <a16:creationId xmlns:a16="http://schemas.microsoft.com/office/drawing/2014/main" id="{FF09C235-7E9D-C214-7A3E-7D86E606F26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64446" y="1825625"/>
            <a:ext cx="3491230" cy="2599690"/>
          </a:xfrm>
          <a:prstGeom prst="rect">
            <a:avLst/>
          </a:prstGeom>
          <a:noFill/>
          <a:ln>
            <a:noFill/>
          </a:ln>
        </p:spPr>
      </p:pic>
      <p:sp>
        <p:nvSpPr>
          <p:cNvPr id="6" name="TextBox 5">
            <a:extLst>
              <a:ext uri="{FF2B5EF4-FFF2-40B4-BE49-F238E27FC236}">
                <a16:creationId xmlns:a16="http://schemas.microsoft.com/office/drawing/2014/main" id="{E47B5501-F6B4-791A-6A05-57135C1DE373}"/>
              </a:ext>
            </a:extLst>
          </p:cNvPr>
          <p:cNvSpPr txBox="1"/>
          <p:nvPr/>
        </p:nvSpPr>
        <p:spPr>
          <a:xfrm>
            <a:off x="8543968" y="4843997"/>
            <a:ext cx="3626076" cy="878895"/>
          </a:xfrm>
          <a:prstGeom prst="rect">
            <a:avLst/>
          </a:prstGeom>
          <a:noFill/>
        </p:spPr>
        <p:txBody>
          <a:bodyPr wrap="square">
            <a:spAutoFit/>
          </a:bodyPr>
          <a:lstStyle/>
          <a:p>
            <a:pPr algn="ctr">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Figure 1: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Applications of AI in Agriculture</a:t>
            </a: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838227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lue and White PPT Background">
            <a:extLst>
              <a:ext uri="{FF2B5EF4-FFF2-40B4-BE49-F238E27FC236}">
                <a16:creationId xmlns:a16="http://schemas.microsoft.com/office/drawing/2014/main" id="{8B5A44BF-E823-83BE-E3DE-17E9FF6B4F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6A38BE9-C70D-A1F0-EB57-1DDD5F980FC1}"/>
              </a:ext>
            </a:extLst>
          </p:cNvPr>
          <p:cNvSpPr>
            <a:spLocks noGrp="1"/>
          </p:cNvSpPr>
          <p:nvPr>
            <p:ph idx="1"/>
          </p:nvPr>
        </p:nvSpPr>
        <p:spPr>
          <a:xfrm>
            <a:off x="185981" y="170480"/>
            <a:ext cx="11840704" cy="6540285"/>
          </a:xfrm>
        </p:spPr>
        <p:txBody>
          <a:bodyPr/>
          <a:lstStyle/>
          <a:p>
            <a:pPr marL="0" indent="0">
              <a:buNone/>
            </a:pPr>
            <a:r>
              <a:rPr lang="en-US" sz="1800" b="1" u="sng" kern="100" dirty="0">
                <a:effectLst/>
                <a:latin typeface="Times New Roman" panose="02020603050405020304" pitchFamily="18" charset="0"/>
                <a:ea typeface="Calibri" panose="020F0502020204030204" pitchFamily="34" charset="0"/>
                <a:cs typeface="Times New Roman" panose="02020603050405020304" pitchFamily="18" charset="0"/>
              </a:rPr>
              <a:t>Wheat Crop Traits and Their Significance</a:t>
            </a:r>
          </a:p>
          <a:p>
            <a:pPr marL="0" indent="0" algn="just">
              <a:lnSpc>
                <a:spcPct val="150000"/>
              </a:lnSpc>
              <a:buNone/>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Wheat, a staple crop worldwide, exhibits diverse traits such as leaf chlorophyll content, biomass accumulation, and nitrogen status, which are crucial indicators of crop health and productivity. Monitoring these traits throughout the growing season is essential for optimizing agricultural practices, including irrigation scheduling, fertilizer application, and disease management. Traditional methods of trait assessment, such as manual sampling and laboratory analysis, are labor-intensive, time-consuming, and often provide limited spatial coverage.</a:t>
            </a:r>
          </a:p>
          <a:p>
            <a:pPr marL="0" indent="0" algn="just">
              <a:lnSpc>
                <a:spcPct val="150000"/>
              </a:lnSpc>
              <a:buNone/>
            </a:pPr>
            <a:r>
              <a:rPr lang="en-US" sz="1800" b="1" u="sng" kern="100" dirty="0">
                <a:latin typeface="Times New Roman" panose="02020603050405020304" pitchFamily="18" charset="0"/>
                <a:ea typeface="Calibri" panose="020F0502020204030204" pitchFamily="34" charset="0"/>
                <a:cs typeface="Mangal" panose="02040503050203030202" pitchFamily="18" charset="0"/>
              </a:rPr>
              <a:t>Objectives of the study </a:t>
            </a:r>
          </a:p>
          <a:p>
            <a:pPr marL="342900" marR="228600" lvl="0" indent="-342900">
              <a:lnSpc>
                <a:spcPct val="150000"/>
              </a:lnSpc>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To retrieve wheat crop traits (LAI and CCC) from UAV-borne hyperspectral images using hybrid machine learning models.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228600" lvl="0" indent="-342900">
              <a:lnSpc>
                <a:spcPct val="150000"/>
              </a:lnSpc>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To implement a workflow with UAV imaging, PROSAIL simulations, GPR, and PCA for precise wheat crop monitoring.</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228600" lvl="0" indent="-342900" algn="just">
              <a:lnSpc>
                <a:spcPct val="150000"/>
              </a:lnSpc>
              <a:spcAft>
                <a:spcPts val="80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To enhance trait retrieval accuracy by integrating non-vegetation spectra into the AL-optimized dataset.</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buNone/>
            </a:pP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IN" sz="1800" u="sng"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b="1" dirty="0"/>
          </a:p>
        </p:txBody>
      </p:sp>
    </p:spTree>
    <p:extLst>
      <p:ext uri="{BB962C8B-B14F-4D97-AF65-F5344CB8AC3E}">
        <p14:creationId xmlns:p14="http://schemas.microsoft.com/office/powerpoint/2010/main" val="1863498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Blue and White PPT Background">
            <a:extLst>
              <a:ext uri="{FF2B5EF4-FFF2-40B4-BE49-F238E27FC236}">
                <a16:creationId xmlns:a16="http://schemas.microsoft.com/office/drawing/2014/main" id="{F829D039-F6EA-653E-FBB6-B26CDB4994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46B2DB2-C0CB-EED3-26D5-D40A31BAC1EC}"/>
              </a:ext>
            </a:extLst>
          </p:cNvPr>
          <p:cNvSpPr>
            <a:spLocks noGrp="1"/>
          </p:cNvSpPr>
          <p:nvPr>
            <p:ph type="title"/>
          </p:nvPr>
        </p:nvSpPr>
        <p:spPr>
          <a:xfrm>
            <a:off x="838200" y="365125"/>
            <a:ext cx="10515600" cy="1153709"/>
          </a:xfrm>
        </p:spPr>
        <p:txBody>
          <a:bodyPr>
            <a:normAutofit/>
          </a:bodyPr>
          <a:lstStyle/>
          <a:p>
            <a:pPr algn="ctr"/>
            <a:r>
              <a:rPr lang="en-US" sz="4000" b="1" dirty="0">
                <a:latin typeface="Times New Roman" panose="02020603050405020304" pitchFamily="18" charset="0"/>
                <a:cs typeface="Times New Roman" panose="02020603050405020304" pitchFamily="18" charset="0"/>
              </a:rPr>
              <a:t>LITERATURE REVIEW</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FCE3859-84F3-6C38-89D6-04946A244EA5}"/>
              </a:ext>
            </a:extLst>
          </p:cNvPr>
          <p:cNvSpPr>
            <a:spLocks noGrp="1"/>
          </p:cNvSpPr>
          <p:nvPr>
            <p:ph idx="1"/>
          </p:nvPr>
        </p:nvSpPr>
        <p:spPr>
          <a:xfrm>
            <a:off x="247973" y="1825625"/>
            <a:ext cx="11778711" cy="4854144"/>
          </a:xfrm>
        </p:spPr>
        <p:txBody>
          <a:bodyPr>
            <a:normAutofit fontScale="92500" lnSpcReduction="20000"/>
          </a:bodyPr>
          <a:lstStyle/>
          <a:p>
            <a:pPr algn="just">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Behera et al. (2010)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Using the LAI-2000 Plant Canopy Analyzer, the study estimates Jatropha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curcas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leaf area index (LAI) indirectly. The canopy light transmittance method is essential for agricultural canopy structure and function assessment. The researchers used it to estimate LAI non-destructively, showing how technology-driven approaches can improve agriculture and forestry research precision and efficiency.</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b="1" kern="100" dirty="0" err="1">
                <a:effectLst/>
                <a:latin typeface="Times New Roman" panose="02020603050405020304" pitchFamily="18" charset="0"/>
                <a:ea typeface="Calibri" panose="020F0502020204030204" pitchFamily="34" charset="0"/>
                <a:cs typeface="Mangal" panose="02040503050203030202" pitchFamily="18" charset="0"/>
              </a:rPr>
              <a:t>Francone</a:t>
            </a: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 et al. (2014)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Ceptometer</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and Pocket LAI Smart App estimated LAI differently for canopies with varying structures. The data suggest canopy design influences LAI measurements, emphasizing the necessity for canopy-specific methods. Agronomic and ecological LAI estimations may be more accurate and useful. The research optimizes LAI measurement for different canopy topologies and improves agricultural management.</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b="1" kern="100" dirty="0" err="1">
                <a:effectLst/>
                <a:latin typeface="Times New Roman" panose="02020603050405020304" pitchFamily="18" charset="0"/>
                <a:ea typeface="Calibri" panose="020F0502020204030204" pitchFamily="34" charset="0"/>
                <a:cs typeface="Mangal" panose="02040503050203030202" pitchFamily="18" charset="0"/>
              </a:rPr>
              <a:t>Gonsamo</a:t>
            </a: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 and </a:t>
            </a:r>
            <a:r>
              <a:rPr lang="en-US" sz="1800" b="1" kern="100" dirty="0" err="1">
                <a:effectLst/>
                <a:latin typeface="Times New Roman" panose="02020603050405020304" pitchFamily="18" charset="0"/>
                <a:ea typeface="Calibri" panose="020F0502020204030204" pitchFamily="34" charset="0"/>
                <a:cs typeface="Mangal" panose="02040503050203030202" pitchFamily="18" charset="0"/>
              </a:rPr>
              <a:t>Pellikka</a:t>
            </a: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 (2008)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Researchers corrected canopy LAI slope effects with hemispherical photography. The study indicated significant slope effects in LAI estimates, requiring adjustment. Statistics indicate that LAI estimate should employ topography to better ecological evaluations and management. The research improves hemispherical photography for varied environments, enabling ecological studies and conservation.</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409665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Blue and White PPT Background">
            <a:extLst>
              <a:ext uri="{FF2B5EF4-FFF2-40B4-BE49-F238E27FC236}">
                <a16:creationId xmlns:a16="http://schemas.microsoft.com/office/drawing/2014/main" id="{FDAE3611-D168-28AC-14E2-F64F5C8D28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C7FAD64-E61D-6515-8BED-7AE64407C082}"/>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APPLICATIONS OF AI/ ML IN AGRICULTURE</a:t>
            </a:r>
            <a:endParaRPr lang="en-IN" sz="8000" dirty="0"/>
          </a:p>
        </p:txBody>
      </p:sp>
      <p:sp>
        <p:nvSpPr>
          <p:cNvPr id="3" name="Content Placeholder 2">
            <a:extLst>
              <a:ext uri="{FF2B5EF4-FFF2-40B4-BE49-F238E27FC236}">
                <a16:creationId xmlns:a16="http://schemas.microsoft.com/office/drawing/2014/main" id="{2AB778C5-901D-6644-7ADD-BED9EE4A124F}"/>
              </a:ext>
            </a:extLst>
          </p:cNvPr>
          <p:cNvSpPr>
            <a:spLocks noGrp="1"/>
          </p:cNvSpPr>
          <p:nvPr>
            <p:ph idx="1"/>
          </p:nvPr>
        </p:nvSpPr>
        <p:spPr>
          <a:xfrm>
            <a:off x="170481" y="1825624"/>
            <a:ext cx="11809709" cy="4900639"/>
          </a:xfrm>
        </p:spPr>
        <p:txBody>
          <a:bodyPr>
            <a:normAutofit lnSpcReduction="10000"/>
          </a:bodyPr>
          <a:lstStyle/>
          <a:p>
            <a:pPr marL="0" indent="0">
              <a:buNone/>
            </a:pPr>
            <a:r>
              <a:rPr lang="en-US" sz="1800" b="1" u="sng" kern="100" dirty="0">
                <a:effectLst/>
                <a:latin typeface="Times New Roman" panose="02020603050405020304" pitchFamily="18" charset="0"/>
                <a:ea typeface="Calibri" panose="020F0502020204030204" pitchFamily="34" charset="0"/>
                <a:cs typeface="Mangal" panose="02040503050203030202" pitchFamily="18" charset="0"/>
              </a:rPr>
              <a:t>Yield prediction</a:t>
            </a: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Machine learning methods estimate crop yield using remote sensing. The majority use Artificial Neural Networks (ANN), then Convolutional Ones. Regularizing Bayes BP, SVR, ELR, RFR, and PLSR operate well. </a:t>
            </a: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Red edge, canopy chlorophyll, and absorption ratio indices predict crop output. For efficient crop management, ML models with limited training data must estimate multi-stage crop production promptly. </a:t>
            </a:r>
          </a:p>
          <a:p>
            <a:pPr marL="0" indent="0" algn="just">
              <a:lnSpc>
                <a:spcPct val="150000"/>
              </a:lnSpc>
              <a:buNone/>
            </a:pPr>
            <a:r>
              <a:rPr lang="en-US" sz="1800" b="1" u="sng" kern="100" dirty="0">
                <a:effectLst/>
                <a:latin typeface="Times New Roman" panose="02020603050405020304" pitchFamily="18" charset="0"/>
                <a:ea typeface="Calibri" panose="020F0502020204030204" pitchFamily="34" charset="0"/>
                <a:cs typeface="Mangal" panose="02040503050203030202" pitchFamily="18" charset="0"/>
              </a:rPr>
              <a:t>Pest and diseases detection</a:t>
            </a: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Preventing output losses requires early crop disease identification. Accurate estimates require machine and deep learning. MLR models distinguished Maize Dwarf Mosaic Virus, wheat Powdery Mildew Disease, and Kiwifruit Decline Syndrome utilizing UAV information. </a:t>
            </a: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These findings enable smart farming by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recognising</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diseased crops, reducing pesticide and chemical consumption, and preserving crop quality. Figure demonstrates major deep and machine learning models.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buNone/>
            </a:pPr>
            <a:endParaRPr lang="en-IN" sz="1800" u="sng"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buNone/>
            </a:pP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buNone/>
            </a:pPr>
            <a:endParaRPr lang="en-IN" sz="1800" u="sng"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2805837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Blue and White PPT Background">
            <a:extLst>
              <a:ext uri="{FF2B5EF4-FFF2-40B4-BE49-F238E27FC236}">
                <a16:creationId xmlns:a16="http://schemas.microsoft.com/office/drawing/2014/main" id="{B7974FA7-8496-96F9-47A8-900E26E73D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D1384AF-0857-BAAF-9186-80C116FF81B5}"/>
              </a:ext>
            </a:extLst>
          </p:cNvPr>
          <p:cNvSpPr>
            <a:spLocks noGrp="1"/>
          </p:cNvSpPr>
          <p:nvPr>
            <p:ph idx="1"/>
          </p:nvPr>
        </p:nvSpPr>
        <p:spPr>
          <a:xfrm>
            <a:off x="247973" y="247972"/>
            <a:ext cx="6447295" cy="6369803"/>
          </a:xfrm>
        </p:spPr>
        <p:txBody>
          <a:bodyPr/>
          <a:lstStyle/>
          <a:p>
            <a:pPr marL="0" indent="0">
              <a:buNone/>
            </a:pPr>
            <a:r>
              <a:rPr lang="en-US" sz="1800" b="1" u="sng" kern="100" dirty="0">
                <a:effectLst/>
                <a:latin typeface="Times New Roman" panose="02020603050405020304" pitchFamily="18" charset="0"/>
                <a:ea typeface="Calibri" panose="020F0502020204030204" pitchFamily="34" charset="0"/>
                <a:cs typeface="Mangal" panose="02040503050203030202" pitchFamily="18" charset="0"/>
              </a:rPr>
              <a:t>Soil health management</a:t>
            </a: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Food sustainability requires digital soil planning and shrewd supplement expectation. ML strategies like arbitrary woodland and profound learning beat traditional models for soil supplement expectation. Top soil nutrient prediction machine learning methods are compared.</a:t>
            </a:r>
            <a:endParaRPr lang="en-IN" sz="1800" kern="100" dirty="0">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buNone/>
            </a:pPr>
            <a:r>
              <a:rPr lang="en-US" sz="2000" b="1" u="sng" kern="100" dirty="0">
                <a:effectLst/>
                <a:latin typeface="Times New Roman" panose="02020603050405020304" pitchFamily="18" charset="0"/>
                <a:ea typeface="Calibri" panose="020F0502020204030204" pitchFamily="34" charset="0"/>
                <a:cs typeface="Times New Roman" panose="02020603050405020304" pitchFamily="18" charset="0"/>
              </a:rPr>
              <a:t>Crop quality management</a:t>
            </a:r>
            <a:endParaRPr lang="en-IN" sz="1800" u="sng"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Detecting advances and machine learning algorithms to monitor crop nitrogen and chlorophyll condition is crucial. Radiative exchange methods and machine learning have been combined to consolidate SWIR ghastly hyperspectral information. Using hybrid models, especially radiative exchange models with Gaussian cycle relapse, these limits have been recovered quickly and precisely.</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IN" sz="1800" u="sng"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graphicFrame>
        <p:nvGraphicFramePr>
          <p:cNvPr id="4" name="Chart 3">
            <a:extLst>
              <a:ext uri="{FF2B5EF4-FFF2-40B4-BE49-F238E27FC236}">
                <a16:creationId xmlns:a16="http://schemas.microsoft.com/office/drawing/2014/main" id="{92A028C2-BBA3-F01D-5E89-B5BF30BC42E7}"/>
              </a:ext>
            </a:extLst>
          </p:cNvPr>
          <p:cNvGraphicFramePr/>
          <p:nvPr>
            <p:extLst>
              <p:ext uri="{D42A27DB-BD31-4B8C-83A1-F6EECF244321}">
                <p14:modId xmlns:p14="http://schemas.microsoft.com/office/powerpoint/2010/main" val="3489407996"/>
              </p:ext>
            </p:extLst>
          </p:nvPr>
        </p:nvGraphicFramePr>
        <p:xfrm>
          <a:off x="7175715" y="247972"/>
          <a:ext cx="4881966" cy="2402238"/>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BCF3636C-8F11-B0FA-CF59-AFC4E680D863}"/>
              </a:ext>
            </a:extLst>
          </p:cNvPr>
          <p:cNvSpPr txBox="1"/>
          <p:nvPr/>
        </p:nvSpPr>
        <p:spPr>
          <a:xfrm>
            <a:off x="7600628" y="2807447"/>
            <a:ext cx="4343399" cy="878895"/>
          </a:xfrm>
          <a:prstGeom prst="rect">
            <a:avLst/>
          </a:prstGeom>
          <a:noFill/>
        </p:spPr>
        <p:txBody>
          <a:bodyPr wrap="square">
            <a:spAutoFit/>
          </a:bodyPr>
          <a:lstStyle/>
          <a:p>
            <a:pPr algn="ctr">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Figure 2:</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An illustration of the top 12 machine learning models for soil prediction</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7" name="Chart 6">
            <a:extLst>
              <a:ext uri="{FF2B5EF4-FFF2-40B4-BE49-F238E27FC236}">
                <a16:creationId xmlns:a16="http://schemas.microsoft.com/office/drawing/2014/main" id="{39ED2D41-CCCB-24DD-D28C-09E0D58CE530}"/>
              </a:ext>
            </a:extLst>
          </p:cNvPr>
          <p:cNvGraphicFramePr/>
          <p:nvPr>
            <p:extLst>
              <p:ext uri="{D42A27DB-BD31-4B8C-83A1-F6EECF244321}">
                <p14:modId xmlns:p14="http://schemas.microsoft.com/office/powerpoint/2010/main" val="1500047611"/>
              </p:ext>
            </p:extLst>
          </p:nvPr>
        </p:nvGraphicFramePr>
        <p:xfrm>
          <a:off x="7156190" y="3686342"/>
          <a:ext cx="4881967" cy="2687955"/>
        </p:xfrm>
        <a:graphic>
          <a:graphicData uri="http://schemas.openxmlformats.org/drawingml/2006/chart">
            <c:chart xmlns:c="http://schemas.openxmlformats.org/drawingml/2006/chart" xmlns:r="http://schemas.openxmlformats.org/officeDocument/2006/relationships" r:id="rId4"/>
          </a:graphicData>
        </a:graphic>
      </p:graphicFrame>
      <p:sp>
        <p:nvSpPr>
          <p:cNvPr id="9" name="TextBox 8">
            <a:extLst>
              <a:ext uri="{FF2B5EF4-FFF2-40B4-BE49-F238E27FC236}">
                <a16:creationId xmlns:a16="http://schemas.microsoft.com/office/drawing/2014/main" id="{41594945-D376-3C75-6F67-D4C2CEE46A3E}"/>
              </a:ext>
            </a:extLst>
          </p:cNvPr>
          <p:cNvSpPr txBox="1"/>
          <p:nvPr/>
        </p:nvSpPr>
        <p:spPr>
          <a:xfrm>
            <a:off x="6547882" y="6311615"/>
            <a:ext cx="5644118" cy="463397"/>
          </a:xfrm>
          <a:prstGeom prst="rect">
            <a:avLst/>
          </a:prstGeom>
          <a:noFill/>
        </p:spPr>
        <p:txBody>
          <a:bodyPr wrap="square">
            <a:spAutoFit/>
          </a:bodyPr>
          <a:lstStyle/>
          <a:p>
            <a:pPr algn="ctr">
              <a:lnSpc>
                <a:spcPct val="150000"/>
              </a:lnSpc>
              <a:spcBef>
                <a:spcPts val="1200"/>
              </a:spcBef>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Figure 3:</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N content estimation using several techniques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035428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Blue and White PPT Background">
            <a:extLst>
              <a:ext uri="{FF2B5EF4-FFF2-40B4-BE49-F238E27FC236}">
                <a16:creationId xmlns:a16="http://schemas.microsoft.com/office/drawing/2014/main" id="{C6100321-0724-44AA-644B-73E920FAA3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01432D5-72FC-C4EA-113D-4CC6F5212D73}"/>
              </a:ext>
            </a:extLst>
          </p:cNvPr>
          <p:cNvSpPr>
            <a:spLocks noGrp="1"/>
          </p:cNvSpPr>
          <p:nvPr>
            <p:ph type="title"/>
          </p:nvPr>
        </p:nvSpPr>
        <p:spPr>
          <a:xfrm>
            <a:off x="838200" y="365125"/>
            <a:ext cx="10515600" cy="766251"/>
          </a:xfrm>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METHODOLOGY </a:t>
            </a:r>
            <a:endParaRPr lang="en-IN" sz="8000" dirty="0"/>
          </a:p>
        </p:txBody>
      </p:sp>
      <p:sp>
        <p:nvSpPr>
          <p:cNvPr id="3" name="Content Placeholder 2">
            <a:extLst>
              <a:ext uri="{FF2B5EF4-FFF2-40B4-BE49-F238E27FC236}">
                <a16:creationId xmlns:a16="http://schemas.microsoft.com/office/drawing/2014/main" id="{DAFCA139-51A1-7095-C7BC-1F55F374A86D}"/>
              </a:ext>
            </a:extLst>
          </p:cNvPr>
          <p:cNvSpPr>
            <a:spLocks noGrp="1"/>
          </p:cNvSpPr>
          <p:nvPr>
            <p:ph idx="1"/>
          </p:nvPr>
        </p:nvSpPr>
        <p:spPr>
          <a:xfrm>
            <a:off x="170480" y="1503336"/>
            <a:ext cx="7129222" cy="4989539"/>
          </a:xfrm>
        </p:spPr>
        <p:txBody>
          <a:bodyPr/>
          <a:lstStyle/>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block chart of the procedure utilized for the proposed approach is shown. The main advances engaged with the workflow are (I) field trial and error, UAV picture procurement, and pre-processing; (ii) PROSAIL reenactments and model assessment; (iii) Gaussian process regression (GPR); (iv) dimensionality decrease utilizing principal component analysis (PCA); and (v) dynamic learning techniques and field check. Each step is explained exhaustively in the resulting segments.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pic>
        <p:nvPicPr>
          <p:cNvPr id="4" name="Picture 3">
            <a:extLst>
              <a:ext uri="{FF2B5EF4-FFF2-40B4-BE49-F238E27FC236}">
                <a16:creationId xmlns:a16="http://schemas.microsoft.com/office/drawing/2014/main" id="{2A354479-7BFA-9F84-DA24-25522A09187F}"/>
              </a:ext>
            </a:extLst>
          </p:cNvPr>
          <p:cNvPicPr>
            <a:picLocks noChangeAspect="1"/>
          </p:cNvPicPr>
          <p:nvPr/>
        </p:nvPicPr>
        <p:blipFill>
          <a:blip r:embed="rId3"/>
          <a:stretch>
            <a:fillRect/>
          </a:stretch>
        </p:blipFill>
        <p:spPr>
          <a:xfrm>
            <a:off x="7454684" y="1503336"/>
            <a:ext cx="4488695" cy="4494508"/>
          </a:xfrm>
          <a:prstGeom prst="rect">
            <a:avLst/>
          </a:prstGeom>
        </p:spPr>
      </p:pic>
      <p:sp>
        <p:nvSpPr>
          <p:cNvPr id="6" name="TextBox 5">
            <a:extLst>
              <a:ext uri="{FF2B5EF4-FFF2-40B4-BE49-F238E27FC236}">
                <a16:creationId xmlns:a16="http://schemas.microsoft.com/office/drawing/2014/main" id="{D189BFF5-FB5D-C9E0-6779-0D0FFD38003D}"/>
              </a:ext>
            </a:extLst>
          </p:cNvPr>
          <p:cNvSpPr txBox="1"/>
          <p:nvPr/>
        </p:nvSpPr>
        <p:spPr>
          <a:xfrm>
            <a:off x="6396925" y="6029478"/>
            <a:ext cx="6098582" cy="463397"/>
          </a:xfrm>
          <a:prstGeom prst="rect">
            <a:avLst/>
          </a:prstGeom>
          <a:noFill/>
        </p:spPr>
        <p:txBody>
          <a:bodyPr wrap="square">
            <a:spAutoFit/>
          </a:bodyPr>
          <a:lstStyle/>
          <a:p>
            <a:pPr algn="ctr">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Figure 4:</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Block schematic of the study's methodology</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723072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lue and White PPT Background">
            <a:extLst>
              <a:ext uri="{FF2B5EF4-FFF2-40B4-BE49-F238E27FC236}">
                <a16:creationId xmlns:a16="http://schemas.microsoft.com/office/drawing/2014/main" id="{6196FEB2-1D10-0549-5785-DD905B1582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73F0E7C-173B-9265-32B2-95493A7B6D9E}"/>
              </a:ext>
            </a:extLst>
          </p:cNvPr>
          <p:cNvSpPr>
            <a:spLocks noGrp="1"/>
          </p:cNvSpPr>
          <p:nvPr>
            <p:ph idx="1"/>
          </p:nvPr>
        </p:nvSpPr>
        <p:spPr>
          <a:xfrm>
            <a:off x="170481" y="216976"/>
            <a:ext cx="7222211" cy="6431797"/>
          </a:xfrm>
        </p:spPr>
        <p:txBody>
          <a:bodyPr>
            <a:normAutofit fontScale="85000" lnSpcReduction="10000"/>
          </a:bodyPr>
          <a:lstStyle/>
          <a:p>
            <a:pPr marL="457200" marR="457200" lvl="1" indent="0" algn="just">
              <a:lnSpc>
                <a:spcPct val="150000"/>
              </a:lnSpc>
              <a:spcAft>
                <a:spcPts val="800"/>
              </a:spcAft>
              <a:buNone/>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Model Evaluation and Selection of GPR </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 study assessed eight multivariate models for assessing LAI and CCC involving PCA as a dimensionality decrease technique. GPR beat any remaining models in foreseeing LAI with the most noteworthy R2 worth of 0.887, while KRR was appropriate for anticipating CCC with a R2 worth of 0.8889. </a:t>
            </a:r>
          </a:p>
          <a:p>
            <a:pPr algn="just">
              <a:lnSpc>
                <a:spcPct val="150000"/>
              </a:lnSpc>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MAE values for LAI and CCC were 0.128 and 0.127, separately, while RMSE values were 0.254 and 0.135. The least qualities for assessing LAI and CCC were 1.857% and 0.544%, separately. Both GPR and KRR created more exact and strong outcomes in assessing crop traits.</a:t>
            </a:r>
          </a:p>
          <a:p>
            <a:pPr algn="just">
              <a:lnSpc>
                <a:spcPct val="150000"/>
              </a:lnSpc>
              <a:spcAft>
                <a:spcPts val="8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study shows smooth convergence and the usage of Non-Related Mean Square Error (NRRMSE) over R2 for LAI and CCC retrieval using Artificial Neural Network (ANN) methods. Validating with the field dataset shows that adding fresh samples to each AL iteration decreases RMSE and increases R2. </a:t>
            </a:r>
          </a:p>
          <a:p>
            <a:pPr algn="just">
              <a:lnSpc>
                <a:spcPct val="150000"/>
              </a:lnSpc>
              <a:spcAft>
                <a:spcPts val="8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With a few samples, the GPR model performed best, achieving 97 and 119 for LAI and CCC. For LAI, RSAL outperformed other AL methods, whereas EBD excelled for CCC. Low sampling size may cause convergence due to a small number of training data points.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graphicFrame>
        <p:nvGraphicFramePr>
          <p:cNvPr id="4" name="Table 3">
            <a:extLst>
              <a:ext uri="{FF2B5EF4-FFF2-40B4-BE49-F238E27FC236}">
                <a16:creationId xmlns:a16="http://schemas.microsoft.com/office/drawing/2014/main" id="{A1AFCE60-531B-5291-D5A7-6F7EEDAC04FD}"/>
              </a:ext>
            </a:extLst>
          </p:cNvPr>
          <p:cNvGraphicFramePr>
            <a:graphicFrameLocks noGrp="1"/>
          </p:cNvGraphicFramePr>
          <p:nvPr>
            <p:extLst>
              <p:ext uri="{D42A27DB-BD31-4B8C-83A1-F6EECF244321}">
                <p14:modId xmlns:p14="http://schemas.microsoft.com/office/powerpoint/2010/main" val="3369171815"/>
              </p:ext>
            </p:extLst>
          </p:nvPr>
        </p:nvGraphicFramePr>
        <p:xfrm>
          <a:off x="7657164" y="588936"/>
          <a:ext cx="4364355" cy="3853942"/>
        </p:xfrm>
        <a:graphic>
          <a:graphicData uri="http://schemas.openxmlformats.org/drawingml/2006/table">
            <a:tbl>
              <a:tblPr firstRow="1" firstCol="1" bandRow="1">
                <a:tableStyleId>{5C22544A-7EE6-4342-B048-85BDC9FD1C3A}</a:tableStyleId>
              </a:tblPr>
              <a:tblGrid>
                <a:gridCol w="609600">
                  <a:extLst>
                    <a:ext uri="{9D8B030D-6E8A-4147-A177-3AD203B41FA5}">
                      <a16:colId xmlns:a16="http://schemas.microsoft.com/office/drawing/2014/main" val="3976286482"/>
                    </a:ext>
                  </a:extLst>
                </a:gridCol>
                <a:gridCol w="609600">
                  <a:extLst>
                    <a:ext uri="{9D8B030D-6E8A-4147-A177-3AD203B41FA5}">
                      <a16:colId xmlns:a16="http://schemas.microsoft.com/office/drawing/2014/main" val="3153411226"/>
                    </a:ext>
                  </a:extLst>
                </a:gridCol>
                <a:gridCol w="609600">
                  <a:extLst>
                    <a:ext uri="{9D8B030D-6E8A-4147-A177-3AD203B41FA5}">
                      <a16:colId xmlns:a16="http://schemas.microsoft.com/office/drawing/2014/main" val="2251272399"/>
                    </a:ext>
                  </a:extLst>
                </a:gridCol>
                <a:gridCol w="609600">
                  <a:extLst>
                    <a:ext uri="{9D8B030D-6E8A-4147-A177-3AD203B41FA5}">
                      <a16:colId xmlns:a16="http://schemas.microsoft.com/office/drawing/2014/main" val="2047985254"/>
                    </a:ext>
                  </a:extLst>
                </a:gridCol>
                <a:gridCol w="609600">
                  <a:extLst>
                    <a:ext uri="{9D8B030D-6E8A-4147-A177-3AD203B41FA5}">
                      <a16:colId xmlns:a16="http://schemas.microsoft.com/office/drawing/2014/main" val="1350090745"/>
                    </a:ext>
                  </a:extLst>
                </a:gridCol>
                <a:gridCol w="654050">
                  <a:extLst>
                    <a:ext uri="{9D8B030D-6E8A-4147-A177-3AD203B41FA5}">
                      <a16:colId xmlns:a16="http://schemas.microsoft.com/office/drawing/2014/main" val="889685881"/>
                    </a:ext>
                  </a:extLst>
                </a:gridCol>
                <a:gridCol w="662305">
                  <a:extLst>
                    <a:ext uri="{9D8B030D-6E8A-4147-A177-3AD203B41FA5}">
                      <a16:colId xmlns:a16="http://schemas.microsoft.com/office/drawing/2014/main" val="602683696"/>
                    </a:ext>
                  </a:extLst>
                </a:gridCol>
              </a:tblGrid>
              <a:tr h="190500">
                <a:tc>
                  <a:txBody>
                    <a:bodyPr/>
                    <a:lstStyle/>
                    <a:p>
                      <a:pPr algn="ctr">
                        <a:lnSpc>
                          <a:spcPct val="107000"/>
                        </a:lnSpc>
                        <a:spcAft>
                          <a:spcPts val="800"/>
                        </a:spcAft>
                      </a:pPr>
                      <a:r>
                        <a:rPr lang="en-US" sz="1000" kern="0">
                          <a:effectLst/>
                        </a:rPr>
                        <a:t>S. No.</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000" kern="0">
                          <a:effectLst/>
                        </a:rPr>
                        <a:t>Model</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000" kern="0">
                          <a:effectLst/>
                        </a:rPr>
                        <a:t>MLRA</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000" kern="0">
                          <a:effectLst/>
                        </a:rPr>
                        <a:t>MAE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000" kern="0">
                          <a:effectLst/>
                        </a:rPr>
                        <a:t>RMSE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000" kern="0">
                          <a:effectLst/>
                        </a:rPr>
                        <a:t>RRMSE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000" kern="0">
                          <a:effectLst/>
                        </a:rPr>
                        <a:t>NRMSE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400041709"/>
                  </a:ext>
                </a:extLst>
              </a:tr>
              <a:tr h="190500">
                <a:tc gridSpan="7">
                  <a:txBody>
                    <a:bodyPr/>
                    <a:lstStyle/>
                    <a:p>
                      <a:pPr algn="r">
                        <a:lnSpc>
                          <a:spcPct val="107000"/>
                        </a:lnSpc>
                        <a:spcAft>
                          <a:spcPts val="800"/>
                        </a:spcAft>
                      </a:pPr>
                      <a:r>
                        <a:rPr lang="en-US" sz="1000" kern="0">
                          <a:effectLst/>
                        </a:rPr>
                        <a:t>LAI</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4086481436"/>
                  </a:ext>
                </a:extLst>
              </a:tr>
              <a:tr h="190500">
                <a:tc>
                  <a:txBody>
                    <a:bodyPr/>
                    <a:lstStyle/>
                    <a:p>
                      <a:pPr algn="r">
                        <a:lnSpc>
                          <a:spcPct val="107000"/>
                        </a:lnSpc>
                        <a:spcAft>
                          <a:spcPts val="800"/>
                        </a:spcAft>
                      </a:pPr>
                      <a:r>
                        <a:rPr lang="en-US" sz="1000" kern="0">
                          <a:effectLst/>
                        </a:rPr>
                        <a:t>1</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GPR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0.128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0.254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3.887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1.857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0.887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795256338"/>
                  </a:ext>
                </a:extLst>
              </a:tr>
              <a:tr h="190500">
                <a:tc>
                  <a:txBody>
                    <a:bodyPr/>
                    <a:lstStyle/>
                    <a:p>
                      <a:pPr algn="r">
                        <a:lnSpc>
                          <a:spcPct val="107000"/>
                        </a:lnSpc>
                        <a:spcAft>
                          <a:spcPts val="800"/>
                        </a:spcAft>
                      </a:pPr>
                      <a:r>
                        <a:rPr lang="en-US" sz="1000" kern="0">
                          <a:effectLst/>
                        </a:rPr>
                        <a:t>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KRR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0.225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0.264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5.176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2.195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0.006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410430685"/>
                  </a:ext>
                </a:extLst>
              </a:tr>
              <a:tr h="190500">
                <a:tc>
                  <a:txBody>
                    <a:bodyPr/>
                    <a:lstStyle/>
                    <a:p>
                      <a:pPr algn="r">
                        <a:lnSpc>
                          <a:spcPct val="107000"/>
                        </a:lnSpc>
                        <a:spcAft>
                          <a:spcPts val="800"/>
                        </a:spcAft>
                      </a:pPr>
                      <a:r>
                        <a:rPr lang="en-US" sz="1000" kern="0">
                          <a:effectLst/>
                        </a:rPr>
                        <a:t>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NN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0.230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0.343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7.261</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3.264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0.099</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641916817"/>
                  </a:ext>
                </a:extLst>
              </a:tr>
              <a:tr h="190500">
                <a:tc>
                  <a:txBody>
                    <a:bodyPr/>
                    <a:lstStyle/>
                    <a:p>
                      <a:pPr algn="r">
                        <a:lnSpc>
                          <a:spcPct val="107000"/>
                        </a:lnSpc>
                        <a:spcAft>
                          <a:spcPts val="800"/>
                        </a:spcAft>
                      </a:pPr>
                      <a:r>
                        <a:rPr lang="en-US" sz="1000" kern="0">
                          <a:effectLst/>
                        </a:rPr>
                        <a:t>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LS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0.290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0.358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7.656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3.466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0.098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423800857"/>
                  </a:ext>
                </a:extLst>
              </a:tr>
              <a:tr h="190500">
                <a:tc>
                  <a:txBody>
                    <a:bodyPr/>
                    <a:lstStyle/>
                    <a:p>
                      <a:pPr algn="r">
                        <a:lnSpc>
                          <a:spcPct val="107000"/>
                        </a:lnSpc>
                        <a:spcAft>
                          <a:spcPts val="800"/>
                        </a:spcAft>
                      </a:pPr>
                      <a:r>
                        <a:rPr lang="en-US" sz="1000" kern="0">
                          <a:effectLst/>
                        </a:rPr>
                        <a:t>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ELM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0.290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0.432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9.510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4.468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0.089</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085315880"/>
                  </a:ext>
                </a:extLst>
              </a:tr>
              <a:tr h="190500">
                <a:tc>
                  <a:txBody>
                    <a:bodyPr/>
                    <a:lstStyle/>
                    <a:p>
                      <a:pPr algn="r">
                        <a:lnSpc>
                          <a:spcPct val="107000"/>
                        </a:lnSpc>
                        <a:spcAft>
                          <a:spcPts val="800"/>
                        </a:spcAft>
                      </a:pPr>
                      <a:r>
                        <a:rPr lang="en-US" sz="1000" kern="0">
                          <a:effectLst/>
                        </a:rPr>
                        <a:t>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BaT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0.329</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0.468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10.570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4.965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0.087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99195338"/>
                  </a:ext>
                </a:extLst>
              </a:tr>
              <a:tr h="190500">
                <a:tc>
                  <a:txBody>
                    <a:bodyPr/>
                    <a:lstStyle/>
                    <a:p>
                      <a:pPr algn="r">
                        <a:lnSpc>
                          <a:spcPct val="107000"/>
                        </a:lnSpc>
                        <a:spcAft>
                          <a:spcPts val="800"/>
                        </a:spcAft>
                      </a:pPr>
                      <a:r>
                        <a:rPr lang="en-US" sz="1000" kern="0">
                          <a:effectLst/>
                        </a:rPr>
                        <a:t>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BoT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0.414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0.524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11.944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5.715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0.074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040723331"/>
                  </a:ext>
                </a:extLst>
              </a:tr>
              <a:tr h="190500">
                <a:tc>
                  <a:txBody>
                    <a:bodyPr/>
                    <a:lstStyle/>
                    <a:p>
                      <a:pPr algn="r">
                        <a:lnSpc>
                          <a:spcPct val="107000"/>
                        </a:lnSpc>
                        <a:spcAft>
                          <a:spcPts val="800"/>
                        </a:spcAft>
                      </a:pPr>
                      <a:r>
                        <a:rPr lang="en-US" sz="1000" kern="0">
                          <a:effectLst/>
                        </a:rPr>
                        <a:t>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SVR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0.445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0.559</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12.903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6.207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0.068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105312312"/>
                  </a:ext>
                </a:extLst>
              </a:tr>
              <a:tr h="296545">
                <a:tc gridSpan="7">
                  <a:txBody>
                    <a:bodyPr/>
                    <a:lstStyle/>
                    <a:p>
                      <a:pPr algn="r">
                        <a:lnSpc>
                          <a:spcPct val="107000"/>
                        </a:lnSpc>
                        <a:spcAft>
                          <a:spcPts val="800"/>
                        </a:spcAft>
                      </a:pPr>
                      <a:r>
                        <a:rPr lang="en-US" sz="1000" kern="0">
                          <a:effectLst/>
                        </a:rPr>
                        <a:t>CCC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3944145761"/>
                  </a:ext>
                </a:extLst>
              </a:tr>
              <a:tr h="190500">
                <a:tc>
                  <a:txBody>
                    <a:bodyPr/>
                    <a:lstStyle/>
                    <a:p>
                      <a:pPr algn="r">
                        <a:lnSpc>
                          <a:spcPct val="107000"/>
                        </a:lnSpc>
                        <a:spcAft>
                          <a:spcPts val="800"/>
                        </a:spcAft>
                      </a:pPr>
                      <a:r>
                        <a:rPr lang="en-US" sz="1000" kern="0">
                          <a:effectLst/>
                        </a:rPr>
                        <a:t>1</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KRR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0.127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0.135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2.673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0.544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0.8889</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707377526"/>
                  </a:ext>
                </a:extLst>
              </a:tr>
              <a:tr h="190500">
                <a:tc>
                  <a:txBody>
                    <a:bodyPr/>
                    <a:lstStyle/>
                    <a:p>
                      <a:pPr algn="r">
                        <a:lnSpc>
                          <a:spcPct val="107000"/>
                        </a:lnSpc>
                        <a:spcAft>
                          <a:spcPts val="800"/>
                        </a:spcAft>
                      </a:pPr>
                      <a:r>
                        <a:rPr lang="en-US" sz="1000" kern="0">
                          <a:effectLst/>
                        </a:rPr>
                        <a:t>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GPR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0.142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0.154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3.867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0.857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1.000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4274197235"/>
                  </a:ext>
                </a:extLst>
              </a:tr>
              <a:tr h="190500">
                <a:tc>
                  <a:txBody>
                    <a:bodyPr/>
                    <a:lstStyle/>
                    <a:p>
                      <a:pPr algn="r">
                        <a:lnSpc>
                          <a:spcPct val="107000"/>
                        </a:lnSpc>
                        <a:spcAft>
                          <a:spcPts val="800"/>
                        </a:spcAft>
                      </a:pPr>
                      <a:r>
                        <a:rPr lang="en-US" sz="1000" kern="0">
                          <a:effectLst/>
                        </a:rPr>
                        <a:t>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NN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0.142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0.160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4.373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dirty="0">
                          <a:effectLst/>
                        </a:rPr>
                        <a:t>1.015</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1.000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533159748"/>
                  </a:ext>
                </a:extLst>
              </a:tr>
              <a:tr h="190500">
                <a:tc>
                  <a:txBody>
                    <a:bodyPr/>
                    <a:lstStyle/>
                    <a:p>
                      <a:pPr algn="r">
                        <a:lnSpc>
                          <a:spcPct val="107000"/>
                        </a:lnSpc>
                        <a:spcAft>
                          <a:spcPts val="800"/>
                        </a:spcAft>
                      </a:pPr>
                      <a:r>
                        <a:rPr lang="en-US" sz="1000" kern="0">
                          <a:effectLst/>
                        </a:rPr>
                        <a:t>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LS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0.149</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0.160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4.403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1.023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1.000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290917827"/>
                  </a:ext>
                </a:extLst>
              </a:tr>
              <a:tr h="190500">
                <a:tc>
                  <a:txBody>
                    <a:bodyPr/>
                    <a:lstStyle/>
                    <a:p>
                      <a:pPr algn="r">
                        <a:lnSpc>
                          <a:spcPct val="107000"/>
                        </a:lnSpc>
                        <a:spcAft>
                          <a:spcPts val="800"/>
                        </a:spcAft>
                      </a:pPr>
                      <a:r>
                        <a:rPr lang="en-US" sz="1000" kern="0">
                          <a:effectLst/>
                        </a:rPr>
                        <a:t>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ELM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0.153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0.174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5.226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2.25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0.999</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635344715"/>
                  </a:ext>
                </a:extLst>
              </a:tr>
              <a:tr h="190500">
                <a:tc>
                  <a:txBody>
                    <a:bodyPr/>
                    <a:lstStyle/>
                    <a:p>
                      <a:pPr algn="r">
                        <a:lnSpc>
                          <a:spcPct val="107000"/>
                        </a:lnSpc>
                        <a:spcAft>
                          <a:spcPts val="800"/>
                        </a:spcAft>
                      </a:pPr>
                      <a:r>
                        <a:rPr lang="en-US" sz="1000" kern="0">
                          <a:effectLst/>
                        </a:rPr>
                        <a:t>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SVR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0.186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0.104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7.110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2.710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0.996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972007248"/>
                  </a:ext>
                </a:extLst>
              </a:tr>
              <a:tr h="190500">
                <a:tc>
                  <a:txBody>
                    <a:bodyPr/>
                    <a:lstStyle/>
                    <a:p>
                      <a:pPr algn="r">
                        <a:lnSpc>
                          <a:spcPct val="107000"/>
                        </a:lnSpc>
                        <a:spcAft>
                          <a:spcPts val="800"/>
                        </a:spcAft>
                      </a:pPr>
                      <a:r>
                        <a:rPr lang="en-US" sz="1000" kern="0">
                          <a:effectLst/>
                        </a:rPr>
                        <a:t>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BaT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0.179</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0.210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8.216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2.080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0.996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763603116"/>
                  </a:ext>
                </a:extLst>
              </a:tr>
              <a:tr h="190500">
                <a:tc>
                  <a:txBody>
                    <a:bodyPr/>
                    <a:lstStyle/>
                    <a:p>
                      <a:pPr algn="r">
                        <a:lnSpc>
                          <a:spcPct val="107000"/>
                        </a:lnSpc>
                        <a:spcAft>
                          <a:spcPts val="800"/>
                        </a:spcAft>
                      </a:pPr>
                      <a:r>
                        <a:rPr lang="en-US" sz="1000" kern="0">
                          <a:effectLst/>
                        </a:rPr>
                        <a:t>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0">
                          <a:effectLst/>
                        </a:rPr>
                        <a:t> BoT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0.240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0.287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12.632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a:effectLst/>
                        </a:rPr>
                        <a:t>4.203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r">
                        <a:lnSpc>
                          <a:spcPct val="107000"/>
                        </a:lnSpc>
                        <a:spcAft>
                          <a:spcPts val="800"/>
                        </a:spcAft>
                      </a:pPr>
                      <a:r>
                        <a:rPr lang="en-US" sz="1000" kern="100" dirty="0">
                          <a:effectLst/>
                        </a:rPr>
                        <a:t>0.991</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287510222"/>
                  </a:ext>
                </a:extLst>
              </a:tr>
            </a:tbl>
          </a:graphicData>
        </a:graphic>
      </p:graphicFrame>
      <p:sp>
        <p:nvSpPr>
          <p:cNvPr id="6" name="TextBox 5">
            <a:extLst>
              <a:ext uri="{FF2B5EF4-FFF2-40B4-BE49-F238E27FC236}">
                <a16:creationId xmlns:a16="http://schemas.microsoft.com/office/drawing/2014/main" id="{A27A486C-656A-14E8-D01E-9E2A1B8D64D2}"/>
              </a:ext>
            </a:extLst>
          </p:cNvPr>
          <p:cNvSpPr txBox="1"/>
          <p:nvPr/>
        </p:nvSpPr>
        <p:spPr>
          <a:xfrm>
            <a:off x="7129220" y="92990"/>
            <a:ext cx="5062780" cy="339773"/>
          </a:xfrm>
          <a:prstGeom prst="rect">
            <a:avLst/>
          </a:prstGeom>
          <a:noFill/>
        </p:spPr>
        <p:txBody>
          <a:bodyPr wrap="square">
            <a:spAutoFit/>
          </a:bodyPr>
          <a:lstStyle/>
          <a:p>
            <a:pPr algn="ctr">
              <a:lnSpc>
                <a:spcPct val="150000"/>
              </a:lnSpc>
              <a:spcAft>
                <a:spcPts val="800"/>
              </a:spcAft>
            </a:pPr>
            <a:r>
              <a:rPr lang="en-US" sz="1200" b="1" kern="100" dirty="0">
                <a:effectLst/>
                <a:latin typeface="Times New Roman" panose="02020603050405020304" pitchFamily="18" charset="0"/>
                <a:ea typeface="Calibri" panose="020F0502020204030204" pitchFamily="34" charset="0"/>
                <a:cs typeface="Mangal" panose="02040503050203030202" pitchFamily="18" charset="0"/>
              </a:rPr>
              <a:t>Table 1:</a:t>
            </a:r>
            <a:r>
              <a:rPr lang="en-US" sz="1200" kern="100" dirty="0">
                <a:effectLst/>
                <a:latin typeface="Times New Roman" panose="02020603050405020304" pitchFamily="18" charset="0"/>
                <a:ea typeface="Calibri" panose="020F0502020204030204" pitchFamily="34" charset="0"/>
                <a:cs typeface="Mangal" panose="02040503050203030202" pitchFamily="18" charset="0"/>
              </a:rPr>
              <a:t> Evaluation of MLRA models' accuracy in obtaining LAI and CCC</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416354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lue and White PPT Background">
            <a:extLst>
              <a:ext uri="{FF2B5EF4-FFF2-40B4-BE49-F238E27FC236}">
                <a16:creationId xmlns:a16="http://schemas.microsoft.com/office/drawing/2014/main" id="{1CA0AF7C-9494-BBB4-ED4D-3CED032AD5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C4785D0-5A32-25D4-94D6-026C3C2612C3}"/>
              </a:ext>
            </a:extLst>
          </p:cNvPr>
          <p:cNvSpPr>
            <a:spLocks noGrp="1"/>
          </p:cNvSpPr>
          <p:nvPr>
            <p:ph type="title"/>
          </p:nvPr>
        </p:nvSpPr>
        <p:spPr>
          <a:xfrm>
            <a:off x="838200" y="365125"/>
            <a:ext cx="10515600" cy="750753"/>
          </a:xfrm>
        </p:spPr>
        <p:txBody>
          <a:bodyPr/>
          <a:lstStyle/>
          <a:p>
            <a:pPr algn="ctr"/>
            <a:r>
              <a:rPr lang="en-US" b="1" dirty="0">
                <a:latin typeface="Times New Roman" panose="02020603050405020304" pitchFamily="18" charset="0"/>
                <a:cs typeface="Times New Roman" panose="02020603050405020304" pitchFamily="18" charset="0"/>
              </a:rPr>
              <a:t>RESULTS </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28186AF-2D55-7DC7-1BC9-92F33CCDC9AF}"/>
              </a:ext>
            </a:extLst>
          </p:cNvPr>
          <p:cNvSpPr>
            <a:spLocks noGrp="1"/>
          </p:cNvSpPr>
          <p:nvPr>
            <p:ph idx="1"/>
          </p:nvPr>
        </p:nvSpPr>
        <p:spPr>
          <a:xfrm>
            <a:off x="139486" y="1549830"/>
            <a:ext cx="7098222" cy="2774197"/>
          </a:xfrm>
        </p:spPr>
        <p:txBody>
          <a:bodyPr>
            <a:normAutofit lnSpcReduction="10000"/>
          </a:bodyPr>
          <a:lstStyle/>
          <a:p>
            <a:pPr marL="379413" marR="457200" lvl="1" indent="-285750" algn="just">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Performance and evaluation criteria (including KPIs)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spcAft>
                <a:spcPts val="800"/>
              </a:spcAft>
              <a:buNone/>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GPR models' 9.7% and 15.9% NRMSE values after field check demonstrate great recovery precision and more modest planning uncertainties for LAI and CCC. ARTMO, a free programming device, is utilized to recover wheat crop biophysical qualities from UAV datasets using a refined kernel-based and adaptable hybrid procedure. </a:t>
            </a:r>
          </a:p>
          <a:p>
            <a:pPr marL="0" indent="0" algn="just">
              <a:lnSpc>
                <a:spcPct val="150000"/>
              </a:lnSpc>
              <a:spcAft>
                <a:spcPts val="800"/>
              </a:spcAft>
              <a:buNone/>
            </a:pP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graphicFrame>
        <p:nvGraphicFramePr>
          <p:cNvPr id="5" name="Table 4">
            <a:extLst>
              <a:ext uri="{FF2B5EF4-FFF2-40B4-BE49-F238E27FC236}">
                <a16:creationId xmlns:a16="http://schemas.microsoft.com/office/drawing/2014/main" id="{511DADF5-9CCF-BE01-1D8B-2CC4CE41C093}"/>
              </a:ext>
            </a:extLst>
          </p:cNvPr>
          <p:cNvGraphicFramePr>
            <a:graphicFrameLocks noGrp="1"/>
          </p:cNvGraphicFramePr>
          <p:nvPr>
            <p:extLst>
              <p:ext uri="{D42A27DB-BD31-4B8C-83A1-F6EECF244321}">
                <p14:modId xmlns:p14="http://schemas.microsoft.com/office/powerpoint/2010/main" val="3480072008"/>
              </p:ext>
            </p:extLst>
          </p:nvPr>
        </p:nvGraphicFramePr>
        <p:xfrm>
          <a:off x="7671661" y="1817174"/>
          <a:ext cx="4380853" cy="2041902"/>
        </p:xfrm>
        <a:graphic>
          <a:graphicData uri="http://schemas.openxmlformats.org/drawingml/2006/table">
            <a:tbl>
              <a:tblPr firstRow="1" firstCol="1" bandRow="1">
                <a:tableStyleId>{5C22544A-7EE6-4342-B048-85BDC9FD1C3A}</a:tableStyleId>
              </a:tblPr>
              <a:tblGrid>
                <a:gridCol w="2578249">
                  <a:extLst>
                    <a:ext uri="{9D8B030D-6E8A-4147-A177-3AD203B41FA5}">
                      <a16:colId xmlns:a16="http://schemas.microsoft.com/office/drawing/2014/main" val="1239175077"/>
                    </a:ext>
                  </a:extLst>
                </a:gridCol>
                <a:gridCol w="1802604">
                  <a:extLst>
                    <a:ext uri="{9D8B030D-6E8A-4147-A177-3AD203B41FA5}">
                      <a16:colId xmlns:a16="http://schemas.microsoft.com/office/drawing/2014/main" val="2547939629"/>
                    </a:ext>
                  </a:extLst>
                </a:gridCol>
              </a:tblGrid>
              <a:tr h="597820">
                <a:tc>
                  <a:txBody>
                    <a:bodyPr/>
                    <a:lstStyle/>
                    <a:p>
                      <a:pPr algn="ctr">
                        <a:lnSpc>
                          <a:spcPct val="107000"/>
                        </a:lnSpc>
                        <a:spcAft>
                          <a:spcPts val="800"/>
                        </a:spcAft>
                      </a:pPr>
                      <a:r>
                        <a:rPr lang="en-US" sz="1000" kern="0">
                          <a:effectLst/>
                        </a:rPr>
                        <a:t>Parameter</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a:txBody>
                    <a:bodyPr/>
                    <a:lstStyle/>
                    <a:p>
                      <a:pPr algn="ctr">
                        <a:lnSpc>
                          <a:spcPct val="107000"/>
                        </a:lnSpc>
                        <a:spcAft>
                          <a:spcPts val="800"/>
                        </a:spcAft>
                      </a:pPr>
                      <a:r>
                        <a:rPr lang="en-US" sz="1000" kern="0">
                          <a:effectLst/>
                        </a:rPr>
                        <a:t>LAI</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614702916"/>
                  </a:ext>
                </a:extLst>
              </a:tr>
              <a:tr h="297939">
                <a:tc>
                  <a:txBody>
                    <a:bodyPr/>
                    <a:lstStyle/>
                    <a:p>
                      <a:pPr algn="ctr">
                        <a:lnSpc>
                          <a:spcPct val="107000"/>
                        </a:lnSpc>
                        <a:spcAft>
                          <a:spcPts val="800"/>
                        </a:spcAft>
                      </a:pPr>
                      <a:r>
                        <a:rPr lang="en-US" sz="1000" kern="0">
                          <a:effectLst/>
                        </a:rPr>
                        <a:t>NRMSE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a:txBody>
                    <a:bodyPr/>
                    <a:lstStyle/>
                    <a:p>
                      <a:pPr algn="ctr">
                        <a:lnSpc>
                          <a:spcPct val="107000"/>
                        </a:lnSpc>
                        <a:spcAft>
                          <a:spcPts val="800"/>
                        </a:spcAft>
                      </a:pPr>
                      <a:r>
                        <a:rPr lang="en-US" sz="1000" kern="0">
                          <a:effectLst/>
                        </a:rPr>
                        <a:t>8.58%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537283488"/>
                  </a:ext>
                </a:extLst>
              </a:tr>
              <a:tr h="297939">
                <a:tc>
                  <a:txBody>
                    <a:bodyPr/>
                    <a:lstStyle/>
                    <a:p>
                      <a:pPr algn="ctr">
                        <a:lnSpc>
                          <a:spcPct val="107000"/>
                        </a:lnSpc>
                        <a:spcAft>
                          <a:spcPts val="800"/>
                        </a:spcAft>
                      </a:pPr>
                      <a:r>
                        <a:rPr lang="en-US" sz="1000" kern="0">
                          <a:effectLst/>
                        </a:rPr>
                        <a:t>RMSE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a:txBody>
                    <a:bodyPr/>
                    <a:lstStyle/>
                    <a:p>
                      <a:pPr algn="ctr">
                        <a:lnSpc>
                          <a:spcPct val="107000"/>
                        </a:lnSpc>
                        <a:spcAft>
                          <a:spcPts val="800"/>
                        </a:spcAft>
                      </a:pPr>
                      <a:r>
                        <a:rPr lang="en-US" sz="1000" kern="0">
                          <a:effectLst/>
                        </a:rPr>
                        <a:t>0.735%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3233372140"/>
                  </a:ext>
                </a:extLst>
              </a:tr>
              <a:tr h="297939">
                <a:tc>
                  <a:txBody>
                    <a:bodyPr/>
                    <a:lstStyle/>
                    <a:p>
                      <a:pPr algn="ctr">
                        <a:lnSpc>
                          <a:spcPct val="107000"/>
                        </a:lnSpc>
                        <a:spcAft>
                          <a:spcPts val="800"/>
                        </a:spcAft>
                      </a:pPr>
                      <a:r>
                        <a:rPr lang="en-US" sz="1000" kern="0">
                          <a:effectLst/>
                        </a:rPr>
                        <a:t>MAE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a:txBody>
                    <a:bodyPr/>
                    <a:lstStyle/>
                    <a:p>
                      <a:pPr algn="ctr">
                        <a:lnSpc>
                          <a:spcPct val="107000"/>
                        </a:lnSpc>
                        <a:spcAft>
                          <a:spcPts val="800"/>
                        </a:spcAft>
                      </a:pPr>
                      <a:r>
                        <a:rPr lang="en-US" sz="1000" kern="0" dirty="0">
                          <a:effectLst/>
                        </a:rPr>
                        <a:t>0.481%</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563215237"/>
                  </a:ext>
                </a:extLst>
              </a:tr>
              <a:tr h="297939">
                <a:tc>
                  <a:txBody>
                    <a:bodyPr/>
                    <a:lstStyle/>
                    <a:p>
                      <a:pPr algn="ctr">
                        <a:lnSpc>
                          <a:spcPct val="107000"/>
                        </a:lnSpc>
                        <a:spcAft>
                          <a:spcPts val="800"/>
                        </a:spcAft>
                      </a:pPr>
                      <a:r>
                        <a:rPr lang="en-US" sz="1000" kern="0">
                          <a:effectLst/>
                        </a:rPr>
                        <a:t>R²</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a:txBody>
                    <a:bodyPr/>
                    <a:lstStyle/>
                    <a:p>
                      <a:pPr algn="ctr">
                        <a:lnSpc>
                          <a:spcPct val="107000"/>
                        </a:lnSpc>
                        <a:spcAft>
                          <a:spcPts val="800"/>
                        </a:spcAft>
                      </a:pPr>
                      <a:r>
                        <a:rPr lang="en-US" sz="1000" kern="0">
                          <a:effectLst/>
                        </a:rPr>
                        <a:t>0.998%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3582315320"/>
                  </a:ext>
                </a:extLst>
              </a:tr>
              <a:tr h="252326">
                <a:tc>
                  <a:txBody>
                    <a:bodyPr/>
                    <a:lstStyle/>
                    <a:p>
                      <a:pPr algn="ctr">
                        <a:lnSpc>
                          <a:spcPct val="107000"/>
                        </a:lnSpc>
                        <a:spcAft>
                          <a:spcPts val="800"/>
                        </a:spcAft>
                      </a:pPr>
                      <a:r>
                        <a:rPr lang="en-US" sz="1000" kern="0" dirty="0">
                          <a:effectLst/>
                        </a:rPr>
                        <a:t>Improved NRMSE</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a:txBody>
                    <a:bodyPr/>
                    <a:lstStyle/>
                    <a:p>
                      <a:pPr algn="ctr">
                        <a:lnSpc>
                          <a:spcPct val="107000"/>
                        </a:lnSpc>
                        <a:spcAft>
                          <a:spcPts val="800"/>
                        </a:spcAft>
                      </a:pPr>
                      <a:r>
                        <a:rPr lang="en-US" sz="1000" kern="0" dirty="0">
                          <a:effectLst/>
                        </a:rPr>
                        <a:t>9.7% (from 17.9%)</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4277125206"/>
                  </a:ext>
                </a:extLst>
              </a:tr>
            </a:tbl>
          </a:graphicData>
        </a:graphic>
      </p:graphicFrame>
      <p:sp>
        <p:nvSpPr>
          <p:cNvPr id="7" name="TextBox 6">
            <a:extLst>
              <a:ext uri="{FF2B5EF4-FFF2-40B4-BE49-F238E27FC236}">
                <a16:creationId xmlns:a16="http://schemas.microsoft.com/office/drawing/2014/main" id="{227E6AEA-89D2-9467-0892-40C30DDA17B0}"/>
              </a:ext>
            </a:extLst>
          </p:cNvPr>
          <p:cNvSpPr txBox="1"/>
          <p:nvPr/>
        </p:nvSpPr>
        <p:spPr>
          <a:xfrm>
            <a:off x="6604862" y="1359361"/>
            <a:ext cx="6098582" cy="380938"/>
          </a:xfrm>
          <a:prstGeom prst="rect">
            <a:avLst/>
          </a:prstGeom>
          <a:noFill/>
        </p:spPr>
        <p:txBody>
          <a:bodyPr wrap="square">
            <a:spAutoFit/>
          </a:bodyPr>
          <a:lstStyle/>
          <a:p>
            <a:pPr algn="ctr">
              <a:lnSpc>
                <a:spcPct val="150000"/>
              </a:lnSpc>
              <a:spcAft>
                <a:spcPts val="800"/>
              </a:spcAft>
            </a:pPr>
            <a:r>
              <a:rPr lang="en-US" sz="1400" b="1" kern="100" dirty="0">
                <a:effectLst/>
                <a:latin typeface="Times New Roman" panose="02020603050405020304" pitchFamily="18" charset="0"/>
                <a:ea typeface="Calibri" panose="020F0502020204030204" pitchFamily="34" charset="0"/>
                <a:cs typeface="Mangal" panose="02040503050203030202" pitchFamily="18" charset="0"/>
              </a:rPr>
              <a:t>Table 2 (a):</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 Model Performance Metrics for LAI Prediction</a:t>
            </a:r>
            <a:endParaRPr lang="en-IN" sz="12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8" name="Chart 7">
            <a:extLst>
              <a:ext uri="{FF2B5EF4-FFF2-40B4-BE49-F238E27FC236}">
                <a16:creationId xmlns:a16="http://schemas.microsoft.com/office/drawing/2014/main" id="{AAEAE2B6-B009-663E-0BEF-505EE639576F}"/>
              </a:ext>
            </a:extLst>
          </p:cNvPr>
          <p:cNvGraphicFramePr/>
          <p:nvPr>
            <p:extLst>
              <p:ext uri="{D42A27DB-BD31-4B8C-83A1-F6EECF244321}">
                <p14:modId xmlns:p14="http://schemas.microsoft.com/office/powerpoint/2010/main" val="799002030"/>
              </p:ext>
            </p:extLst>
          </p:nvPr>
        </p:nvGraphicFramePr>
        <p:xfrm>
          <a:off x="7671662" y="4083802"/>
          <a:ext cx="4380852" cy="1924050"/>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13">
            <a:extLst>
              <a:ext uri="{FF2B5EF4-FFF2-40B4-BE49-F238E27FC236}">
                <a16:creationId xmlns:a16="http://schemas.microsoft.com/office/drawing/2014/main" id="{C314F43B-FD8D-C45E-0AEB-D036A8AA6DE4}"/>
              </a:ext>
            </a:extLst>
          </p:cNvPr>
          <p:cNvSpPr txBox="1"/>
          <p:nvPr/>
        </p:nvSpPr>
        <p:spPr>
          <a:xfrm>
            <a:off x="6478292" y="6052538"/>
            <a:ext cx="5873856" cy="704104"/>
          </a:xfrm>
          <a:prstGeom prst="rect">
            <a:avLst/>
          </a:prstGeom>
          <a:noFill/>
        </p:spPr>
        <p:txBody>
          <a:bodyPr wrap="square">
            <a:spAutoFit/>
          </a:bodyPr>
          <a:lstStyle/>
          <a:p>
            <a:pPr algn="ctr">
              <a:lnSpc>
                <a:spcPct val="150000"/>
              </a:lnSpc>
              <a:spcBef>
                <a:spcPts val="1200"/>
              </a:spcBef>
              <a:spcAft>
                <a:spcPts val="800"/>
              </a:spcAft>
            </a:pPr>
            <a:r>
              <a:rPr lang="en-US" sz="1400" b="1" kern="100" dirty="0">
                <a:effectLst/>
                <a:latin typeface="Times New Roman" panose="02020603050405020304" pitchFamily="18" charset="0"/>
                <a:ea typeface="Calibri" panose="020F0502020204030204" pitchFamily="34" charset="0"/>
                <a:cs typeface="Mangal" panose="02040503050203030202" pitchFamily="18" charset="0"/>
              </a:rPr>
              <a:t>Figure 6 (a): </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Graphical presentation of the Model Performance Metrics for LAI Prediction</a:t>
            </a:r>
            <a:endParaRPr lang="en-IN" sz="12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0737215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Blue and White PPT Background">
            <a:extLst>
              <a:ext uri="{FF2B5EF4-FFF2-40B4-BE49-F238E27FC236}">
                <a16:creationId xmlns:a16="http://schemas.microsoft.com/office/drawing/2014/main" id="{0AA13CDD-1F72-6695-3B16-C214334620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CE20F47C-BC42-33DB-7E2C-7976A73A50C3}"/>
              </a:ext>
            </a:extLst>
          </p:cNvPr>
          <p:cNvSpPr>
            <a:spLocks noGrp="1"/>
          </p:cNvSpPr>
          <p:nvPr>
            <p:ph idx="1"/>
          </p:nvPr>
        </p:nvSpPr>
        <p:spPr>
          <a:xfrm>
            <a:off x="154983" y="263471"/>
            <a:ext cx="6540285" cy="6416298"/>
          </a:xfrm>
        </p:spPr>
        <p:txBody>
          <a:bodyPr/>
          <a:lstStyle/>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GPR models for LAI and CCC recovery have RMSEs of 0.735 and 0.668. LAI and CCC have MAE upsides of 0.481 and 0.423, individually, and R2 upsides of 0.998 and 0.767. </a:t>
            </a: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NRMSE upsides of 8.589% and 15.953% for LAI and CCC recovery are the most basic measurable elements. NRMSE further developed essentially subsequent to adding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nonvegetation</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spectra to the AL-upgraded dataset and retraining. </a:t>
            </a: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From 17.9 to 9.7%, LAI NRMSE improved, and 19.4 to 15.9%, CCC diminished. Five uncovered soil or non-vegetation spectra (10% of in situ estimations) were added to the AL-advanced dataset before crop trait approval.</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graphicFrame>
        <p:nvGraphicFramePr>
          <p:cNvPr id="4" name="Table 3">
            <a:extLst>
              <a:ext uri="{FF2B5EF4-FFF2-40B4-BE49-F238E27FC236}">
                <a16:creationId xmlns:a16="http://schemas.microsoft.com/office/drawing/2014/main" id="{5556C828-8367-A9D9-7388-4D33C3D71235}"/>
              </a:ext>
            </a:extLst>
          </p:cNvPr>
          <p:cNvGraphicFramePr>
            <a:graphicFrameLocks noGrp="1"/>
          </p:cNvGraphicFramePr>
          <p:nvPr>
            <p:extLst>
              <p:ext uri="{D42A27DB-BD31-4B8C-83A1-F6EECF244321}">
                <p14:modId xmlns:p14="http://schemas.microsoft.com/office/powerpoint/2010/main" val="837456237"/>
              </p:ext>
            </p:extLst>
          </p:nvPr>
        </p:nvGraphicFramePr>
        <p:xfrm>
          <a:off x="7299702" y="1006682"/>
          <a:ext cx="4737315" cy="2263461"/>
        </p:xfrm>
        <a:graphic>
          <a:graphicData uri="http://schemas.openxmlformats.org/drawingml/2006/table">
            <a:tbl>
              <a:tblPr firstRow="1" firstCol="1" bandRow="1">
                <a:tableStyleId>{5C22544A-7EE6-4342-B048-85BDC9FD1C3A}</a:tableStyleId>
              </a:tblPr>
              <a:tblGrid>
                <a:gridCol w="2738392">
                  <a:extLst>
                    <a:ext uri="{9D8B030D-6E8A-4147-A177-3AD203B41FA5}">
                      <a16:colId xmlns:a16="http://schemas.microsoft.com/office/drawing/2014/main" val="761713434"/>
                    </a:ext>
                  </a:extLst>
                </a:gridCol>
                <a:gridCol w="1998923">
                  <a:extLst>
                    <a:ext uri="{9D8B030D-6E8A-4147-A177-3AD203B41FA5}">
                      <a16:colId xmlns:a16="http://schemas.microsoft.com/office/drawing/2014/main" val="2651936623"/>
                    </a:ext>
                  </a:extLst>
                </a:gridCol>
              </a:tblGrid>
              <a:tr h="600734">
                <a:tc>
                  <a:txBody>
                    <a:bodyPr/>
                    <a:lstStyle/>
                    <a:p>
                      <a:pPr algn="ctr">
                        <a:lnSpc>
                          <a:spcPct val="107000"/>
                        </a:lnSpc>
                        <a:spcAft>
                          <a:spcPts val="800"/>
                        </a:spcAft>
                      </a:pPr>
                      <a:r>
                        <a:rPr lang="en-US" sz="1000" kern="0">
                          <a:effectLst/>
                        </a:rPr>
                        <a:t>Parameter</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a:txBody>
                    <a:bodyPr/>
                    <a:lstStyle/>
                    <a:p>
                      <a:pPr algn="ctr">
                        <a:lnSpc>
                          <a:spcPct val="107000"/>
                        </a:lnSpc>
                        <a:spcAft>
                          <a:spcPts val="800"/>
                        </a:spcAft>
                      </a:pPr>
                      <a:r>
                        <a:rPr lang="en-US" sz="1000" kern="0">
                          <a:effectLst/>
                        </a:rPr>
                        <a:t>CCC</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473613569"/>
                  </a:ext>
                </a:extLst>
              </a:tr>
              <a:tr h="299818">
                <a:tc>
                  <a:txBody>
                    <a:bodyPr/>
                    <a:lstStyle/>
                    <a:p>
                      <a:pPr algn="ctr">
                        <a:lnSpc>
                          <a:spcPct val="107000"/>
                        </a:lnSpc>
                        <a:spcAft>
                          <a:spcPts val="800"/>
                        </a:spcAft>
                      </a:pPr>
                      <a:r>
                        <a:rPr lang="en-US" sz="1000" kern="0">
                          <a:effectLst/>
                        </a:rPr>
                        <a:t>NRMSE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a:txBody>
                    <a:bodyPr/>
                    <a:lstStyle/>
                    <a:p>
                      <a:pPr algn="ctr">
                        <a:lnSpc>
                          <a:spcPct val="107000"/>
                        </a:lnSpc>
                        <a:spcAft>
                          <a:spcPts val="800"/>
                        </a:spcAft>
                      </a:pPr>
                      <a:r>
                        <a:rPr lang="en-US" sz="1000" kern="0">
                          <a:effectLst/>
                        </a:rPr>
                        <a:t>15.95%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3588641641"/>
                  </a:ext>
                </a:extLst>
              </a:tr>
              <a:tr h="299818">
                <a:tc>
                  <a:txBody>
                    <a:bodyPr/>
                    <a:lstStyle/>
                    <a:p>
                      <a:pPr algn="ctr">
                        <a:lnSpc>
                          <a:spcPct val="107000"/>
                        </a:lnSpc>
                        <a:spcAft>
                          <a:spcPts val="800"/>
                        </a:spcAft>
                      </a:pPr>
                      <a:r>
                        <a:rPr lang="en-US" sz="1000" kern="0">
                          <a:effectLst/>
                        </a:rPr>
                        <a:t>RMSE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a:txBody>
                    <a:bodyPr/>
                    <a:lstStyle/>
                    <a:p>
                      <a:pPr algn="ctr">
                        <a:lnSpc>
                          <a:spcPct val="107000"/>
                        </a:lnSpc>
                        <a:spcAft>
                          <a:spcPts val="800"/>
                        </a:spcAft>
                      </a:pPr>
                      <a:r>
                        <a:rPr lang="en-US" sz="1000" kern="0">
                          <a:effectLst/>
                        </a:rPr>
                        <a:t>0.668%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1634044210"/>
                  </a:ext>
                </a:extLst>
              </a:tr>
              <a:tr h="299818">
                <a:tc>
                  <a:txBody>
                    <a:bodyPr/>
                    <a:lstStyle/>
                    <a:p>
                      <a:pPr algn="ctr">
                        <a:lnSpc>
                          <a:spcPct val="107000"/>
                        </a:lnSpc>
                        <a:spcAft>
                          <a:spcPts val="800"/>
                        </a:spcAft>
                      </a:pPr>
                      <a:r>
                        <a:rPr lang="en-US" sz="1000" kern="0">
                          <a:effectLst/>
                        </a:rPr>
                        <a:t>MAE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a:txBody>
                    <a:bodyPr/>
                    <a:lstStyle/>
                    <a:p>
                      <a:pPr algn="ctr">
                        <a:lnSpc>
                          <a:spcPct val="107000"/>
                        </a:lnSpc>
                        <a:spcAft>
                          <a:spcPts val="800"/>
                        </a:spcAft>
                      </a:pPr>
                      <a:r>
                        <a:rPr lang="en-US" sz="1000" kern="0">
                          <a:effectLst/>
                        </a:rPr>
                        <a:t>0.423%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3094654179"/>
                  </a:ext>
                </a:extLst>
              </a:tr>
              <a:tr h="299818">
                <a:tc>
                  <a:txBody>
                    <a:bodyPr/>
                    <a:lstStyle/>
                    <a:p>
                      <a:pPr algn="ctr">
                        <a:lnSpc>
                          <a:spcPct val="107000"/>
                        </a:lnSpc>
                        <a:spcAft>
                          <a:spcPts val="800"/>
                        </a:spcAft>
                      </a:pPr>
                      <a:r>
                        <a:rPr lang="en-US" sz="1000" kern="0">
                          <a:effectLst/>
                        </a:rPr>
                        <a:t>R²</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a:txBody>
                    <a:bodyPr/>
                    <a:lstStyle/>
                    <a:p>
                      <a:pPr algn="ctr">
                        <a:lnSpc>
                          <a:spcPct val="107000"/>
                        </a:lnSpc>
                        <a:spcAft>
                          <a:spcPts val="800"/>
                        </a:spcAft>
                      </a:pPr>
                      <a:r>
                        <a:rPr lang="en-US" sz="1000" kern="0">
                          <a:effectLst/>
                        </a:rPr>
                        <a:t>0.767%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2573053940"/>
                  </a:ext>
                </a:extLst>
              </a:tr>
              <a:tr h="463455">
                <a:tc>
                  <a:txBody>
                    <a:bodyPr/>
                    <a:lstStyle/>
                    <a:p>
                      <a:pPr algn="ctr">
                        <a:lnSpc>
                          <a:spcPct val="107000"/>
                        </a:lnSpc>
                        <a:spcAft>
                          <a:spcPts val="800"/>
                        </a:spcAft>
                      </a:pPr>
                      <a:r>
                        <a:rPr lang="en-US" sz="1000" kern="0">
                          <a:effectLst/>
                        </a:rPr>
                        <a:t>Improved NRMSE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tc>
                  <a:txBody>
                    <a:bodyPr/>
                    <a:lstStyle/>
                    <a:p>
                      <a:pPr algn="ctr">
                        <a:lnSpc>
                          <a:spcPct val="107000"/>
                        </a:lnSpc>
                        <a:spcAft>
                          <a:spcPts val="800"/>
                        </a:spcAft>
                      </a:pPr>
                      <a:r>
                        <a:rPr lang="en-US" sz="1000" kern="0" dirty="0">
                          <a:effectLst/>
                        </a:rPr>
                        <a:t>15.9 % (from 19.4%)</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3214832159"/>
                  </a:ext>
                </a:extLst>
              </a:tr>
            </a:tbl>
          </a:graphicData>
        </a:graphic>
      </p:graphicFrame>
      <p:sp>
        <p:nvSpPr>
          <p:cNvPr id="6" name="TextBox 5">
            <a:extLst>
              <a:ext uri="{FF2B5EF4-FFF2-40B4-BE49-F238E27FC236}">
                <a16:creationId xmlns:a16="http://schemas.microsoft.com/office/drawing/2014/main" id="{ADEF2A5D-44C8-5684-00D1-28FBE218C5A5}"/>
              </a:ext>
            </a:extLst>
          </p:cNvPr>
          <p:cNvSpPr txBox="1"/>
          <p:nvPr/>
        </p:nvSpPr>
        <p:spPr>
          <a:xfrm>
            <a:off x="7191214" y="356461"/>
            <a:ext cx="4845803" cy="380938"/>
          </a:xfrm>
          <a:prstGeom prst="rect">
            <a:avLst/>
          </a:prstGeom>
          <a:noFill/>
        </p:spPr>
        <p:txBody>
          <a:bodyPr wrap="square">
            <a:spAutoFit/>
          </a:bodyPr>
          <a:lstStyle/>
          <a:p>
            <a:pPr algn="ctr">
              <a:lnSpc>
                <a:spcPct val="150000"/>
              </a:lnSpc>
              <a:spcAft>
                <a:spcPts val="800"/>
              </a:spcAft>
            </a:pPr>
            <a:r>
              <a:rPr lang="en-US" sz="1400" b="1" kern="100" dirty="0">
                <a:effectLst/>
                <a:latin typeface="Times New Roman" panose="02020603050405020304" pitchFamily="18" charset="0"/>
                <a:ea typeface="Calibri" panose="020F0502020204030204" pitchFamily="34" charset="0"/>
                <a:cs typeface="Mangal" panose="02040503050203030202" pitchFamily="18" charset="0"/>
              </a:rPr>
              <a:t>Table 2 (b):</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 Model Performance Metrics for CCC Prediction</a:t>
            </a:r>
            <a:endParaRPr lang="en-IN" sz="12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7" name="Chart 6">
            <a:extLst>
              <a:ext uri="{FF2B5EF4-FFF2-40B4-BE49-F238E27FC236}">
                <a16:creationId xmlns:a16="http://schemas.microsoft.com/office/drawing/2014/main" id="{7D7FC148-000C-337B-2052-380FF336E0D3}"/>
              </a:ext>
            </a:extLst>
          </p:cNvPr>
          <p:cNvGraphicFramePr/>
          <p:nvPr>
            <p:extLst>
              <p:ext uri="{D42A27DB-BD31-4B8C-83A1-F6EECF244321}">
                <p14:modId xmlns:p14="http://schemas.microsoft.com/office/powerpoint/2010/main" val="1793743044"/>
              </p:ext>
            </p:extLst>
          </p:nvPr>
        </p:nvGraphicFramePr>
        <p:xfrm>
          <a:off x="7501179" y="3587857"/>
          <a:ext cx="4535837" cy="1960535"/>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EBCD46A9-14C8-6FD0-03FB-42F94591FC79}"/>
              </a:ext>
            </a:extLst>
          </p:cNvPr>
          <p:cNvSpPr txBox="1"/>
          <p:nvPr/>
        </p:nvSpPr>
        <p:spPr>
          <a:xfrm>
            <a:off x="6111499" y="5622644"/>
            <a:ext cx="6098582" cy="878895"/>
          </a:xfrm>
          <a:prstGeom prst="rect">
            <a:avLst/>
          </a:prstGeom>
          <a:noFill/>
        </p:spPr>
        <p:txBody>
          <a:bodyPr wrap="square">
            <a:spAutoFit/>
          </a:bodyPr>
          <a:lstStyle/>
          <a:p>
            <a:pPr algn="ctr">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Figure 6 (b):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Graphical presentation of the Model Performance Metrics for CCC Prediction</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488600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Blue and White PPT Background">
            <a:extLst>
              <a:ext uri="{FF2B5EF4-FFF2-40B4-BE49-F238E27FC236}">
                <a16:creationId xmlns:a16="http://schemas.microsoft.com/office/drawing/2014/main" id="{D942B4A3-8008-C78E-D841-ABB949740D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342929F-3DEB-9FBC-4279-95D249E85C07}"/>
              </a:ext>
            </a:extLst>
          </p:cNvPr>
          <p:cNvSpPr>
            <a:spLocks noGrp="1"/>
          </p:cNvSpPr>
          <p:nvPr>
            <p:ph type="title"/>
          </p:nvPr>
        </p:nvSpPr>
        <p:spPr>
          <a:xfrm>
            <a:off x="838200" y="365126"/>
            <a:ext cx="10515600" cy="595770"/>
          </a:xfrm>
        </p:spPr>
        <p:txBody>
          <a:bodyPr>
            <a:normAutofit fontScale="90000"/>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CONCLUSION </a:t>
            </a:r>
            <a:endParaRPr lang="en-IN" sz="8000" dirty="0"/>
          </a:p>
        </p:txBody>
      </p:sp>
      <p:sp>
        <p:nvSpPr>
          <p:cNvPr id="3" name="Content Placeholder 2">
            <a:extLst>
              <a:ext uri="{FF2B5EF4-FFF2-40B4-BE49-F238E27FC236}">
                <a16:creationId xmlns:a16="http://schemas.microsoft.com/office/drawing/2014/main" id="{2BD10E97-F559-E62E-F644-28A0E6D18F7A}"/>
              </a:ext>
            </a:extLst>
          </p:cNvPr>
          <p:cNvSpPr>
            <a:spLocks noGrp="1"/>
          </p:cNvSpPr>
          <p:nvPr>
            <p:ph idx="1"/>
          </p:nvPr>
        </p:nvSpPr>
        <p:spPr>
          <a:xfrm>
            <a:off x="294469" y="1503336"/>
            <a:ext cx="11654724" cy="5160935"/>
          </a:xfrm>
        </p:spPr>
        <p:txBody>
          <a:bodyPr/>
          <a:lstStyle/>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AI and ML can upset crop the board and yield enhancement in agriculture. This study shows how hybrid machine learning models can recover wheat crop ascribes from UAV-borne hyperspectral pictures utilizing ARTMO programming. </a:t>
            </a: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Field tests, UAV picture gathering, and high-level information processing strategies including PROSAIL reenactments, Gaussian process regression (GPR), and PCA are utilized. </a:t>
            </a: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Brilliant recovery exactness and diminished uncertainties were shown by low normalized root mean square error (NRMSE) upsides of 9.7% for leaf area index (LAI) and 15.9% for canopy chlorophyll content (CCC). </a:t>
            </a:r>
          </a:p>
          <a:p>
            <a:pPr algn="just">
              <a:lnSpc>
                <a:spcPct val="15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dynamic learning-upgraded dataset including non-vegetation range works on model accuracy, making vegetation item observing adaptable, quantitative, and constant. This strategy further develops accuracy agriculture by checking crop wellbeing precisely and productively.</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3161142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Blue and White PPT Background">
            <a:extLst>
              <a:ext uri="{FF2B5EF4-FFF2-40B4-BE49-F238E27FC236}">
                <a16:creationId xmlns:a16="http://schemas.microsoft.com/office/drawing/2014/main" id="{9A442977-048B-B3C2-D1BF-706F646070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1DC6FA3-01B0-9481-603E-222E83FEFD5F}"/>
              </a:ext>
            </a:extLst>
          </p:cNvPr>
          <p:cNvSpPr>
            <a:spLocks noGrp="1"/>
          </p:cNvSpPr>
          <p:nvPr>
            <p:ph type="title"/>
          </p:nvPr>
        </p:nvSpPr>
        <p:spPr>
          <a:xfrm>
            <a:off x="838200" y="365125"/>
            <a:ext cx="10515600" cy="874739"/>
          </a:xfrm>
        </p:spPr>
        <p:txBody>
          <a:bodyPr/>
          <a:lstStyle/>
          <a:p>
            <a:pPr algn="ctr"/>
            <a:r>
              <a:rPr lang="en-US" b="1" dirty="0">
                <a:latin typeface="Times New Roman" panose="02020603050405020304" pitchFamily="18" charset="0"/>
                <a:cs typeface="Times New Roman" panose="02020603050405020304" pitchFamily="18" charset="0"/>
              </a:rPr>
              <a:t>ACKNOWLEDGEMENT</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D4F87B8-4614-6E16-34ED-D9F49B97CC00}"/>
              </a:ext>
            </a:extLst>
          </p:cNvPr>
          <p:cNvSpPr>
            <a:spLocks noGrp="1"/>
          </p:cNvSpPr>
          <p:nvPr>
            <p:ph idx="1"/>
          </p:nvPr>
        </p:nvSpPr>
        <p:spPr/>
        <p:txBody>
          <a:bodyPr/>
          <a:lstStyle/>
          <a:p>
            <a:pPr marL="0" indent="0" algn="just">
              <a:lnSpc>
                <a:spcPct val="150000"/>
              </a:lnSpc>
              <a:buNone/>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We are thankful to the Indian Council of Agricultural Research-Indian Agricultural Research Institute (ICAR-IARI) for giving the exploratory wheat field to this study. Field personnel helped with crop collection and LAI measurements, so thank you. We also thank the Headwall Nano-</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Hyperspec</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hyperspectral camera team for UAV image capture and the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UgCS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Mission planning software team for mission route planning. Additionally, we thank the ARTMO software developers for their important tool for data processing and analysis. Finally, we thank our colleagues and collaborators for their helpful criticism and assistance throughout the research process.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214862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Blue and White PPT Background">
            <a:extLst>
              <a:ext uri="{FF2B5EF4-FFF2-40B4-BE49-F238E27FC236}">
                <a16:creationId xmlns:a16="http://schemas.microsoft.com/office/drawing/2014/main" id="{4E411410-F352-4493-1CCD-D111CEBD0A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11AFBB8-7BDC-2970-BA49-4BB6FE0B6744}"/>
              </a:ext>
            </a:extLst>
          </p:cNvPr>
          <p:cNvSpPr>
            <a:spLocks noGrp="1"/>
          </p:cNvSpPr>
          <p:nvPr>
            <p:ph type="title"/>
          </p:nvPr>
        </p:nvSpPr>
        <p:spPr>
          <a:xfrm>
            <a:off x="838200" y="365125"/>
            <a:ext cx="10515600" cy="859241"/>
          </a:xfrm>
        </p:spPr>
        <p:txBody>
          <a:bodyPr/>
          <a:lstStyle/>
          <a:p>
            <a:pPr algn="ctr"/>
            <a:r>
              <a:rPr lang="en-US" b="1" dirty="0">
                <a:latin typeface="Times New Roman" panose="02020603050405020304" pitchFamily="18" charset="0"/>
                <a:cs typeface="Times New Roman" panose="02020603050405020304" pitchFamily="18" charset="0"/>
              </a:rPr>
              <a:t>REFERENCES</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006E901-9F25-530D-4403-EB9024D1747C}"/>
              </a:ext>
            </a:extLst>
          </p:cNvPr>
          <p:cNvSpPr>
            <a:spLocks noGrp="1"/>
          </p:cNvSpPr>
          <p:nvPr>
            <p:ph idx="1"/>
          </p:nvPr>
        </p:nvSpPr>
        <p:spPr>
          <a:xfrm>
            <a:off x="139485" y="1825625"/>
            <a:ext cx="11918195" cy="4838646"/>
          </a:xfrm>
        </p:spPr>
        <p:txBody>
          <a:bodyPr/>
          <a:lstStyle/>
          <a:p>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Behera, S. K., Srivastava, P.,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Pathre</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U. V., &amp; Tuli, R. (2010). An indirect method of estimating leaf area index in Jatropha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curcas</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L. using LAI-2000 Plant Canopy Analyzer. Agricultural and Forest Meteorology, 150, 307–311.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R="285750" algn="just">
              <a:lnSpc>
                <a:spcPct val="150000"/>
              </a:lnSpc>
            </a:pP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Francone</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C., Pagani, V.,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Foi</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M., Cappelli, G., &amp; Confalonieri, R. (2014). Comparison of Leaf Area Index Estimates by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Ceptometer</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and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PocketLAI</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Smart App in Canopies with Different Structures. Field Crops Research, 155, 38–41.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R="285750" algn="just">
              <a:lnSpc>
                <a:spcPct val="150000"/>
              </a:lnSpc>
              <a:spcAft>
                <a:spcPts val="800"/>
              </a:spcAft>
            </a:pP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Gonsamo</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A., &amp;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Pellikka</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P. (2008). Methodology Comparison for Slope Correction in Canopy Leaf Area Index Estimation Using Hemispherical Photography. Forest Ecology and Management, 256, 749–759.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R="285750" algn="just">
              <a:lnSpc>
                <a:spcPct val="150000"/>
              </a:lnSpc>
            </a:pP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Liang, L.,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Geng</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D., Yan, J., Qiu, S., Di, L., Wang, S., Xu, L., Wang, L., Kang, J., &amp; Li, L. (2020). Estimating Crop LAI Using Spectral Feature Extraction and the Hybrid Inversion Method. Remote Sensing, 12(21), 3534.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R="285750" algn="just">
              <a:lnSpc>
                <a:spcPct val="150000"/>
              </a:lnSpc>
              <a:spcAft>
                <a:spcPts val="800"/>
              </a:spcAft>
            </a:pP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Nie</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C., Shi, L., Li, Z., Xu, X., Yin, D., Li, S., &amp; Jin, X. (2023). A Comparison of Methods to Estimate Leaf Area Index Using Either Crop-Specific or Generic Proximal Hyperspectral Datasets. European Journal of Agronomy, 142, 126664.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7496851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Blue and White PPT Background">
            <a:extLst>
              <a:ext uri="{FF2B5EF4-FFF2-40B4-BE49-F238E27FC236}">
                <a16:creationId xmlns:a16="http://schemas.microsoft.com/office/drawing/2014/main" id="{7FA36837-AEDA-D997-9F2D-3F589C02B2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8420585-924A-B12B-55B2-06D355AB107C}"/>
              </a:ext>
            </a:extLst>
          </p:cNvPr>
          <p:cNvSpPr>
            <a:spLocks noGrp="1"/>
          </p:cNvSpPr>
          <p:nvPr>
            <p:ph idx="1"/>
          </p:nvPr>
        </p:nvSpPr>
        <p:spPr/>
        <p:txBody>
          <a:bodyPr/>
          <a:lstStyle/>
          <a:p>
            <a:pPr marL="0" indent="0">
              <a:buNone/>
            </a:pPr>
            <a:endParaRPr lang="en-US" dirty="0"/>
          </a:p>
          <a:p>
            <a:pPr marL="0" indent="0">
              <a:buNone/>
            </a:pPr>
            <a:endParaRPr lang="en-US" dirty="0"/>
          </a:p>
          <a:p>
            <a:pPr marL="0" indent="0">
              <a:buNone/>
            </a:pPr>
            <a:endParaRPr lang="en-US" dirty="0"/>
          </a:p>
          <a:p>
            <a:pPr marL="0" indent="0" algn="ctr">
              <a:buNone/>
            </a:pPr>
            <a:r>
              <a:rPr lang="en-US" sz="6000" b="1" dirty="0">
                <a:latin typeface="Times New Roman" panose="02020603050405020304" pitchFamily="18" charset="0"/>
                <a:cs typeface="Times New Roman" panose="02020603050405020304" pitchFamily="18" charset="0"/>
              </a:rPr>
              <a:t>THANK </a:t>
            </a:r>
          </a:p>
          <a:p>
            <a:pPr marL="0" indent="0" algn="ctr">
              <a:buNone/>
            </a:pPr>
            <a:r>
              <a:rPr lang="en-US" sz="6000" b="1" dirty="0">
                <a:latin typeface="Times New Roman" panose="02020603050405020304" pitchFamily="18" charset="0"/>
                <a:cs typeface="Times New Roman" panose="02020603050405020304" pitchFamily="18" charset="0"/>
              </a:rPr>
              <a:t>YOU</a:t>
            </a:r>
            <a:endParaRPr lang="en-IN"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92571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2045</Words>
  <Application>Microsoft Office PowerPoint</Application>
  <PresentationFormat>Widescreen</PresentationFormat>
  <Paragraphs>221</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Times New Roman</vt:lpstr>
      <vt:lpstr>Office Theme</vt:lpstr>
      <vt:lpstr>AI/ML APPLICATIONS IN AGRICULTURE: RETRIEVING WHEAT CROP TRAITS FROM UAV-BORNE HYPERSPECTRAL IMAGES USING HYBRID MACHINE LEARNING MODELS</vt:lpstr>
      <vt:lpstr>INTRODUCTION </vt:lpstr>
      <vt:lpstr>PowerPoint Presentation</vt:lpstr>
      <vt:lpstr>LITERATURE REVIEW</vt:lpstr>
      <vt:lpstr>APPLICATIONS OF AI/ ML IN AGRICULTURE</vt:lpstr>
      <vt:lpstr>PowerPoint Presentation</vt:lpstr>
      <vt:lpstr>METHODOLOGY </vt:lpstr>
      <vt:lpstr>PowerPoint Presentation</vt:lpstr>
      <vt:lpstr>RESULTS </vt:lpstr>
      <vt:lpstr>PowerPoint Presentation</vt:lpstr>
      <vt:lpstr>CONCLUSION </vt:lpstr>
      <vt:lpstr>ACKNOWLEDGEMENT</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7</cp:revision>
  <dcterms:created xsi:type="dcterms:W3CDTF">2024-07-27T07:40:52Z</dcterms:created>
  <dcterms:modified xsi:type="dcterms:W3CDTF">2024-07-27T10:42:41Z</dcterms:modified>
</cp:coreProperties>
</file>