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429" autoAdjust="0"/>
    <p:restoredTop sz="94660"/>
  </p:normalViewPr>
  <p:slideViewPr>
    <p:cSldViewPr snapToGrid="0">
      <p:cViewPr varScale="1">
        <p:scale>
          <a:sx n="73" d="100"/>
          <a:sy n="73" d="100"/>
        </p:scale>
        <p:origin x="72" y="7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rgbClr val="262626"/>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ADB96DB9-92B0-40D6-905E-F4A89493B2B9}" type="datetimeFigureOut">
              <a:rPr lang="en-IN" smtClean="0"/>
              <a:t>28-11-2024</a:t>
            </a:fld>
            <a:endParaRPr lang="en-IN"/>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153ED0CB-52A5-4DAE-9350-13D3BF18DFFA}" type="slidenum">
              <a:rPr lang="en-IN" smtClean="0"/>
              <a:t>‹#›</a:t>
            </a:fld>
            <a:endParaRPr lang="en-IN"/>
          </a:p>
        </p:txBody>
      </p:sp>
    </p:spTree>
    <p:extLst>
      <p:ext uri="{BB962C8B-B14F-4D97-AF65-F5344CB8AC3E}">
        <p14:creationId xmlns:p14="http://schemas.microsoft.com/office/powerpoint/2010/main" val="132891184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B96DB9-92B0-40D6-905E-F4A89493B2B9}"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53ED0CB-52A5-4DAE-9350-13D3BF18DFFA}" type="slidenum">
              <a:rPr lang="en-IN" smtClean="0"/>
              <a:t>‹#›</a:t>
            </a:fld>
            <a:endParaRPr lang="en-IN"/>
          </a:p>
        </p:txBody>
      </p:sp>
    </p:spTree>
    <p:extLst>
      <p:ext uri="{BB962C8B-B14F-4D97-AF65-F5344CB8AC3E}">
        <p14:creationId xmlns:p14="http://schemas.microsoft.com/office/powerpoint/2010/main" val="148133106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DB96DB9-92B0-40D6-905E-F4A89493B2B9}"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53ED0CB-52A5-4DAE-9350-13D3BF18DFFA}" type="slidenum">
              <a:rPr lang="en-IN" smtClean="0"/>
              <a:t>‹#›</a:t>
            </a:fld>
            <a:endParaRPr lang="en-IN"/>
          </a:p>
        </p:txBody>
      </p:sp>
    </p:spTree>
    <p:extLst>
      <p:ext uri="{BB962C8B-B14F-4D97-AF65-F5344CB8AC3E}">
        <p14:creationId xmlns:p14="http://schemas.microsoft.com/office/powerpoint/2010/main" val="89753332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DB96DB9-92B0-40D6-905E-F4A89493B2B9}"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53ED0CB-52A5-4DAE-9350-13D3BF18DFFA}" type="slidenum">
              <a:rPr lang="en-IN" smtClean="0"/>
              <a:t>‹#›</a:t>
            </a:fld>
            <a:endParaRPr lang="en-IN"/>
          </a:p>
        </p:txBody>
      </p:sp>
    </p:spTree>
    <p:extLst>
      <p:ext uri="{BB962C8B-B14F-4D97-AF65-F5344CB8AC3E}">
        <p14:creationId xmlns:p14="http://schemas.microsoft.com/office/powerpoint/2010/main" val="418335192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DB96DB9-92B0-40D6-905E-F4A89493B2B9}" type="datetimeFigureOut">
              <a:rPr lang="en-IN" smtClean="0"/>
              <a:t>28-11-2024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53ED0CB-52A5-4DAE-9350-13D3BF18DFFA}" type="slidenum">
              <a:rPr lang="en-IN" smtClean="0"/>
              <a:t>‹#›</a:t>
            </a:fld>
            <a:endParaRPr lang="en-IN"/>
          </a:p>
        </p:txBody>
      </p:sp>
    </p:spTree>
    <p:extLst>
      <p:ext uri="{BB962C8B-B14F-4D97-AF65-F5344CB8AC3E}">
        <p14:creationId xmlns:p14="http://schemas.microsoft.com/office/powerpoint/2010/main" val="354117038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DB96DB9-92B0-40D6-905E-F4A89493B2B9}" type="datetimeFigureOut">
              <a:rPr lang="en-IN" smtClean="0"/>
              <a:t>28-11-2024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53ED0CB-52A5-4DAE-9350-13D3BF18DFFA}" type="slidenum">
              <a:rPr lang="en-IN" smtClean="0"/>
              <a:t>‹#›</a:t>
            </a:fld>
            <a:endParaRPr lang="en-IN"/>
          </a:p>
        </p:txBody>
      </p:sp>
    </p:spTree>
    <p:extLst>
      <p:ext uri="{BB962C8B-B14F-4D97-AF65-F5344CB8AC3E}">
        <p14:creationId xmlns:p14="http://schemas.microsoft.com/office/powerpoint/2010/main" val="107427424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B96DB9-92B0-40D6-905E-F4A89493B2B9}" type="datetimeFigureOut">
              <a:rPr lang="en-IN" smtClean="0"/>
              <a:t>28-11-2024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53ED0CB-52A5-4DAE-9350-13D3BF18DFFA}" type="slidenum">
              <a:rPr lang="en-IN" smtClean="0"/>
              <a:t>‹#›</a:t>
            </a:fld>
            <a:endParaRPr lang="en-IN"/>
          </a:p>
        </p:txBody>
      </p:sp>
    </p:spTree>
    <p:extLst>
      <p:ext uri="{BB962C8B-B14F-4D97-AF65-F5344CB8AC3E}">
        <p14:creationId xmlns:p14="http://schemas.microsoft.com/office/powerpoint/2010/main" val="415605781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ADB96DB9-92B0-40D6-905E-F4A89493B2B9}"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153ED0CB-52A5-4DAE-9350-13D3BF18DFFA}" type="slidenum">
              <a:rPr lang="en-IN" smtClean="0"/>
              <a:t>‹#›</a:t>
            </a:fld>
            <a:endParaRPr lang="en-IN"/>
          </a:p>
        </p:txBody>
      </p:sp>
    </p:spTree>
    <p:extLst>
      <p:ext uri="{BB962C8B-B14F-4D97-AF65-F5344CB8AC3E}">
        <p14:creationId xmlns:p14="http://schemas.microsoft.com/office/powerpoint/2010/main" val="308308522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ADB96DB9-92B0-40D6-905E-F4A89493B2B9}" type="datetimeFigureOut">
              <a:rPr lang="en-IN" smtClean="0"/>
              <a:t>28-11-2024</a:t>
            </a:fld>
            <a:endParaRPr lang="en-IN"/>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153ED0CB-52A5-4DAE-9350-13D3BF18DFFA}" type="slidenum">
              <a:rPr lang="en-IN" smtClean="0"/>
              <a:t>‹#›</a:t>
            </a:fld>
            <a:endParaRPr lang="en-IN"/>
          </a:p>
        </p:txBody>
      </p:sp>
    </p:spTree>
    <p:extLst>
      <p:ext uri="{BB962C8B-B14F-4D97-AF65-F5344CB8AC3E}">
        <p14:creationId xmlns:p14="http://schemas.microsoft.com/office/powerpoint/2010/main" val="23831845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B96DB9-92B0-40D6-905E-F4A89493B2B9}"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53ED0CB-52A5-4DAE-9350-13D3BF18DFFA}" type="slidenum">
              <a:rPr lang="en-IN" smtClean="0"/>
              <a:t>‹#›</a:t>
            </a:fld>
            <a:endParaRPr lang="en-IN"/>
          </a:p>
        </p:txBody>
      </p:sp>
    </p:spTree>
    <p:extLst>
      <p:ext uri="{BB962C8B-B14F-4D97-AF65-F5344CB8AC3E}">
        <p14:creationId xmlns:p14="http://schemas.microsoft.com/office/powerpoint/2010/main" val="66573682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B96DB9-92B0-40D6-905E-F4A89493B2B9}"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53ED0CB-52A5-4DAE-9350-13D3BF18DFFA}" type="slidenum">
              <a:rPr lang="en-IN" smtClean="0"/>
              <a:t>‹#›</a:t>
            </a:fld>
            <a:endParaRPr lang="en-IN"/>
          </a:p>
        </p:txBody>
      </p:sp>
    </p:spTree>
    <p:extLst>
      <p:ext uri="{BB962C8B-B14F-4D97-AF65-F5344CB8AC3E}">
        <p14:creationId xmlns:p14="http://schemas.microsoft.com/office/powerpoint/2010/main" val="93029000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ADB96DB9-92B0-40D6-905E-F4A89493B2B9}" type="datetimeFigureOut">
              <a:rPr lang="en-IN" smtClean="0"/>
              <a:t>28-11-2024</a:t>
            </a:fld>
            <a:endParaRPr lang="en-IN"/>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IN"/>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153ED0CB-52A5-4DAE-9350-13D3BF18DFFA}" type="slidenum">
              <a:rPr lang="en-IN" smtClean="0"/>
              <a:t>‹#›</a:t>
            </a:fld>
            <a:endParaRPr lang="en-IN"/>
          </a:p>
        </p:txBody>
      </p:sp>
    </p:spTree>
    <p:extLst>
      <p:ext uri="{BB962C8B-B14F-4D97-AF65-F5344CB8AC3E}">
        <p14:creationId xmlns:p14="http://schemas.microsoft.com/office/powerpoint/2010/main" val="370068658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v.kumarvikas032@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hyperlink" Target="http://dx.doi.org/10.1016/j.ejmech.2016.05.050"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80D86-2D0D-4F26-9521-9A1E7128E91D}"/>
              </a:ext>
            </a:extLst>
          </p:cNvPr>
          <p:cNvSpPr>
            <a:spLocks noGrp="1"/>
          </p:cNvSpPr>
          <p:nvPr>
            <p:ph type="ctrTitle"/>
          </p:nvPr>
        </p:nvSpPr>
        <p:spPr>
          <a:xfrm>
            <a:off x="965915" y="798490"/>
            <a:ext cx="10260169" cy="844036"/>
          </a:xfrm>
        </p:spPr>
        <p:txBody>
          <a:bodyPr>
            <a:noAutofit/>
          </a:bodyPr>
          <a:lstStyle/>
          <a:p>
            <a:pPr algn="ctr"/>
            <a:r>
              <a:rPr lang="en-US" sz="2500" b="1" dirty="0">
                <a:latin typeface="Times New Roman" panose="02020603050405020304" pitchFamily="18" charset="0"/>
                <a:cs typeface="Times New Roman" panose="02020603050405020304" pitchFamily="18" charset="0"/>
              </a:rPr>
              <a:t>A REVIEW ON THE THIAZOLE DERIVATIVES: SYNTHESIS,CHARACTERIZATION AND BIOLOGICAL ACTIVITIES</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04BEAB3-7999-4EB2-AC44-1B556CE37D98}"/>
              </a:ext>
            </a:extLst>
          </p:cNvPr>
          <p:cNvSpPr/>
          <p:nvPr/>
        </p:nvSpPr>
        <p:spPr>
          <a:xfrm>
            <a:off x="5812664" y="4285762"/>
            <a:ext cx="6096000" cy="2031325"/>
          </a:xfrm>
          <a:prstGeom prst="rect">
            <a:avLst/>
          </a:prstGeom>
        </p:spPr>
        <p:txBody>
          <a:bodyPr>
            <a:spAutoFit/>
          </a:bodyPr>
          <a:lstStyle/>
          <a:p>
            <a:pPr algn="r">
              <a:spcAft>
                <a:spcPts val="0"/>
              </a:spcAft>
            </a:pPr>
            <a:r>
              <a:rPr lang="en-IN" b="1" dirty="0">
                <a:solidFill>
                  <a:schemeClr val="bg1"/>
                </a:solidFill>
                <a:latin typeface="Times New Roman" panose="02020603050405020304" pitchFamily="18" charset="0"/>
                <a:ea typeface="Calibri" panose="020F0502020204030204" pitchFamily="34" charset="0"/>
              </a:rPr>
              <a:t>Vikas Kumar</a:t>
            </a:r>
            <a:r>
              <a:rPr lang="en-IN" b="1" baseline="30000" dirty="0">
                <a:solidFill>
                  <a:schemeClr val="bg1"/>
                </a:solidFill>
                <a:latin typeface="Times New Roman" panose="02020603050405020304" pitchFamily="18" charset="0"/>
                <a:ea typeface="Calibri" panose="020F0502020204030204" pitchFamily="34" charset="0"/>
              </a:rPr>
              <a:t>1</a:t>
            </a:r>
            <a:r>
              <a:rPr lang="en-IN" b="1" dirty="0">
                <a:solidFill>
                  <a:schemeClr val="bg1"/>
                </a:solidFill>
                <a:latin typeface="Times New Roman" panose="02020603050405020304" pitchFamily="18" charset="0"/>
                <a:ea typeface="Calibri" panose="020F0502020204030204" pitchFamily="34" charset="0"/>
              </a:rPr>
              <a:t>, Dr.K.Saravanan</a:t>
            </a:r>
            <a:r>
              <a:rPr lang="en-IN" b="1" baseline="30000" dirty="0">
                <a:solidFill>
                  <a:schemeClr val="bg1"/>
                </a:solidFill>
                <a:latin typeface="Times New Roman" panose="02020603050405020304" pitchFamily="18" charset="0"/>
                <a:ea typeface="Calibri" panose="020F0502020204030204" pitchFamily="34" charset="0"/>
              </a:rPr>
              <a:t>2</a:t>
            </a:r>
            <a:endParaRPr lang="en-IN" sz="1600" dirty="0">
              <a:solidFill>
                <a:schemeClr val="bg1"/>
              </a:solidFill>
              <a:effectLst/>
              <a:latin typeface="Calibri" panose="020F0502020204030204" pitchFamily="34" charset="0"/>
              <a:ea typeface="Calibri" panose="020F0502020204030204" pitchFamily="34" charset="0"/>
            </a:endParaRPr>
          </a:p>
          <a:p>
            <a:pPr algn="r">
              <a:spcAft>
                <a:spcPts val="0"/>
              </a:spcAft>
            </a:pPr>
            <a:r>
              <a:rPr lang="en-IN" b="1" baseline="30000" dirty="0">
                <a:solidFill>
                  <a:schemeClr val="bg1"/>
                </a:solidFill>
                <a:latin typeface="Times New Roman" panose="02020603050405020304" pitchFamily="18" charset="0"/>
                <a:ea typeface="Calibri" panose="020F0502020204030204" pitchFamily="34" charset="0"/>
              </a:rPr>
              <a:t>1</a:t>
            </a:r>
            <a:r>
              <a:rPr lang="en-IN" b="1" dirty="0">
                <a:solidFill>
                  <a:schemeClr val="bg1"/>
                </a:solidFill>
                <a:latin typeface="Times New Roman" panose="02020603050405020304" pitchFamily="18" charset="0"/>
                <a:ea typeface="Calibri" panose="020F0502020204030204" pitchFamily="34" charset="0"/>
              </a:rPr>
              <a:t>PhD Scholar, Pharmaceutical Science, Bhagwant Global University, </a:t>
            </a:r>
            <a:r>
              <a:rPr lang="en-IN" b="1" dirty="0" err="1">
                <a:solidFill>
                  <a:schemeClr val="bg1"/>
                </a:solidFill>
                <a:latin typeface="Times New Roman" panose="02020603050405020304" pitchFamily="18" charset="0"/>
                <a:ea typeface="Calibri" panose="020F0502020204030204" pitchFamily="34" charset="0"/>
              </a:rPr>
              <a:t>Kotdwar</a:t>
            </a:r>
            <a:endParaRPr lang="en-IN" sz="1600" dirty="0">
              <a:solidFill>
                <a:schemeClr val="bg1"/>
              </a:solidFill>
              <a:effectLst/>
              <a:latin typeface="Calibri" panose="020F0502020204030204" pitchFamily="34" charset="0"/>
              <a:ea typeface="Calibri" panose="020F0502020204030204" pitchFamily="34" charset="0"/>
            </a:endParaRPr>
          </a:p>
          <a:p>
            <a:pPr algn="r">
              <a:spcAft>
                <a:spcPts val="0"/>
              </a:spcAft>
            </a:pPr>
            <a:r>
              <a:rPr lang="en-IN" b="1" baseline="30000" dirty="0">
                <a:solidFill>
                  <a:schemeClr val="bg1"/>
                </a:solidFill>
                <a:latin typeface="Times New Roman" panose="02020603050405020304" pitchFamily="18" charset="0"/>
                <a:ea typeface="Calibri" panose="020F0502020204030204" pitchFamily="34" charset="0"/>
              </a:rPr>
              <a:t>2</a:t>
            </a:r>
            <a:r>
              <a:rPr lang="en-IN" b="1" dirty="0">
                <a:solidFill>
                  <a:schemeClr val="bg1"/>
                </a:solidFill>
                <a:latin typeface="Times New Roman" panose="02020603050405020304" pitchFamily="18" charset="0"/>
                <a:ea typeface="Calibri" panose="020F0502020204030204" pitchFamily="34" charset="0"/>
              </a:rPr>
              <a:t>Principal of Faculty of Pharmacy, Bhagwant Global University, </a:t>
            </a:r>
            <a:r>
              <a:rPr lang="en-IN" b="1" dirty="0" err="1">
                <a:solidFill>
                  <a:schemeClr val="bg1"/>
                </a:solidFill>
                <a:latin typeface="Times New Roman" panose="02020603050405020304" pitchFamily="18" charset="0"/>
                <a:ea typeface="Calibri" panose="020F0502020204030204" pitchFamily="34" charset="0"/>
              </a:rPr>
              <a:t>Kotdwar</a:t>
            </a:r>
            <a:endParaRPr lang="en-IN" sz="1600" dirty="0">
              <a:solidFill>
                <a:schemeClr val="bg1"/>
              </a:solidFill>
              <a:effectLst/>
              <a:latin typeface="Calibri" panose="020F0502020204030204" pitchFamily="34" charset="0"/>
              <a:ea typeface="Calibri" panose="020F0502020204030204" pitchFamily="34" charset="0"/>
            </a:endParaRPr>
          </a:p>
          <a:p>
            <a:pPr algn="r"/>
            <a:r>
              <a:rPr lang="en-US" b="1" dirty="0">
                <a:solidFill>
                  <a:schemeClr val="bg1"/>
                </a:solidFill>
                <a:latin typeface="Times New Roman" panose="02020603050405020304" pitchFamily="18" charset="0"/>
                <a:ea typeface="Calibri" panose="020F0502020204030204" pitchFamily="34" charset="0"/>
                <a:cs typeface="Calibri" panose="020F0502020204030204" pitchFamily="34" charset="0"/>
              </a:rPr>
              <a:t>Corresponding author’s E-mail: </a:t>
            </a:r>
            <a:r>
              <a:rPr lang="en-US" u="sng" dirty="0">
                <a:solidFill>
                  <a:schemeClr val="bg1"/>
                </a:solidFill>
                <a:latin typeface="Times New Roman" panose="02020603050405020304" pitchFamily="18" charset="0"/>
                <a:ea typeface="Calibri" panose="020F0502020204030204" pitchFamily="34" charset="0"/>
                <a:hlinkClick r:id="rId2">
                  <a:extLst>
                    <a:ext uri="{A12FA001-AC4F-418D-AE19-62706E023703}">
                      <ahyp:hlinkClr xmlns:ahyp="http://schemas.microsoft.com/office/drawing/2018/hyperlinkcolor" val="tx"/>
                    </a:ext>
                  </a:extLst>
                </a:hlinkClick>
              </a:rPr>
              <a:t>v.kumarvikas032@gmail.com</a:t>
            </a:r>
            <a:endParaRPr lang="en-IN" dirty="0">
              <a:solidFill>
                <a:schemeClr val="bg1"/>
              </a:solidFill>
            </a:endParaRPr>
          </a:p>
        </p:txBody>
      </p:sp>
    </p:spTree>
    <p:extLst>
      <p:ext uri="{BB962C8B-B14F-4D97-AF65-F5344CB8AC3E}">
        <p14:creationId xmlns:p14="http://schemas.microsoft.com/office/powerpoint/2010/main" val="3041593939"/>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26796-FB6A-4C84-BAAF-FE94E3D4A3ED}"/>
              </a:ext>
            </a:extLst>
          </p:cNvPr>
          <p:cNvSpPr>
            <a:spLocks noGrp="1"/>
          </p:cNvSpPr>
          <p:nvPr>
            <p:ph type="title"/>
          </p:nvPr>
        </p:nvSpPr>
        <p:spPr>
          <a:xfrm>
            <a:off x="928352" y="532550"/>
            <a:ext cx="10515600" cy="703821"/>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84D5351-56CE-4E65-B639-4488B9ADAA13}"/>
              </a:ext>
            </a:extLst>
          </p:cNvPr>
          <p:cNvSpPr/>
          <p:nvPr/>
        </p:nvSpPr>
        <p:spPr>
          <a:xfrm>
            <a:off x="1850264" y="1493949"/>
            <a:ext cx="8491471" cy="2956387"/>
          </a:xfrm>
          <a:prstGeom prst="rect">
            <a:avLst/>
          </a:prstGeom>
        </p:spPr>
        <p:txBody>
          <a:bodyPr wrap="square">
            <a:spAutoFit/>
          </a:bodyPr>
          <a:lstStyle/>
          <a:p>
            <a:pPr marL="64135" marR="64135" algn="just">
              <a:lnSpc>
                <a:spcPct val="150000"/>
              </a:lnSpc>
              <a:spcAft>
                <a:spcPts val="0"/>
              </a:spcAft>
            </a:pPr>
            <a:r>
              <a:rPr lang="en-US" dirty="0">
                <a:latin typeface="Times New Roman" panose="02020603050405020304" pitchFamily="18" charset="0"/>
                <a:ea typeface="Calibri" panose="020F0502020204030204" pitchFamily="34" charset="0"/>
              </a:rPr>
              <a:t>The continuous review gives a blueprint of the natural activities of </a:t>
            </a:r>
            <a:r>
              <a:rPr lang="en-US" dirty="0" err="1">
                <a:latin typeface="Times New Roman" panose="02020603050405020304" pitchFamily="18" charset="0"/>
                <a:ea typeface="Calibri" panose="020F0502020204030204" pitchFamily="34" charset="0"/>
              </a:rPr>
              <a:t>thiazole</a:t>
            </a:r>
            <a:r>
              <a:rPr lang="en-US" dirty="0">
                <a:latin typeface="Times New Roman" panose="02020603050405020304" pitchFamily="18" charset="0"/>
                <a:ea typeface="Calibri" panose="020F0502020204030204" pitchFamily="34" charset="0"/>
              </a:rPr>
              <a:t> during the earlier years. It is heterocyclic blends, </a:t>
            </a:r>
            <a:r>
              <a:rPr lang="en-US" dirty="0" err="1">
                <a:latin typeface="Times New Roman" panose="02020603050405020304" pitchFamily="18" charset="0"/>
                <a:ea typeface="Calibri" panose="020F0502020204030204" pitchFamily="34" charset="0"/>
              </a:rPr>
              <a:t>Thiazole</a:t>
            </a:r>
            <a:r>
              <a:rPr lang="en-US" dirty="0">
                <a:latin typeface="Times New Roman" panose="02020603050405020304" pitchFamily="18" charset="0"/>
                <a:ea typeface="Calibri" panose="020F0502020204030204" pitchFamily="34" charset="0"/>
              </a:rPr>
              <a:t>, conceivably of the most generally perceived five-membered heterocyclic compound, has a nitrogen particle at position 3 and a sulfur bit at position 1. It is a critical arrangement of a gigantic number of made compounds. Its different pharmacological development is reflected in many clinically upheld </a:t>
            </a:r>
            <a:r>
              <a:rPr lang="en-US" dirty="0" err="1">
                <a:latin typeface="Times New Roman" panose="02020603050405020304" pitchFamily="18" charset="0"/>
                <a:ea typeface="Calibri" panose="020F0502020204030204" pitchFamily="34" charset="0"/>
              </a:rPr>
              <a:t>thiazole</a:t>
            </a:r>
            <a:r>
              <a:rPr lang="en-US" dirty="0">
                <a:latin typeface="Times New Roman" panose="02020603050405020304" pitchFamily="18" charset="0"/>
                <a:ea typeface="Calibri" panose="020F0502020204030204" pitchFamily="34" charset="0"/>
              </a:rPr>
              <a:t>-containing particles with, broad assortment of normal activities, similar to antibacterial, antifungal, antiviral, anthelmintic, antitumor, and quieting influences.</a:t>
            </a:r>
            <a:endParaRPr lang="en-IN"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76787174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C034E-D734-4D62-91F7-1DDE4F2D634C}"/>
              </a:ext>
            </a:extLst>
          </p:cNvPr>
          <p:cNvSpPr>
            <a:spLocks noGrp="1"/>
          </p:cNvSpPr>
          <p:nvPr>
            <p:ph type="title"/>
          </p:nvPr>
        </p:nvSpPr>
        <p:spPr>
          <a:xfrm>
            <a:off x="838200" y="532551"/>
            <a:ext cx="10515600" cy="755336"/>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675D3294-8440-4700-A6A8-239782F4AED2}"/>
              </a:ext>
            </a:extLst>
          </p:cNvPr>
          <p:cNvSpPr/>
          <p:nvPr/>
        </p:nvSpPr>
        <p:spPr>
          <a:xfrm>
            <a:off x="652530" y="1287887"/>
            <a:ext cx="6070242" cy="5280338"/>
          </a:xfrm>
          <a:prstGeom prst="rect">
            <a:avLst/>
          </a:prstGeom>
        </p:spPr>
        <p:txBody>
          <a:bodyPr wrap="square">
            <a:spAutoFit/>
          </a:bodyPr>
          <a:lstStyle/>
          <a:p>
            <a:pPr algn="just"/>
            <a:r>
              <a:rPr lang="en-US" dirty="0">
                <a:latin typeface="Times New Roman" panose="02020603050405020304" pitchFamily="18" charset="0"/>
                <a:ea typeface="Calibri" panose="020F0502020204030204" pitchFamily="34" charset="0"/>
                <a:cs typeface="Times New Roman" panose="02020603050405020304" pitchFamily="18" charset="0"/>
              </a:rPr>
              <a:t>Nitrogen-containing heterocyclic blends expect a critical part in the medicine revelation process, as practically 75% of FDA (Food and Association) upheld little iota drugs contain no less than one nitrogen-based heterocycles (1)</a:t>
            </a:r>
            <a:r>
              <a:rPr lang="en-US" spc="-35" dirty="0">
                <a:latin typeface="Times New Roman" panose="02020603050405020304" pitchFamily="18" charset="0"/>
                <a:ea typeface="Calibri" panose="020F0502020204030204" pitchFamily="34" charset="0"/>
                <a:cs typeface="Times New Roman" panose="02020603050405020304" pitchFamily="18" charset="0"/>
              </a:rPr>
              <a:t>.</a:t>
            </a:r>
          </a:p>
          <a:p>
            <a:pPr algn="just"/>
            <a:r>
              <a:rPr lang="en-US" dirty="0" err="1">
                <a:latin typeface="Times New Roman" panose="02020603050405020304" pitchFamily="18" charset="0"/>
                <a:cs typeface="Times New Roman" panose="02020603050405020304" pitchFamily="18" charset="0"/>
              </a:rPr>
              <a:t>Thiazole</a:t>
            </a:r>
            <a:r>
              <a:rPr lang="en-US" dirty="0">
                <a:latin typeface="Times New Roman" panose="02020603050405020304" pitchFamily="18" charset="0"/>
                <a:cs typeface="Times New Roman" panose="02020603050405020304" pitchFamily="18" charset="0"/>
              </a:rPr>
              <a:t>, generally called 1, 3 - </a:t>
            </a:r>
            <a:r>
              <a:rPr lang="en-US" dirty="0" err="1">
                <a:latin typeface="Times New Roman" panose="02020603050405020304" pitchFamily="18" charset="0"/>
                <a:cs typeface="Times New Roman" panose="02020603050405020304" pitchFamily="18" charset="0"/>
              </a:rPr>
              <a:t>thiazole</a:t>
            </a:r>
            <a:r>
              <a:rPr lang="en-US" dirty="0">
                <a:latin typeface="Times New Roman" panose="02020603050405020304" pitchFamily="18" charset="0"/>
                <a:cs typeface="Times New Roman" panose="02020603050405020304" pitchFamily="18" charset="0"/>
              </a:rPr>
              <a:t>, has a spot with the get-together of combinations known as azoles and has sulfur and nitrogen particles in places 1 and 3, independently. The </a:t>
            </a:r>
            <a:r>
              <a:rPr lang="en-US" dirty="0" err="1">
                <a:latin typeface="Times New Roman" panose="02020603050405020304" pitchFamily="18" charset="0"/>
                <a:cs typeface="Times New Roman" panose="02020603050405020304" pitchFamily="18" charset="0"/>
              </a:rPr>
              <a:t>thiazole</a:t>
            </a:r>
            <a:r>
              <a:rPr lang="en-US" dirty="0">
                <a:latin typeface="Times New Roman" panose="02020603050405020304" pitchFamily="18" charset="0"/>
                <a:cs typeface="Times New Roman" panose="02020603050405020304" pitchFamily="18" charset="0"/>
              </a:rPr>
              <a:t> center is an astoundingly fundamental heterocycles in various naturally unique blends that makes it one of the extensively considered heterocycles1-3. </a:t>
            </a:r>
            <a:r>
              <a:rPr lang="en-US" dirty="0" err="1">
                <a:latin typeface="Times New Roman" panose="02020603050405020304" pitchFamily="18" charset="0"/>
                <a:cs typeface="Times New Roman" panose="02020603050405020304" pitchFamily="18" charset="0"/>
              </a:rPr>
              <a:t>Thiazole</a:t>
            </a:r>
            <a:r>
              <a:rPr lang="en-US" dirty="0">
                <a:latin typeface="Times New Roman" panose="02020603050405020304" pitchFamily="18" charset="0"/>
                <a:cs typeface="Times New Roman" panose="02020603050405020304" pitchFamily="18" charset="0"/>
              </a:rPr>
              <a:t> accepts urgent parts in numerous medicine structures. Tiazofurin and </a:t>
            </a:r>
            <a:r>
              <a:rPr lang="en-US" dirty="0" err="1">
                <a:latin typeface="Times New Roman" panose="02020603050405020304" pitchFamily="18" charset="0"/>
                <a:cs typeface="Times New Roman" panose="02020603050405020304" pitchFamily="18" charset="0"/>
              </a:rPr>
              <a:t>dasatinib</a:t>
            </a:r>
            <a:r>
              <a:rPr lang="en-US" dirty="0">
                <a:latin typeface="Times New Roman" panose="02020603050405020304" pitchFamily="18" charset="0"/>
                <a:cs typeface="Times New Roman" panose="02020603050405020304" pitchFamily="18" charset="0"/>
              </a:rPr>
              <a:t> (Antineoplastic trained professionals), ritonavir (unfriendly to HIV drug), ravuconazole (antifungal subject matter expert) nitazoxanide (antiparasitic trained professional), </a:t>
            </a:r>
            <a:r>
              <a:rPr lang="en-US" dirty="0" err="1">
                <a:latin typeface="Times New Roman" panose="02020603050405020304" pitchFamily="18" charset="0"/>
                <a:cs typeface="Times New Roman" panose="02020603050405020304" pitchFamily="18" charset="0"/>
              </a:rPr>
              <a:t>fanetizole</a:t>
            </a:r>
            <a:r>
              <a:rPr lang="en-US" dirty="0">
                <a:latin typeface="Times New Roman" panose="02020603050405020304" pitchFamily="18" charset="0"/>
                <a:cs typeface="Times New Roman" panose="02020603050405020304" pitchFamily="18" charset="0"/>
              </a:rPr>
              <a:t>, meloxicam and </a:t>
            </a:r>
            <a:r>
              <a:rPr lang="en-US" dirty="0" err="1">
                <a:latin typeface="Times New Roman" panose="02020603050405020304" pitchFamily="18" charset="0"/>
                <a:cs typeface="Times New Roman" panose="02020603050405020304" pitchFamily="18" charset="0"/>
              </a:rPr>
              <a:t>fentiazac</a:t>
            </a:r>
            <a:r>
              <a:rPr lang="en-US" dirty="0">
                <a:latin typeface="Times New Roman" panose="02020603050405020304" pitchFamily="18" charset="0"/>
                <a:cs typeface="Times New Roman" panose="02020603050405020304" pitchFamily="18" charset="0"/>
              </a:rPr>
              <a:t> (moderating subject matter experts), nizatidine (antiulcer trained professional), and thiamethoxam (bug shower) are a couple of models for </a:t>
            </a:r>
            <a:r>
              <a:rPr lang="en-US" dirty="0" err="1">
                <a:latin typeface="Times New Roman" panose="02020603050405020304" pitchFamily="18" charset="0"/>
                <a:cs typeface="Times New Roman" panose="02020603050405020304" pitchFamily="18" charset="0"/>
              </a:rPr>
              <a:t>thiazole</a:t>
            </a:r>
            <a:r>
              <a:rPr lang="en-US" dirty="0">
                <a:latin typeface="Times New Roman" panose="02020603050405020304" pitchFamily="18" charset="0"/>
                <a:cs typeface="Times New Roman" panose="02020603050405020304" pitchFamily="18" charset="0"/>
              </a:rPr>
              <a:t> bearing things (2).</a:t>
            </a:r>
            <a:endParaRPr lang="en-IN" dirty="0">
              <a:latin typeface="Times New Roman" panose="02020603050405020304" pitchFamily="18" charset="0"/>
              <a:cs typeface="Times New Roman" panose="02020603050405020304" pitchFamily="18" charset="0"/>
            </a:endParaRPr>
          </a:p>
        </p:txBody>
      </p:sp>
      <p:grpSp>
        <p:nvGrpSpPr>
          <p:cNvPr id="4" name="docshapegroup16">
            <a:extLst>
              <a:ext uri="{FF2B5EF4-FFF2-40B4-BE49-F238E27FC236}">
                <a16:creationId xmlns:a16="http://schemas.microsoft.com/office/drawing/2014/main" id="{43E49EC8-276E-4C4B-B1F6-D02CFF95B068}"/>
              </a:ext>
            </a:extLst>
          </p:cNvPr>
          <p:cNvGrpSpPr>
            <a:grpSpLocks/>
          </p:cNvGrpSpPr>
          <p:nvPr/>
        </p:nvGrpSpPr>
        <p:grpSpPr bwMode="auto">
          <a:xfrm>
            <a:off x="6890197" y="1499293"/>
            <a:ext cx="5108620" cy="1929707"/>
            <a:chOff x="5843" y="139"/>
            <a:chExt cx="4568" cy="2304"/>
          </a:xfrm>
        </p:grpSpPr>
        <p:pic>
          <p:nvPicPr>
            <p:cNvPr id="1027" name="docshape17" descr="Synthesis, modelling and molecular docking of new  5-arylazo-2-chloroacetamido thiazole derivatives as antioxidant agent -  ScienceDirect">
              <a:extLst>
                <a:ext uri="{FF2B5EF4-FFF2-40B4-BE49-F238E27FC236}">
                  <a16:creationId xmlns:a16="http://schemas.microsoft.com/office/drawing/2014/main" id="{EC5DFF92-E19A-4F97-AF2E-43B1B6DDCF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2" y="139"/>
              <a:ext cx="4568" cy="23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docshape18" descr="Synthesis, modelling and molecular docking of new  5-arylazo-2-chloroacetamido thiazole derivatives as antioxidant agent -  ScienceDirect">
              <a:extLst>
                <a:ext uri="{FF2B5EF4-FFF2-40B4-BE49-F238E27FC236}">
                  <a16:creationId xmlns:a16="http://schemas.microsoft.com/office/drawing/2014/main" id="{C8B831BC-4852-4FEF-8997-11E62382E9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3" y="206"/>
              <a:ext cx="4333" cy="2082"/>
            </a:xfrm>
            <a:prstGeom prst="rect">
              <a:avLst/>
            </a:prstGeom>
            <a:noFill/>
            <a:extLst>
              <a:ext uri="{909E8E84-426E-40DD-AFC4-6F175D3DCCD1}">
                <a14:hiddenFill xmlns:a14="http://schemas.microsoft.com/office/drawing/2010/main">
                  <a:solidFill>
                    <a:srgbClr val="FFFFFF"/>
                  </a:solidFill>
                </a14:hiddenFill>
              </a:ext>
            </a:extLst>
          </p:spPr>
        </p:pic>
        <p:sp>
          <p:nvSpPr>
            <p:cNvPr id="5" name="docshape19">
              <a:extLst>
                <a:ext uri="{FF2B5EF4-FFF2-40B4-BE49-F238E27FC236}">
                  <a16:creationId xmlns:a16="http://schemas.microsoft.com/office/drawing/2014/main" id="{A2F79636-DCF9-4679-81BC-AE29CAB92EDB}"/>
                </a:ext>
              </a:extLst>
            </p:cNvPr>
            <p:cNvSpPr>
              <a:spLocks noChangeArrowheads="1"/>
            </p:cNvSpPr>
            <p:nvPr/>
          </p:nvSpPr>
          <p:spPr bwMode="auto">
            <a:xfrm>
              <a:off x="5895" y="178"/>
              <a:ext cx="4389" cy="2138"/>
            </a:xfrm>
            <a:prstGeom prst="rect">
              <a:avLst/>
            </a:prstGeom>
            <a:noFill/>
            <a:ln w="3588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grpSp>
      <p:sp>
        <p:nvSpPr>
          <p:cNvPr id="6" name="Rectangle 5">
            <a:extLst>
              <a:ext uri="{FF2B5EF4-FFF2-40B4-BE49-F238E27FC236}">
                <a16:creationId xmlns:a16="http://schemas.microsoft.com/office/drawing/2014/main" id="{2D07515A-B786-4008-BFE8-4F1AEC6DFAA1}"/>
              </a:ext>
            </a:extLst>
          </p:cNvPr>
          <p:cNvSpPr/>
          <p:nvPr/>
        </p:nvSpPr>
        <p:spPr>
          <a:xfrm>
            <a:off x="7186411" y="3640406"/>
            <a:ext cx="4670375" cy="369332"/>
          </a:xfrm>
          <a:prstGeom prst="rect">
            <a:avLst/>
          </a:prstGeom>
        </p:spPr>
        <p:txBody>
          <a:bodyPr wrap="square">
            <a:spAutoFit/>
          </a:bodyPr>
          <a:lstStyle/>
          <a:p>
            <a:pPr marL="681990" algn="ctr">
              <a:spcBef>
                <a:spcPts val="315"/>
              </a:spcBef>
              <a:spcAft>
                <a:spcPts val="0"/>
              </a:spcAft>
            </a:pPr>
            <a:r>
              <a:rPr lang="en-US" b="1" dirty="0">
                <a:latin typeface="Times New Roman" panose="02020603050405020304" pitchFamily="18" charset="0"/>
                <a:ea typeface="Calibri" panose="020F0502020204030204" pitchFamily="34" charset="0"/>
              </a:rPr>
              <a:t>Figure</a:t>
            </a:r>
            <a:r>
              <a:rPr lang="en-US" b="1" spc="-25" dirty="0">
                <a:latin typeface="Times New Roman" panose="02020603050405020304" pitchFamily="18" charset="0"/>
                <a:ea typeface="Calibri" panose="020F0502020204030204" pitchFamily="34" charset="0"/>
              </a:rPr>
              <a:t> </a:t>
            </a:r>
            <a:r>
              <a:rPr lang="en-US" b="1" dirty="0">
                <a:latin typeface="Times New Roman" panose="02020603050405020304" pitchFamily="18" charset="0"/>
                <a:ea typeface="Calibri" panose="020F0502020204030204" pitchFamily="34" charset="0"/>
              </a:rPr>
              <a:t>A:</a:t>
            </a:r>
            <a:r>
              <a:rPr lang="en-US" b="1" spc="-2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3D</a:t>
            </a:r>
            <a:r>
              <a:rPr lang="en-US" spc="-3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Structure</a:t>
            </a:r>
            <a:r>
              <a:rPr lang="en-US" spc="-25"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of</a:t>
            </a:r>
            <a:r>
              <a:rPr lang="en-US" spc="-30" dirty="0">
                <a:latin typeface="Times New Roman" panose="02020603050405020304" pitchFamily="18" charset="0"/>
                <a:ea typeface="Calibri" panose="020F0502020204030204" pitchFamily="34" charset="0"/>
              </a:rPr>
              <a:t> </a:t>
            </a:r>
            <a:r>
              <a:rPr lang="en-US" spc="-10" dirty="0" err="1">
                <a:latin typeface="Times New Roman" panose="02020603050405020304" pitchFamily="18" charset="0"/>
                <a:ea typeface="Calibri" panose="020F0502020204030204" pitchFamily="34" charset="0"/>
              </a:rPr>
              <a:t>Thiazole</a:t>
            </a:r>
            <a:endParaRPr lang="en-IN"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77806633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28C1B0-A700-40A5-828F-A2B656D80DCC}"/>
              </a:ext>
            </a:extLst>
          </p:cNvPr>
          <p:cNvSpPr/>
          <p:nvPr/>
        </p:nvSpPr>
        <p:spPr>
          <a:xfrm>
            <a:off x="369193" y="293343"/>
            <a:ext cx="6450645" cy="6463308"/>
          </a:xfrm>
          <a:prstGeom prst="rect">
            <a:avLst/>
          </a:prstGeom>
        </p:spPr>
        <p:txBody>
          <a:bodyPr wrap="square">
            <a:spAutoFit/>
          </a:bodyPr>
          <a:lstStyle/>
          <a:p>
            <a:pPr marL="67945" algn="just">
              <a:spcBef>
                <a:spcPts val="620"/>
              </a:spcBef>
              <a:spcAft>
                <a:spcPts val="0"/>
              </a:spcAft>
            </a:pPr>
            <a:r>
              <a:rPr lang="en-US" b="1" kern="0" dirty="0">
                <a:effectLst/>
                <a:latin typeface="Times New Roman" panose="02020603050405020304" pitchFamily="18" charset="0"/>
                <a:ea typeface="Calibri" panose="020F0502020204030204" pitchFamily="34" charset="0"/>
                <a:cs typeface="Times New Roman" panose="02020603050405020304" pitchFamily="18" charset="0"/>
              </a:rPr>
              <a:t>Structural</a:t>
            </a:r>
            <a:r>
              <a:rPr lang="en-US" b="1" kern="0" spc="-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kern="0" spc="-10" dirty="0">
                <a:effectLst/>
                <a:latin typeface="Times New Roman" panose="02020603050405020304" pitchFamily="18" charset="0"/>
                <a:ea typeface="Calibri" panose="020F0502020204030204" pitchFamily="34" charset="0"/>
                <a:cs typeface="Times New Roman" panose="02020603050405020304" pitchFamily="18" charset="0"/>
              </a:rPr>
              <a:t>Characteristics-</a:t>
            </a:r>
            <a:endParaRPr lang="en-IN" b="1" kern="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en-US" dirty="0">
                <a:latin typeface="Times New Roman" panose="02020603050405020304" pitchFamily="18" charset="0"/>
                <a:ea typeface="Calibri" panose="020F0502020204030204" pitchFamily="34" charset="0"/>
                <a:cs typeface="Times New Roman" panose="02020603050405020304" pitchFamily="18" charset="0"/>
              </a:rPr>
              <a:t>With the sub-nuclear condition C3H3NS, </a:t>
            </a:r>
            <a:r>
              <a:rPr lang="en-US"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dirty="0">
                <a:latin typeface="Times New Roman" panose="02020603050405020304" pitchFamily="18" charset="0"/>
                <a:ea typeface="Calibri" panose="020F0502020204030204" pitchFamily="34" charset="0"/>
                <a:cs typeface="Times New Roman" panose="02020603050405020304" pitchFamily="18" charset="0"/>
              </a:rPr>
              <a:t>, generally called 1, 3-thiazole, is a sensible to light yellow ignitable liquid with a pyridine-like fragrance. It is a five-membered ring with two nitrogen-and sulfur-containing vertices and three carbon-containing people. The numeration scheme for naming </a:t>
            </a:r>
            <a:r>
              <a:rPr lang="en-US"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dirty="0">
                <a:latin typeface="Times New Roman" panose="02020603050405020304" pitchFamily="18" charset="0"/>
                <a:ea typeface="Calibri" panose="020F0502020204030204" pitchFamily="34" charset="0"/>
                <a:cs typeface="Times New Roman" panose="02020603050405020304" pitchFamily="18" charset="0"/>
              </a:rPr>
              <a:t> subordinates is displayed underneath (4).</a:t>
            </a:r>
          </a:p>
          <a:p>
            <a:pPr algn="just"/>
            <a:r>
              <a:rPr lang="en-US" dirty="0" err="1">
                <a:latin typeface="Times New Roman" panose="02020603050405020304" pitchFamily="18" charset="0"/>
                <a:cs typeface="Times New Roman" panose="02020603050405020304" pitchFamily="18" charset="0"/>
              </a:rPr>
              <a:t>Thiazoles</a:t>
            </a:r>
            <a:r>
              <a:rPr lang="en-US" dirty="0">
                <a:latin typeface="Times New Roman" panose="02020603050405020304" pitchFamily="18" charset="0"/>
                <a:cs typeface="Times New Roman" panose="02020603050405020304" pitchFamily="18" charset="0"/>
              </a:rPr>
              <a:t> are a class of regular combinations associated with azoles with a run of the mill </a:t>
            </a:r>
            <a:r>
              <a:rPr lang="en-US" dirty="0" err="1">
                <a:latin typeface="Times New Roman" panose="02020603050405020304" pitchFamily="18" charset="0"/>
                <a:cs typeface="Times New Roman" panose="02020603050405020304" pitchFamily="18" charset="0"/>
              </a:rPr>
              <a:t>thiazole</a:t>
            </a:r>
            <a:r>
              <a:rPr lang="en-US" dirty="0">
                <a:latin typeface="Times New Roman" panose="02020603050405020304" pitchFamily="18" charset="0"/>
                <a:cs typeface="Times New Roman" panose="02020603050405020304" pitchFamily="18" charset="0"/>
              </a:rPr>
              <a:t> moiety is a critical piece of vitamin B1 and epothilone. It is a sweet-smelling compound, satisfies </a:t>
            </a:r>
            <a:r>
              <a:rPr lang="en-US" dirty="0" err="1">
                <a:latin typeface="Times New Roman" panose="02020603050405020304" pitchFamily="18" charset="0"/>
                <a:cs typeface="Times New Roman" panose="02020603050405020304" pitchFamily="18" charset="0"/>
              </a:rPr>
              <a:t>Huckel's</a:t>
            </a:r>
            <a:r>
              <a:rPr lang="en-US" dirty="0">
                <a:latin typeface="Times New Roman" panose="02020603050405020304" pitchFamily="18" charset="0"/>
                <a:cs typeface="Times New Roman" panose="02020603050405020304" pitchFamily="18" charset="0"/>
              </a:rPr>
              <a:t> norm. </a:t>
            </a:r>
            <a:r>
              <a:rPr lang="en-US" dirty="0" err="1">
                <a:latin typeface="Times New Roman" panose="02020603050405020304" pitchFamily="18" charset="0"/>
                <a:cs typeface="Times New Roman" panose="02020603050405020304" pitchFamily="18" charset="0"/>
              </a:rPr>
              <a:t>Delocalizations</a:t>
            </a:r>
            <a:r>
              <a:rPr lang="en-US" dirty="0">
                <a:latin typeface="Times New Roman" panose="02020603050405020304" pitchFamily="18" charset="0"/>
                <a:cs typeface="Times New Roman" panose="02020603050405020304" pitchFamily="18" charset="0"/>
              </a:rPr>
              <a:t> of singular arrangements of electrons from the sulfur particle complete the 6 π electrons. The resonation structures are Fig-C (5).</a:t>
            </a:r>
          </a:p>
          <a:p>
            <a:pPr algn="just"/>
            <a:r>
              <a:rPr lang="en-US" b="1" dirty="0">
                <a:latin typeface="Times New Roman" panose="02020603050405020304" pitchFamily="18" charset="0"/>
                <a:cs typeface="Times New Roman" panose="02020603050405020304" pitchFamily="18" charset="0"/>
              </a:rPr>
              <a:t>Properties-</a:t>
            </a:r>
          </a:p>
          <a:p>
            <a:pPr algn="just"/>
            <a:r>
              <a:rPr lang="en-US" b="1" dirty="0">
                <a:latin typeface="Times New Roman" panose="02020603050405020304" pitchFamily="18" charset="0"/>
                <a:cs typeface="Times New Roman" panose="02020603050405020304" pitchFamily="18" charset="0"/>
              </a:rPr>
              <a:t>Physical Properties</a:t>
            </a:r>
          </a:p>
          <a:p>
            <a:pPr algn="just"/>
            <a:r>
              <a:rPr lang="en-US" dirty="0">
                <a:latin typeface="Times New Roman" panose="02020603050405020304" pitchFamily="18" charset="0"/>
                <a:cs typeface="Times New Roman" panose="02020603050405020304" pitchFamily="18" charset="0"/>
              </a:rPr>
              <a:t>I. </a:t>
            </a:r>
            <a:r>
              <a:rPr lang="en-US" dirty="0" err="1">
                <a:latin typeface="Times New Roman" panose="02020603050405020304" pitchFamily="18" charset="0"/>
                <a:cs typeface="Times New Roman" panose="02020603050405020304" pitchFamily="18" charset="0"/>
              </a:rPr>
              <a:t>Thiazole</a:t>
            </a:r>
            <a:r>
              <a:rPr lang="en-US" dirty="0">
                <a:latin typeface="Times New Roman" panose="02020603050405020304" pitchFamily="18" charset="0"/>
                <a:cs typeface="Times New Roman" panose="02020603050405020304" pitchFamily="18" charset="0"/>
              </a:rPr>
              <a:t> generally pale-yellow flammable liquid.</a:t>
            </a:r>
          </a:p>
          <a:p>
            <a:pPr algn="just"/>
            <a:r>
              <a:rPr lang="en-US" dirty="0">
                <a:latin typeface="Times New Roman" panose="02020603050405020304" pitchFamily="18" charset="0"/>
                <a:cs typeface="Times New Roman" panose="02020603050405020304" pitchFamily="18" charset="0"/>
              </a:rPr>
              <a:t>II. It has pyridine like </a:t>
            </a:r>
            <a:r>
              <a:rPr lang="en-US" dirty="0" err="1">
                <a:latin typeface="Times New Roman" panose="02020603050405020304" pitchFamily="18" charset="0"/>
                <a:cs typeface="Times New Roman" panose="02020603050405020304" pitchFamily="18" charset="0"/>
              </a:rPr>
              <a:t>odour</a:t>
            </a:r>
            <a:r>
              <a:rPr lang="en-US" dirty="0">
                <a:latin typeface="Times New Roman" panose="02020603050405020304" pitchFamily="18" charset="0"/>
                <a:cs typeface="Times New Roman" panose="02020603050405020304" pitchFamily="18" charset="0"/>
              </a:rPr>
              <a:t>.</a:t>
            </a:r>
          </a:p>
          <a:p>
            <a:pPr algn="just"/>
            <a:r>
              <a:rPr lang="en-US" dirty="0">
                <a:latin typeface="Times New Roman" panose="02020603050405020304" pitchFamily="18" charset="0"/>
                <a:cs typeface="Times New Roman" panose="02020603050405020304" pitchFamily="18" charset="0"/>
              </a:rPr>
              <a:t>III. It is fairly soluble in ether and alcohol but sparingly soluble in water.</a:t>
            </a:r>
          </a:p>
          <a:p>
            <a:pPr algn="just"/>
            <a:r>
              <a:rPr lang="en-US" dirty="0">
                <a:latin typeface="Times New Roman" panose="02020603050405020304" pitchFamily="18" charset="0"/>
                <a:cs typeface="Times New Roman" panose="02020603050405020304" pitchFamily="18" charset="0"/>
              </a:rPr>
              <a:t>IV. It has a boiling point of 116-118˚c and </a:t>
            </a:r>
            <a:r>
              <a:rPr lang="en-US" dirty="0" err="1">
                <a:latin typeface="Times New Roman" panose="02020603050405020304" pitchFamily="18" charset="0"/>
                <a:cs typeface="Times New Roman" panose="02020603050405020304" pitchFamily="18" charset="0"/>
              </a:rPr>
              <a:t>pka</a:t>
            </a:r>
            <a:r>
              <a:rPr lang="en-US" dirty="0">
                <a:latin typeface="Times New Roman" panose="02020603050405020304" pitchFamily="18" charset="0"/>
                <a:cs typeface="Times New Roman" panose="02020603050405020304" pitchFamily="18" charset="0"/>
              </a:rPr>
              <a:t> of 2.5 (conjugated acid).</a:t>
            </a:r>
          </a:p>
          <a:p>
            <a:pPr algn="just"/>
            <a:r>
              <a:rPr lang="en-US" dirty="0">
                <a:latin typeface="Times New Roman" panose="02020603050405020304" pitchFamily="18" charset="0"/>
                <a:cs typeface="Times New Roman" panose="02020603050405020304" pitchFamily="18" charset="0"/>
              </a:rPr>
              <a:t>V. Its density is 1.2 gm/cm3 and its ionization potential is 9.50 </a:t>
            </a:r>
            <a:r>
              <a:rPr lang="en-US" dirty="0" err="1">
                <a:latin typeface="Times New Roman" panose="02020603050405020304" pitchFamily="18" charset="0"/>
                <a:cs typeface="Times New Roman" panose="02020603050405020304" pitchFamily="18" charset="0"/>
              </a:rPr>
              <a:t>Ev</a:t>
            </a:r>
            <a:r>
              <a:rPr lang="en-US" dirty="0">
                <a:latin typeface="Times New Roman" panose="02020603050405020304" pitchFamily="18" charset="0"/>
                <a:cs typeface="Times New Roman" panose="02020603050405020304" pitchFamily="18" charset="0"/>
              </a:rPr>
              <a:t>.</a:t>
            </a:r>
          </a:p>
          <a:p>
            <a:pPr algn="just"/>
            <a:r>
              <a:rPr lang="en-US" dirty="0">
                <a:latin typeface="Times New Roman" panose="02020603050405020304" pitchFamily="18" charset="0"/>
                <a:cs typeface="Times New Roman" panose="02020603050405020304" pitchFamily="18" charset="0"/>
              </a:rPr>
              <a:t>VI. It has a dipole moment of 1.61D.</a:t>
            </a:r>
            <a:endParaRPr lang="en-IN"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34C12C47-94A7-4B78-9571-43CE9845C75D}"/>
              </a:ext>
            </a:extLst>
          </p:cNvPr>
          <p:cNvPicPr>
            <a:picLocks noChangeAspect="1"/>
          </p:cNvPicPr>
          <p:nvPr/>
        </p:nvPicPr>
        <p:blipFill>
          <a:blip r:embed="rId2"/>
          <a:stretch>
            <a:fillRect/>
          </a:stretch>
        </p:blipFill>
        <p:spPr>
          <a:xfrm>
            <a:off x="7574656" y="514917"/>
            <a:ext cx="4248150" cy="2176767"/>
          </a:xfrm>
          <a:prstGeom prst="rect">
            <a:avLst/>
          </a:prstGeom>
        </p:spPr>
      </p:pic>
      <p:sp>
        <p:nvSpPr>
          <p:cNvPr id="7" name="Rectangle 6">
            <a:extLst>
              <a:ext uri="{FF2B5EF4-FFF2-40B4-BE49-F238E27FC236}">
                <a16:creationId xmlns:a16="http://schemas.microsoft.com/office/drawing/2014/main" id="{51532CDA-D0A0-4BFC-B413-0A033440DFAD}"/>
              </a:ext>
            </a:extLst>
          </p:cNvPr>
          <p:cNvSpPr/>
          <p:nvPr/>
        </p:nvSpPr>
        <p:spPr>
          <a:xfrm>
            <a:off x="8090437" y="2896604"/>
            <a:ext cx="3455113" cy="369332"/>
          </a:xfrm>
          <a:prstGeom prst="rect">
            <a:avLst/>
          </a:prstGeom>
        </p:spPr>
        <p:txBody>
          <a:bodyPr wrap="none">
            <a:spAutoFit/>
          </a:bodyPr>
          <a:lstStyle/>
          <a:p>
            <a:r>
              <a:rPr lang="en-US" b="1">
                <a:latin typeface="Times New Roman" panose="02020603050405020304" pitchFamily="18" charset="0"/>
                <a:ea typeface="Calibri" panose="020F0502020204030204" pitchFamily="34" charset="0"/>
              </a:rPr>
              <a:t>Figure</a:t>
            </a:r>
            <a:r>
              <a:rPr lang="en-US" b="1" spc="-25">
                <a:latin typeface="Times New Roman" panose="02020603050405020304" pitchFamily="18" charset="0"/>
                <a:ea typeface="Calibri" panose="020F0502020204030204" pitchFamily="34" charset="0"/>
              </a:rPr>
              <a:t> </a:t>
            </a:r>
            <a:r>
              <a:rPr lang="en-US" b="1">
                <a:latin typeface="Times New Roman" panose="02020603050405020304" pitchFamily="18" charset="0"/>
                <a:ea typeface="Calibri" panose="020F0502020204030204" pitchFamily="34" charset="0"/>
              </a:rPr>
              <a:t>B:</a:t>
            </a:r>
            <a:r>
              <a:rPr lang="en-US" b="1" spc="-25">
                <a:latin typeface="Times New Roman" panose="02020603050405020304" pitchFamily="18" charset="0"/>
                <a:ea typeface="Calibri" panose="020F0502020204030204" pitchFamily="34" charset="0"/>
              </a:rPr>
              <a:t> </a:t>
            </a:r>
            <a:r>
              <a:rPr lang="en-US">
                <a:latin typeface="Times New Roman" panose="02020603050405020304" pitchFamily="18" charset="0"/>
                <a:ea typeface="Calibri" panose="020F0502020204030204" pitchFamily="34" charset="0"/>
              </a:rPr>
              <a:t>The</a:t>
            </a:r>
            <a:r>
              <a:rPr lang="en-US" spc="-25">
                <a:latin typeface="Times New Roman" panose="02020603050405020304" pitchFamily="18" charset="0"/>
                <a:ea typeface="Calibri" panose="020F0502020204030204" pitchFamily="34" charset="0"/>
              </a:rPr>
              <a:t> </a:t>
            </a:r>
            <a:r>
              <a:rPr lang="en-US">
                <a:latin typeface="Times New Roman" panose="02020603050405020304" pitchFamily="18" charset="0"/>
                <a:ea typeface="Calibri" panose="020F0502020204030204" pitchFamily="34" charset="0"/>
              </a:rPr>
              <a:t>Structure</a:t>
            </a:r>
            <a:r>
              <a:rPr lang="en-US" spc="-25">
                <a:latin typeface="Times New Roman" panose="02020603050405020304" pitchFamily="18" charset="0"/>
                <a:ea typeface="Calibri" panose="020F0502020204030204" pitchFamily="34" charset="0"/>
              </a:rPr>
              <a:t> </a:t>
            </a:r>
            <a:r>
              <a:rPr lang="en-US">
                <a:latin typeface="Times New Roman" panose="02020603050405020304" pitchFamily="18" charset="0"/>
                <a:ea typeface="Calibri" panose="020F0502020204030204" pitchFamily="34" charset="0"/>
              </a:rPr>
              <a:t>of</a:t>
            </a:r>
            <a:r>
              <a:rPr lang="en-US" spc="-35">
                <a:latin typeface="Times New Roman" panose="02020603050405020304" pitchFamily="18" charset="0"/>
                <a:ea typeface="Calibri" panose="020F0502020204030204" pitchFamily="34" charset="0"/>
              </a:rPr>
              <a:t> </a:t>
            </a:r>
            <a:r>
              <a:rPr lang="en-US" spc="-10">
                <a:latin typeface="Times New Roman" panose="02020603050405020304" pitchFamily="18" charset="0"/>
                <a:ea typeface="Calibri" panose="020F0502020204030204" pitchFamily="34" charset="0"/>
              </a:rPr>
              <a:t>thiazole</a:t>
            </a:r>
            <a:endParaRPr lang="en-IN" dirty="0"/>
          </a:p>
        </p:txBody>
      </p:sp>
      <p:grpSp>
        <p:nvGrpSpPr>
          <p:cNvPr id="8" name="docshapegroup30">
            <a:extLst>
              <a:ext uri="{FF2B5EF4-FFF2-40B4-BE49-F238E27FC236}">
                <a16:creationId xmlns:a16="http://schemas.microsoft.com/office/drawing/2014/main" id="{70B71572-910E-4C74-A70A-F4A0130B783B}"/>
              </a:ext>
            </a:extLst>
          </p:cNvPr>
          <p:cNvGrpSpPr>
            <a:grpSpLocks/>
          </p:cNvGrpSpPr>
          <p:nvPr/>
        </p:nvGrpSpPr>
        <p:grpSpPr bwMode="auto">
          <a:xfrm>
            <a:off x="6903076" y="3592065"/>
            <a:ext cx="5095739" cy="1739789"/>
            <a:chOff x="981" y="-454"/>
            <a:chExt cx="4469" cy="1766"/>
          </a:xfrm>
        </p:grpSpPr>
        <p:pic>
          <p:nvPicPr>
            <p:cNvPr id="2055" name="docshape31">
              <a:extLst>
                <a:ext uri="{FF2B5EF4-FFF2-40B4-BE49-F238E27FC236}">
                  <a16:creationId xmlns:a16="http://schemas.microsoft.com/office/drawing/2014/main" id="{91D7DB62-1920-40F8-B315-706256F6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0" y="-454"/>
              <a:ext cx="4469" cy="1766"/>
            </a:xfrm>
            <a:prstGeom prst="rect">
              <a:avLst/>
            </a:prstGeom>
            <a:noFill/>
            <a:extLst>
              <a:ext uri="{909E8E84-426E-40DD-AFC4-6F175D3DCCD1}">
                <a14:hiddenFill xmlns:a14="http://schemas.microsoft.com/office/drawing/2010/main">
                  <a:solidFill>
                    <a:srgbClr val="FFFFFF"/>
                  </a:solidFill>
                </a14:hiddenFill>
              </a:ext>
            </a:extLst>
          </p:spPr>
        </p:pic>
        <p:pic>
          <p:nvPicPr>
            <p:cNvPr id="2056" name="docshape32">
              <a:extLst>
                <a:ext uri="{FF2B5EF4-FFF2-40B4-BE49-F238E27FC236}">
                  <a16:creationId xmlns:a16="http://schemas.microsoft.com/office/drawing/2014/main" id="{D8DD024B-6988-45F3-9301-E27BB51BD0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2" y="-386"/>
              <a:ext cx="4232" cy="1542"/>
            </a:xfrm>
            <a:prstGeom prst="rect">
              <a:avLst/>
            </a:prstGeom>
            <a:noFill/>
            <a:extLst>
              <a:ext uri="{909E8E84-426E-40DD-AFC4-6F175D3DCCD1}">
                <a14:hiddenFill xmlns:a14="http://schemas.microsoft.com/office/drawing/2010/main">
                  <a:solidFill>
                    <a:srgbClr val="FFFFFF"/>
                  </a:solidFill>
                </a14:hiddenFill>
              </a:ext>
            </a:extLst>
          </p:spPr>
        </p:pic>
        <p:sp>
          <p:nvSpPr>
            <p:cNvPr id="9" name="docshape33">
              <a:extLst>
                <a:ext uri="{FF2B5EF4-FFF2-40B4-BE49-F238E27FC236}">
                  <a16:creationId xmlns:a16="http://schemas.microsoft.com/office/drawing/2014/main" id="{7F3245BC-31CA-4DC7-B3AC-C845984C7C4D}"/>
                </a:ext>
              </a:extLst>
            </p:cNvPr>
            <p:cNvSpPr>
              <a:spLocks noChangeArrowheads="1"/>
            </p:cNvSpPr>
            <p:nvPr/>
          </p:nvSpPr>
          <p:spPr bwMode="auto">
            <a:xfrm>
              <a:off x="1034" y="-414"/>
              <a:ext cx="4289" cy="1599"/>
            </a:xfrm>
            <a:prstGeom prst="rect">
              <a:avLst/>
            </a:prstGeom>
            <a:noFill/>
            <a:ln w="3588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grpSp>
      <p:sp>
        <p:nvSpPr>
          <p:cNvPr id="10" name="Rectangle 9">
            <a:extLst>
              <a:ext uri="{FF2B5EF4-FFF2-40B4-BE49-F238E27FC236}">
                <a16:creationId xmlns:a16="http://schemas.microsoft.com/office/drawing/2014/main" id="{B4AAD7CD-FE49-4C46-B325-F2DDBCE115AB}"/>
              </a:ext>
            </a:extLst>
          </p:cNvPr>
          <p:cNvSpPr/>
          <p:nvPr/>
        </p:nvSpPr>
        <p:spPr>
          <a:xfrm>
            <a:off x="7870985" y="5651915"/>
            <a:ext cx="3894015" cy="369332"/>
          </a:xfrm>
          <a:prstGeom prst="rect">
            <a:avLst/>
          </a:prstGeom>
        </p:spPr>
        <p:txBody>
          <a:bodyPr wrap="none">
            <a:spAutoFit/>
          </a:bodyPr>
          <a:lstStyle/>
          <a:p>
            <a:r>
              <a:rPr lang="en-US" b="1" dirty="0">
                <a:latin typeface="Times New Roman" panose="02020603050405020304" pitchFamily="18" charset="0"/>
                <a:ea typeface="Calibri" panose="020F0502020204030204" pitchFamily="34" charset="0"/>
              </a:rPr>
              <a:t>Figure</a:t>
            </a:r>
            <a:r>
              <a:rPr lang="en-US" b="1" spc="-25" dirty="0">
                <a:latin typeface="Times New Roman" panose="02020603050405020304" pitchFamily="18" charset="0"/>
                <a:ea typeface="Calibri" panose="020F0502020204030204" pitchFamily="34" charset="0"/>
              </a:rPr>
              <a:t> </a:t>
            </a:r>
            <a:r>
              <a:rPr lang="en-US" b="1" dirty="0">
                <a:latin typeface="Times New Roman" panose="02020603050405020304" pitchFamily="18" charset="0"/>
                <a:ea typeface="Calibri" panose="020F0502020204030204" pitchFamily="34" charset="0"/>
              </a:rPr>
              <a:t>C:</a:t>
            </a:r>
            <a:r>
              <a:rPr lang="en-US" b="1" spc="-25"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Resonance</a:t>
            </a:r>
            <a:r>
              <a:rPr lang="en-US" spc="-1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forms of </a:t>
            </a:r>
            <a:r>
              <a:rPr lang="en-US" dirty="0" err="1">
                <a:latin typeface="Times New Roman" panose="02020603050405020304" pitchFamily="18" charset="0"/>
                <a:ea typeface="Calibri" panose="020F0502020204030204" pitchFamily="34" charset="0"/>
              </a:rPr>
              <a:t>Thiazole</a:t>
            </a:r>
            <a:endParaRPr lang="en-IN" dirty="0"/>
          </a:p>
        </p:txBody>
      </p:sp>
    </p:spTree>
    <p:extLst>
      <p:ext uri="{BB962C8B-B14F-4D97-AF65-F5344CB8AC3E}">
        <p14:creationId xmlns:p14="http://schemas.microsoft.com/office/powerpoint/2010/main" val="69918685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0F161-65EA-4B88-A6C4-48F22767F79A}"/>
              </a:ext>
            </a:extLst>
          </p:cNvPr>
          <p:cNvSpPr>
            <a:spLocks noGrp="1"/>
          </p:cNvSpPr>
          <p:nvPr>
            <p:ph type="title"/>
          </p:nvPr>
        </p:nvSpPr>
        <p:spPr>
          <a:xfrm>
            <a:off x="645017" y="571188"/>
            <a:ext cx="11190668" cy="652306"/>
          </a:xfrm>
        </p:spPr>
        <p:txBody>
          <a:bodyPr>
            <a:normAutofit/>
          </a:bodyPr>
          <a:lstStyle/>
          <a:p>
            <a:pPr algn="ctr"/>
            <a:r>
              <a:rPr lang="en-US" sz="3200" b="1" dirty="0">
                <a:latin typeface="Times New Roman" panose="02020603050405020304" pitchFamily="18" charset="0"/>
                <a:cs typeface="Times New Roman" panose="02020603050405020304" pitchFamily="18" charset="0"/>
              </a:rPr>
              <a:t>BIOLOGICAL ACTIVITIES OF THIAZOLE DERIVATIVES</a:t>
            </a:r>
            <a:endParaRPr lang="en-IN" sz="32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2BED2CA-0E53-438B-82C2-591B10C7CC6A}"/>
              </a:ext>
            </a:extLst>
          </p:cNvPr>
          <p:cNvSpPr/>
          <p:nvPr/>
        </p:nvSpPr>
        <p:spPr>
          <a:xfrm>
            <a:off x="459346" y="1309466"/>
            <a:ext cx="6096000" cy="5206554"/>
          </a:xfrm>
          <a:prstGeom prst="rect">
            <a:avLst/>
          </a:prstGeom>
        </p:spPr>
        <p:txBody>
          <a:bodyPr>
            <a:spAutoFit/>
          </a:bodyPr>
          <a:lstStyle/>
          <a:p>
            <a:pPr marL="67945" algn="just">
              <a:spcBef>
                <a:spcPts val="540"/>
              </a:spcBef>
              <a:spcAft>
                <a:spcPts val="0"/>
              </a:spcAft>
            </a:pPr>
            <a:r>
              <a:rPr lang="en-US" b="1" kern="0" dirty="0">
                <a:latin typeface="Times New Roman" panose="02020603050405020304" pitchFamily="18" charset="0"/>
                <a:ea typeface="Calibri" panose="020F0502020204030204" pitchFamily="34" charset="0"/>
                <a:cs typeface="Times New Roman" panose="02020603050405020304" pitchFamily="18" charset="0"/>
              </a:rPr>
              <a:t>Antifungal</a:t>
            </a:r>
            <a:r>
              <a:rPr lang="en-US" b="1" kern="0" spc="-25" dirty="0">
                <a:latin typeface="Times New Roman" panose="02020603050405020304" pitchFamily="18" charset="0"/>
                <a:ea typeface="Calibri" panose="020F0502020204030204" pitchFamily="34" charset="0"/>
                <a:cs typeface="Times New Roman" panose="02020603050405020304" pitchFamily="18" charset="0"/>
              </a:rPr>
              <a:t> </a:t>
            </a:r>
            <a:r>
              <a:rPr lang="en-US" b="1" kern="0" dirty="0">
                <a:latin typeface="Times New Roman" panose="02020603050405020304" pitchFamily="18" charset="0"/>
                <a:ea typeface="Calibri" panose="020F0502020204030204" pitchFamily="34" charset="0"/>
                <a:cs typeface="Times New Roman" panose="02020603050405020304" pitchFamily="18" charset="0"/>
              </a:rPr>
              <a:t>and</a:t>
            </a:r>
            <a:r>
              <a:rPr lang="en-US" b="1" kern="0" spc="-10" dirty="0">
                <a:latin typeface="Times New Roman" panose="02020603050405020304" pitchFamily="18" charset="0"/>
                <a:ea typeface="Calibri" panose="020F0502020204030204" pitchFamily="34" charset="0"/>
                <a:cs typeface="Times New Roman" panose="02020603050405020304" pitchFamily="18" charset="0"/>
              </a:rPr>
              <a:t> </a:t>
            </a:r>
            <a:r>
              <a:rPr lang="en-US" b="1" kern="0" dirty="0">
                <a:latin typeface="Times New Roman" panose="02020603050405020304" pitchFamily="18" charset="0"/>
                <a:ea typeface="Calibri" panose="020F0502020204030204" pitchFamily="34" charset="0"/>
                <a:cs typeface="Times New Roman" panose="02020603050405020304" pitchFamily="18" charset="0"/>
              </a:rPr>
              <a:t>Antibacterial Agents-</a:t>
            </a:r>
            <a:endParaRPr lang="en-IN" b="1" kern="0" dirty="0">
              <a:latin typeface="Times New Roman" panose="02020603050405020304" pitchFamily="18" charset="0"/>
              <a:ea typeface="Calibri" panose="020F0502020204030204" pitchFamily="34" charset="0"/>
              <a:cs typeface="Times New Roman" panose="02020603050405020304" pitchFamily="18" charset="0"/>
            </a:endParaRPr>
          </a:p>
          <a:p>
            <a:pPr marL="67945" algn="just">
              <a:spcBef>
                <a:spcPts val="540"/>
              </a:spcBef>
              <a:spcAft>
                <a:spcPts val="0"/>
              </a:spcAft>
            </a:pPr>
            <a:r>
              <a:rPr lang="en-US" kern="0" dirty="0">
                <a:latin typeface="Times New Roman" panose="02020603050405020304" pitchFamily="18" charset="0"/>
                <a:ea typeface="Calibri" panose="020F0502020204030204" pitchFamily="34" charset="0"/>
                <a:cs typeface="Times New Roman" panose="02020603050405020304" pitchFamily="18" charset="0"/>
              </a:rPr>
              <a:t>The resistance of developments and microorganisms towards the antimicrobial drugs is extending rapidly a direct result of the nonselective antimicrobial activities and a foreordained number of meds. To overcome what is happening, various </a:t>
            </a:r>
            <a:r>
              <a:rPr lang="en-US" kern="0"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kern="0" dirty="0">
                <a:latin typeface="Times New Roman" panose="02020603050405020304" pitchFamily="18" charset="0"/>
                <a:ea typeface="Calibri" panose="020F0502020204030204" pitchFamily="34" charset="0"/>
                <a:cs typeface="Times New Roman" panose="02020603050405020304" pitchFamily="18" charset="0"/>
              </a:rPr>
              <a:t> containing particles are coordinated to fix bacterial and infectious illnesses.</a:t>
            </a:r>
            <a:endParaRPr lang="en-IN" b="1" kern="0" dirty="0">
              <a:latin typeface="Times New Roman" panose="02020603050405020304" pitchFamily="18" charset="0"/>
              <a:ea typeface="Calibri" panose="020F0502020204030204" pitchFamily="34" charset="0"/>
              <a:cs typeface="Times New Roman" panose="02020603050405020304" pitchFamily="18" charset="0"/>
            </a:endParaRPr>
          </a:p>
          <a:p>
            <a:pPr marL="67945" algn="just">
              <a:spcBef>
                <a:spcPts val="540"/>
              </a:spcBef>
              <a:spcAft>
                <a:spcPts val="0"/>
              </a:spcAft>
            </a:pPr>
            <a:r>
              <a:rPr lang="en-US" kern="0" dirty="0" err="1">
                <a:latin typeface="Times New Roman" panose="02020603050405020304" pitchFamily="18" charset="0"/>
                <a:ea typeface="Calibri" panose="020F0502020204030204" pitchFamily="34" charset="0"/>
                <a:cs typeface="Times New Roman" panose="02020603050405020304" pitchFamily="18" charset="0"/>
              </a:rPr>
              <a:t>Bera</a:t>
            </a:r>
            <a:r>
              <a:rPr lang="en-US" kern="0" dirty="0">
                <a:latin typeface="Times New Roman" panose="02020603050405020304" pitchFamily="18" charset="0"/>
                <a:ea typeface="Calibri" panose="020F0502020204030204" pitchFamily="34" charset="0"/>
                <a:cs typeface="Times New Roman" panose="02020603050405020304" pitchFamily="18" charset="0"/>
              </a:rPr>
              <a:t> et al. organized pyridinyl </a:t>
            </a:r>
            <a:r>
              <a:rPr lang="en-US" kern="0"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kern="0" dirty="0">
                <a:latin typeface="Times New Roman" panose="02020603050405020304" pitchFamily="18" charset="0"/>
                <a:ea typeface="Calibri" panose="020F0502020204030204" pitchFamily="34" charset="0"/>
                <a:cs typeface="Times New Roman" panose="02020603050405020304" pitchFamily="18" charset="0"/>
              </a:rPr>
              <a:t> ligand having </a:t>
            </a:r>
            <a:r>
              <a:rPr lang="en-US" kern="0" dirty="0" err="1">
                <a:latin typeface="Times New Roman" panose="02020603050405020304" pitchFamily="18" charset="0"/>
                <a:ea typeface="Calibri" panose="020F0502020204030204" pitchFamily="34" charset="0"/>
                <a:cs typeface="Times New Roman" panose="02020603050405020304" pitchFamily="18" charset="0"/>
              </a:rPr>
              <a:t>hydrazone</a:t>
            </a:r>
            <a:r>
              <a:rPr lang="en-US" kern="0" dirty="0">
                <a:latin typeface="Times New Roman" panose="02020603050405020304" pitchFamily="18" charset="0"/>
                <a:ea typeface="Calibri" panose="020F0502020204030204" pitchFamily="34" charset="0"/>
                <a:cs typeface="Times New Roman" panose="02020603050405020304" pitchFamily="18" charset="0"/>
              </a:rPr>
              <a:t> moiety by combining 2-bromo-4-methoxy acetophenone with 2-acetylpyridine thiosemicarbazone. They in like manner coordinated cobalt complex by treating this ligand with cobalt forerunner. Both the ligand and its marvelous were gone after for against bacterial properties towards gram positive infinitesimal organic entities including Bacillus subtilis, Streptococcus </a:t>
            </a:r>
            <a:r>
              <a:rPr lang="en-US" kern="0" dirty="0" err="1">
                <a:latin typeface="Times New Roman" panose="02020603050405020304" pitchFamily="18" charset="0"/>
                <a:ea typeface="Calibri" panose="020F0502020204030204" pitchFamily="34" charset="0"/>
                <a:cs typeface="Times New Roman" panose="02020603050405020304" pitchFamily="18" charset="0"/>
              </a:rPr>
              <a:t>fecalis</a:t>
            </a:r>
            <a:r>
              <a:rPr lang="en-US" kern="0" dirty="0">
                <a:latin typeface="Times New Roman" panose="02020603050405020304" pitchFamily="18" charset="0"/>
                <a:ea typeface="Calibri" panose="020F0502020204030204" pitchFamily="34" charset="0"/>
                <a:cs typeface="Times New Roman" panose="02020603050405020304" pitchFamily="18" charset="0"/>
              </a:rPr>
              <a:t>, Staphylococcus aureus and gram-negative microorganisms including Pseudomonas aeruginosa, Salmonella typhi, Escherichia coli, Klebsiella pneumonia and Proteus vulgaris (12).</a:t>
            </a:r>
            <a:endParaRPr lang="en-IN" b="1" kern="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descr="Screenshot_20240221_161916~2.jpg">
            <a:extLst>
              <a:ext uri="{FF2B5EF4-FFF2-40B4-BE49-F238E27FC236}">
                <a16:creationId xmlns:a16="http://schemas.microsoft.com/office/drawing/2014/main" id="{5463C0F8-7F95-4A70-843F-DC294DC9525E}"/>
              </a:ext>
            </a:extLst>
          </p:cNvPr>
          <p:cNvPicPr/>
          <p:nvPr/>
        </p:nvPicPr>
        <p:blipFill>
          <a:blip r:embed="rId2" cstate="print"/>
          <a:stretch>
            <a:fillRect/>
          </a:stretch>
        </p:blipFill>
        <p:spPr>
          <a:xfrm>
            <a:off x="7134895" y="1980182"/>
            <a:ext cx="4700789" cy="1593023"/>
          </a:xfrm>
          <a:prstGeom prst="rect">
            <a:avLst/>
          </a:prstGeom>
        </p:spPr>
      </p:pic>
      <p:sp>
        <p:nvSpPr>
          <p:cNvPr id="5" name="Rectangle 4">
            <a:extLst>
              <a:ext uri="{FF2B5EF4-FFF2-40B4-BE49-F238E27FC236}">
                <a16:creationId xmlns:a16="http://schemas.microsoft.com/office/drawing/2014/main" id="{0EDEC4A1-AD89-4127-8C0A-0E1BE8D2D505}"/>
              </a:ext>
            </a:extLst>
          </p:cNvPr>
          <p:cNvSpPr/>
          <p:nvPr/>
        </p:nvSpPr>
        <p:spPr>
          <a:xfrm>
            <a:off x="7134894" y="4448405"/>
            <a:ext cx="5057105" cy="923330"/>
          </a:xfrm>
          <a:prstGeom prst="rect">
            <a:avLst/>
          </a:prstGeom>
        </p:spPr>
        <p:txBody>
          <a:bodyPr wrap="square">
            <a:spAutoFit/>
          </a:bodyPr>
          <a:lstStyle/>
          <a:p>
            <a:pPr marL="67945" algn="ctr">
              <a:spcAft>
                <a:spcPts val="0"/>
              </a:spcAft>
            </a:pPr>
            <a:r>
              <a:rPr lang="en-US" dirty="0">
                <a:latin typeface="Times New Roman" panose="02020603050405020304" pitchFamily="18" charset="0"/>
                <a:ea typeface="Calibri" panose="020F0502020204030204" pitchFamily="34" charset="0"/>
              </a:rPr>
              <a:t>R</a:t>
            </a:r>
            <a:r>
              <a:rPr lang="en-US" spc="-2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a:t>
            </a:r>
            <a:r>
              <a:rPr lang="en-US" spc="-15"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o-NO2,</a:t>
            </a:r>
            <a:r>
              <a:rPr lang="en-US" spc="-15"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m-NO2,</a:t>
            </a:r>
            <a:r>
              <a:rPr lang="en-US" spc="-1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p-NO2,</a:t>
            </a:r>
            <a:r>
              <a:rPr lang="en-US" spc="-15"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m-Cl,</a:t>
            </a:r>
            <a:r>
              <a:rPr lang="en-US" spc="-5"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p-Cl,</a:t>
            </a:r>
            <a:r>
              <a:rPr lang="en-US" spc="-1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p-F</a:t>
            </a:r>
            <a:endParaRPr lang="en-IN" sz="1200" dirty="0">
              <a:effectLst/>
              <a:latin typeface="Calibri" panose="020F0502020204030204" pitchFamily="34" charset="0"/>
              <a:ea typeface="Calibri" panose="020F0502020204030204" pitchFamily="34" charset="0"/>
            </a:endParaRPr>
          </a:p>
          <a:p>
            <a:pPr algn="ctr"/>
            <a:r>
              <a:rPr lang="en-US" b="1" dirty="0">
                <a:latin typeface="Times New Roman" panose="02020603050405020304" pitchFamily="18" charset="0"/>
                <a:ea typeface="Calibri" panose="020F0502020204030204" pitchFamily="34" charset="0"/>
              </a:rPr>
              <a:t>Figure D:</a:t>
            </a:r>
            <a:r>
              <a:rPr lang="en-US" dirty="0">
                <a:latin typeface="Times New Roman" panose="02020603050405020304" pitchFamily="18" charset="0"/>
                <a:ea typeface="Calibri" panose="020F0502020204030204" pitchFamily="34" charset="0"/>
              </a:rPr>
              <a:t> 2-Phenylthiazole-4-carboxamides	</a:t>
            </a:r>
            <a:r>
              <a:rPr lang="en-US" spc="-5" dirty="0">
                <a:latin typeface="Times New Roman" panose="02020603050405020304" pitchFamily="18" charset="0"/>
                <a:ea typeface="Calibri" panose="020F0502020204030204" pitchFamily="34" charset="0"/>
              </a:rPr>
              <a:t>having</a:t>
            </a:r>
            <a:r>
              <a:rPr lang="en-US" spc="-215"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anticancer</a:t>
            </a:r>
            <a:r>
              <a:rPr lang="en-US" spc="-5"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activities</a:t>
            </a:r>
            <a:r>
              <a:rPr lang="en-US" sz="1600" dirty="0">
                <a:effectLst/>
                <a:latin typeface="Calibri" panose="020F0502020204030204" pitchFamily="34" charset="0"/>
                <a:ea typeface="Calibri" panose="020F0502020204030204" pitchFamily="34" charset="0"/>
              </a:rPr>
              <a:t>.</a:t>
            </a:r>
            <a:endParaRPr lang="en-IN" dirty="0"/>
          </a:p>
        </p:txBody>
      </p:sp>
    </p:spTree>
    <p:extLst>
      <p:ext uri="{BB962C8B-B14F-4D97-AF65-F5344CB8AC3E}">
        <p14:creationId xmlns:p14="http://schemas.microsoft.com/office/powerpoint/2010/main" val="163396767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93EA929-B8AC-4524-BB01-B4A40127A27D}"/>
              </a:ext>
            </a:extLst>
          </p:cNvPr>
          <p:cNvSpPr/>
          <p:nvPr/>
        </p:nvSpPr>
        <p:spPr>
          <a:xfrm>
            <a:off x="382073" y="194781"/>
            <a:ext cx="5473807" cy="6468437"/>
          </a:xfrm>
          <a:prstGeom prst="rect">
            <a:avLst/>
          </a:prstGeom>
        </p:spPr>
        <p:txBody>
          <a:bodyPr wrap="square">
            <a:spAutoFit/>
          </a:bodyPr>
          <a:lstStyle/>
          <a:p>
            <a:pPr algn="just">
              <a:spcAft>
                <a:spcPts val="0"/>
              </a:spcAft>
              <a:tabLst>
                <a:tab pos="4724400" algn="l"/>
              </a:tabLst>
            </a:pPr>
            <a:r>
              <a:rPr lang="en-US" sz="1400" b="1" spc="-10" dirty="0">
                <a:effectLst/>
                <a:latin typeface="Times New Roman" panose="02020603050405020304" pitchFamily="18" charset="0"/>
                <a:ea typeface="Calibri" panose="020F0502020204030204" pitchFamily="34" charset="0"/>
              </a:rPr>
              <a:t>Antidiabetic</a:t>
            </a:r>
            <a:r>
              <a:rPr lang="en-US" sz="1400" b="1" spc="60" dirty="0">
                <a:effectLst/>
                <a:latin typeface="Times New Roman" panose="02020603050405020304" pitchFamily="18" charset="0"/>
                <a:ea typeface="Calibri" panose="020F0502020204030204" pitchFamily="34" charset="0"/>
              </a:rPr>
              <a:t> </a:t>
            </a:r>
            <a:r>
              <a:rPr lang="en-US" sz="1400" b="1" spc="-10" dirty="0">
                <a:effectLst/>
                <a:latin typeface="Times New Roman" panose="02020603050405020304" pitchFamily="18" charset="0"/>
                <a:ea typeface="Calibri" panose="020F0502020204030204" pitchFamily="34" charset="0"/>
              </a:rPr>
              <a:t>Activity-</a:t>
            </a:r>
            <a:endParaRPr lang="en-IN" dirty="0">
              <a:latin typeface="Calibri" panose="020F0502020204030204" pitchFamily="34" charset="0"/>
              <a:ea typeface="Calibri" panose="020F0502020204030204" pitchFamily="34" charset="0"/>
            </a:endParaRPr>
          </a:p>
          <a:p>
            <a:pPr algn="just">
              <a:spcBef>
                <a:spcPts val="485"/>
              </a:spcBef>
              <a:spcAft>
                <a:spcPts val="0"/>
              </a:spcAft>
            </a:pPr>
            <a:r>
              <a:rPr lang="en-US" dirty="0" err="1">
                <a:latin typeface="Times New Roman" panose="02020603050405020304" pitchFamily="18" charset="0"/>
                <a:ea typeface="Calibri" panose="020F0502020204030204" pitchFamily="34" charset="0"/>
              </a:rPr>
              <a:t>Bhagdev</a:t>
            </a:r>
            <a:r>
              <a:rPr lang="en-US" dirty="0">
                <a:latin typeface="Times New Roman" panose="02020603050405020304" pitchFamily="18" charset="0"/>
                <a:ea typeface="Calibri" panose="020F0502020204030204" pitchFamily="34" charset="0"/>
              </a:rPr>
              <a:t> K. et al. coordinated and attempted a combination of subbed benzo-</a:t>
            </a:r>
            <a:r>
              <a:rPr lang="en-US" dirty="0" err="1">
                <a:latin typeface="Times New Roman" panose="02020603050405020304" pitchFamily="18" charset="0"/>
                <a:ea typeface="Calibri" panose="020F0502020204030204" pitchFamily="34" charset="0"/>
              </a:rPr>
              <a:t>thiazole</a:t>
            </a:r>
            <a:r>
              <a:rPr lang="en-US" dirty="0">
                <a:latin typeface="Times New Roman" panose="02020603050405020304" pitchFamily="18" charset="0"/>
                <a:ea typeface="Calibri" panose="020F0502020204030204" pitchFamily="34" charset="0"/>
              </a:rPr>
              <a:t> auxiliaries for hypoglycemic (antihyperglycemic) development. The </a:t>
            </a:r>
            <a:r>
              <a:rPr lang="en-US" dirty="0" err="1">
                <a:latin typeface="Times New Roman" panose="02020603050405020304" pitchFamily="18" charset="0"/>
                <a:ea typeface="Calibri" panose="020F0502020204030204" pitchFamily="34" charset="0"/>
              </a:rPr>
              <a:t>ethoxybenzothiazole</a:t>
            </a:r>
            <a:r>
              <a:rPr lang="en-US" dirty="0">
                <a:latin typeface="Times New Roman" panose="02020603050405020304" pitchFamily="18" charset="0"/>
                <a:ea typeface="Calibri" panose="020F0502020204030204" pitchFamily="34" charset="0"/>
              </a:rPr>
              <a:t> moiety in 2-(benzo[d]thiazol-2-ylmethylthio)- 6-ethoxybenzothiazole was seen as fundamental for redesigning glucose transport and AMPK order in L6 myotubes. 2-(benzo[d]thiazol-2-ylmethylthio)- ethoxy benzo[d]</a:t>
            </a:r>
            <a:r>
              <a:rPr lang="en-US" dirty="0" err="1">
                <a:latin typeface="Times New Roman" panose="02020603050405020304" pitchFamily="18" charset="0"/>
                <a:ea typeface="Calibri" panose="020F0502020204030204" pitchFamily="34" charset="0"/>
              </a:rPr>
              <a:t>thiazole</a:t>
            </a:r>
            <a:r>
              <a:rPr lang="en-US" dirty="0">
                <a:latin typeface="Times New Roman" panose="02020603050405020304" pitchFamily="18" charset="0"/>
                <a:ea typeface="Calibri" panose="020F0502020204030204" pitchFamily="34" charset="0"/>
              </a:rPr>
              <a:t> basically worked on the speed of glucose digestion in L6 </a:t>
            </a:r>
            <a:r>
              <a:rPr lang="en-US" dirty="0" err="1">
                <a:latin typeface="Times New Roman" panose="02020603050405020304" pitchFamily="18" charset="0"/>
                <a:ea typeface="Calibri" panose="020F0502020204030204" pitchFamily="34" charset="0"/>
              </a:rPr>
              <a:t>myotubesat</a:t>
            </a:r>
            <a:r>
              <a:rPr lang="en-US" dirty="0">
                <a:latin typeface="Times New Roman" panose="02020603050405020304" pitchFamily="18" charset="0"/>
                <a:ea typeface="Calibri" panose="020F0502020204030204" pitchFamily="34" charset="0"/>
              </a:rPr>
              <a:t> pharmacologically appropriate core interests. The effect of 2-(benzo[d]thiazol-2-ylmethylthio)- 6-ethoxybenzo[d] </a:t>
            </a:r>
            <a:r>
              <a:rPr lang="en-US" dirty="0" err="1">
                <a:latin typeface="Times New Roman" panose="02020603050405020304" pitchFamily="18" charset="0"/>
                <a:ea typeface="Calibri" panose="020F0502020204030204" pitchFamily="34" charset="0"/>
              </a:rPr>
              <a:t>thiazole</a:t>
            </a:r>
            <a:r>
              <a:rPr lang="en-US" dirty="0">
                <a:latin typeface="Times New Roman" panose="02020603050405020304" pitchFamily="18" charset="0"/>
                <a:ea typeface="Calibri" panose="020F0502020204030204" pitchFamily="34" charset="0"/>
              </a:rPr>
              <a:t> in on blood glucose levels in diabetic </a:t>
            </a:r>
            <a:r>
              <a:rPr lang="en-US" dirty="0" err="1">
                <a:latin typeface="Times New Roman" panose="02020603050405020304" pitchFamily="18" charset="0"/>
                <a:ea typeface="Calibri" panose="020F0502020204030204" pitchFamily="34" charset="0"/>
              </a:rPr>
              <a:t>KKAy</a:t>
            </a:r>
            <a:r>
              <a:rPr lang="en-US" dirty="0">
                <a:latin typeface="Times New Roman" panose="02020603050405020304" pitchFamily="18" charset="0"/>
                <a:ea typeface="Calibri" panose="020F0502020204030204" pitchFamily="34" charset="0"/>
              </a:rPr>
              <a:t> mice showed decrease in blood glucose level (13)</a:t>
            </a:r>
            <a:r>
              <a:rPr lang="en-US" sz="1400" b="1" dirty="0">
                <a:effectLst/>
                <a:latin typeface="Times New Roman" panose="02020603050405020304" pitchFamily="18" charset="0"/>
                <a:ea typeface="Calibri" panose="020F0502020204030204" pitchFamily="34" charset="0"/>
                <a:cs typeface="Calibri" panose="020F0502020204030204" pitchFamily="34" charset="0"/>
              </a:rPr>
              <a:t> </a:t>
            </a:r>
          </a:p>
          <a:p>
            <a:pPr algn="just">
              <a:spcBef>
                <a:spcPts val="485"/>
              </a:spcBef>
              <a:spcAft>
                <a:spcPts val="0"/>
              </a:spcAft>
            </a:pPr>
            <a:r>
              <a:rPr lang="en-US" sz="1400" b="1" dirty="0">
                <a:effectLst/>
                <a:latin typeface="Times New Roman" panose="02020603050405020304" pitchFamily="18" charset="0"/>
                <a:ea typeface="Calibri" panose="020F0502020204030204" pitchFamily="34" charset="0"/>
                <a:cs typeface="Calibri" panose="020F0502020204030204" pitchFamily="34" charset="0"/>
              </a:rPr>
              <a:t>Anti-TB Activity-</a:t>
            </a:r>
            <a:endParaRPr lang="en-IN" sz="2400" b="1" dirty="0">
              <a:effectLst/>
              <a:latin typeface="Cambria" panose="02040503050406030204" pitchFamily="18" charset="0"/>
              <a:ea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ea typeface="Calibri" panose="020F0502020204030204" pitchFamily="34" charset="0"/>
              </a:rPr>
              <a:t>Arshad M. et al. mixed a new </a:t>
            </a:r>
            <a:r>
              <a:rPr lang="en-US" dirty="0" err="1">
                <a:latin typeface="Times New Roman" panose="02020603050405020304" pitchFamily="18" charset="0"/>
                <a:ea typeface="Calibri" panose="020F0502020204030204" pitchFamily="34" charset="0"/>
              </a:rPr>
              <a:t>bisthiazolyl</a:t>
            </a:r>
            <a:r>
              <a:rPr lang="en-US" dirty="0">
                <a:latin typeface="Times New Roman" panose="02020603050405020304" pitchFamily="18" charset="0"/>
                <a:ea typeface="Calibri" panose="020F0502020204030204" pitchFamily="34" charset="0"/>
              </a:rPr>
              <a:t> auxiliary and attempted it for unfriendly to TB activity. These shrewd analogs were attempted against the Mycobacterium smegmatis MC2 155 strain. The basic displayed strong foe of tubercular feasibility at a piece of 30 </a:t>
            </a:r>
            <a:r>
              <a:rPr lang="en-US" dirty="0" err="1">
                <a:latin typeface="Times New Roman" panose="02020603050405020304" pitchFamily="18" charset="0"/>
                <a:ea typeface="Calibri" panose="020F0502020204030204" pitchFamily="34" charset="0"/>
              </a:rPr>
              <a:t>mM.</a:t>
            </a:r>
            <a:r>
              <a:rPr lang="en-US" dirty="0">
                <a:latin typeface="Times New Roman" panose="02020603050405020304" pitchFamily="18" charset="0"/>
                <a:ea typeface="Calibri" panose="020F0502020204030204" pitchFamily="34" charset="0"/>
              </a:rPr>
              <a:t> The SAR focuses on revealed that the presence of a </a:t>
            </a:r>
            <a:r>
              <a:rPr lang="en-US" dirty="0" err="1">
                <a:latin typeface="Times New Roman" panose="02020603050405020304" pitchFamily="18" charset="0"/>
                <a:ea typeface="Calibri" panose="020F0502020204030204" pitchFamily="34" charset="0"/>
              </a:rPr>
              <a:t>fluoro</a:t>
            </a:r>
            <a:r>
              <a:rPr lang="en-US" dirty="0">
                <a:latin typeface="Times New Roman" panose="02020603050405020304" pitchFamily="18" charset="0"/>
                <a:ea typeface="Calibri" panose="020F0502020204030204" pitchFamily="34" charset="0"/>
              </a:rPr>
              <a:t>-subbed phenyl ring is essential for lessening the M. smegmatis flood (14).</a:t>
            </a:r>
            <a:endParaRPr lang="en-IN" dirty="0"/>
          </a:p>
        </p:txBody>
      </p:sp>
      <p:pic>
        <p:nvPicPr>
          <p:cNvPr id="8" name="Picture 7" descr="Screenshot_20240222_124143~2.jpg">
            <a:extLst>
              <a:ext uri="{FF2B5EF4-FFF2-40B4-BE49-F238E27FC236}">
                <a16:creationId xmlns:a16="http://schemas.microsoft.com/office/drawing/2014/main" id="{17F4E9AD-EE26-4A50-86B7-815661881761}"/>
              </a:ext>
            </a:extLst>
          </p:cNvPr>
          <p:cNvPicPr/>
          <p:nvPr/>
        </p:nvPicPr>
        <p:blipFill>
          <a:blip r:embed="rId2" cstate="print"/>
          <a:stretch>
            <a:fillRect/>
          </a:stretch>
        </p:blipFill>
        <p:spPr>
          <a:xfrm>
            <a:off x="6233375" y="561874"/>
            <a:ext cx="5705627" cy="2041439"/>
          </a:xfrm>
          <a:prstGeom prst="rect">
            <a:avLst/>
          </a:prstGeom>
        </p:spPr>
      </p:pic>
      <p:sp>
        <p:nvSpPr>
          <p:cNvPr id="6" name="Rectangle 5">
            <a:extLst>
              <a:ext uri="{FF2B5EF4-FFF2-40B4-BE49-F238E27FC236}">
                <a16:creationId xmlns:a16="http://schemas.microsoft.com/office/drawing/2014/main" id="{F5FB9331-FC8F-4E88-A52A-AA97732E9EDA}"/>
              </a:ext>
            </a:extLst>
          </p:cNvPr>
          <p:cNvSpPr/>
          <p:nvPr/>
        </p:nvSpPr>
        <p:spPr>
          <a:xfrm>
            <a:off x="8679038" y="2831489"/>
            <a:ext cx="1046120" cy="369332"/>
          </a:xfrm>
          <a:prstGeom prst="rect">
            <a:avLst/>
          </a:prstGeom>
        </p:spPr>
        <p:txBody>
          <a:bodyPr wrap="none">
            <a:spAutoFit/>
          </a:bodyPr>
          <a:lstStyle/>
          <a:p>
            <a:r>
              <a:rPr lang="en-US" b="1" dirty="0">
                <a:latin typeface="Times New Roman" panose="02020603050405020304" pitchFamily="18" charset="0"/>
                <a:ea typeface="Calibri" panose="020F0502020204030204" pitchFamily="34" charset="0"/>
              </a:rPr>
              <a:t>Figure E</a:t>
            </a:r>
            <a:endParaRPr lang="en-IN" dirty="0"/>
          </a:p>
        </p:txBody>
      </p:sp>
      <p:pic>
        <p:nvPicPr>
          <p:cNvPr id="11" name="Picture 10" descr="Screenshot_20240222_125013~2.jpg">
            <a:extLst>
              <a:ext uri="{FF2B5EF4-FFF2-40B4-BE49-F238E27FC236}">
                <a16:creationId xmlns:a16="http://schemas.microsoft.com/office/drawing/2014/main" id="{DDEE5A10-87DB-4FDA-A1C1-C7A50C70D1D7}"/>
              </a:ext>
            </a:extLst>
          </p:cNvPr>
          <p:cNvPicPr/>
          <p:nvPr/>
        </p:nvPicPr>
        <p:blipFill>
          <a:blip r:embed="rId3" cstate="print"/>
          <a:stretch>
            <a:fillRect/>
          </a:stretch>
        </p:blipFill>
        <p:spPr>
          <a:xfrm>
            <a:off x="6096000" y="3428998"/>
            <a:ext cx="5893024" cy="2041439"/>
          </a:xfrm>
          <a:prstGeom prst="rect">
            <a:avLst/>
          </a:prstGeom>
        </p:spPr>
      </p:pic>
      <p:sp>
        <p:nvSpPr>
          <p:cNvPr id="9" name="Rectangle 8">
            <a:extLst>
              <a:ext uri="{FF2B5EF4-FFF2-40B4-BE49-F238E27FC236}">
                <a16:creationId xmlns:a16="http://schemas.microsoft.com/office/drawing/2014/main" id="{FDC5960E-63A1-4E5C-879E-F8D672B9EDA5}"/>
              </a:ext>
            </a:extLst>
          </p:cNvPr>
          <p:cNvSpPr/>
          <p:nvPr/>
        </p:nvSpPr>
        <p:spPr>
          <a:xfrm>
            <a:off x="8525864" y="5795066"/>
            <a:ext cx="1033296" cy="369332"/>
          </a:xfrm>
          <a:prstGeom prst="rect">
            <a:avLst/>
          </a:prstGeom>
        </p:spPr>
        <p:txBody>
          <a:bodyPr wrap="none">
            <a:spAutoFit/>
          </a:bodyPr>
          <a:lstStyle/>
          <a:p>
            <a:pPr algn="ctr">
              <a:spcAft>
                <a:spcPts val="0"/>
              </a:spcAft>
              <a:tabLst>
                <a:tab pos="4724400" algn="l"/>
              </a:tabLst>
            </a:pPr>
            <a:r>
              <a:rPr lang="en-US" b="1" dirty="0">
                <a:latin typeface="Times New Roman" panose="02020603050405020304" pitchFamily="18" charset="0"/>
                <a:ea typeface="Calibri" panose="020F0502020204030204" pitchFamily="34" charset="0"/>
              </a:rPr>
              <a:t>Figure F</a:t>
            </a:r>
            <a:endParaRPr lang="en-IN"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5674887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A0167-AB1C-40D9-8F14-8940084ECD2D}"/>
              </a:ext>
            </a:extLst>
          </p:cNvPr>
          <p:cNvSpPr>
            <a:spLocks noGrp="1"/>
          </p:cNvSpPr>
          <p:nvPr>
            <p:ph type="title"/>
          </p:nvPr>
        </p:nvSpPr>
        <p:spPr>
          <a:xfrm>
            <a:off x="928352" y="584067"/>
            <a:ext cx="10515600" cy="639426"/>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2926707-C87E-4CD2-9949-28B9800CDFD1}"/>
              </a:ext>
            </a:extLst>
          </p:cNvPr>
          <p:cNvSpPr/>
          <p:nvPr/>
        </p:nvSpPr>
        <p:spPr>
          <a:xfrm>
            <a:off x="1740794" y="1249251"/>
            <a:ext cx="8710412" cy="3366563"/>
          </a:xfrm>
          <a:prstGeom prst="rect">
            <a:avLst/>
          </a:prstGeom>
        </p:spPr>
        <p:txBody>
          <a:bodyPr wrap="square">
            <a:spAutoFit/>
          </a:bodyPr>
          <a:lstStyle/>
          <a:p>
            <a:pPr algn="just">
              <a:lnSpc>
                <a:spcPct val="150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dirty="0">
                <a:latin typeface="Times New Roman" panose="02020603050405020304" pitchFamily="18" charset="0"/>
                <a:ea typeface="Calibri" panose="020F0502020204030204" pitchFamily="34" charset="0"/>
                <a:cs typeface="Times New Roman" panose="02020603050405020304" pitchFamily="18" charset="0"/>
              </a:rPr>
              <a:t> center has involved a basic circumstance in the state of the art normal and supportive science due to its wide reach generally; </a:t>
            </a:r>
            <a:r>
              <a:rPr lang="en-US"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dirty="0">
                <a:latin typeface="Times New Roman" panose="02020603050405020304" pitchFamily="18" charset="0"/>
                <a:ea typeface="Calibri" panose="020F0502020204030204" pitchFamily="34" charset="0"/>
                <a:cs typeface="Times New Roman" panose="02020603050405020304" pitchFamily="18" charset="0"/>
              </a:rPr>
              <a:t> compounds are seen to have captivating natural components like anticancer and antimicrobial activities.</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The presence of </a:t>
            </a:r>
            <a:r>
              <a:rPr lang="en-US"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dirty="0">
                <a:latin typeface="Times New Roman" panose="02020603050405020304" pitchFamily="18" charset="0"/>
                <a:ea typeface="Calibri" panose="020F0502020204030204" pitchFamily="34" charset="0"/>
                <a:cs typeface="Times New Roman" panose="02020603050405020304" pitchFamily="18" charset="0"/>
              </a:rPr>
              <a:t> ring in numerous prescriptions such febuxostat, </a:t>
            </a:r>
            <a:r>
              <a:rPr lang="en-US" dirty="0" err="1">
                <a:latin typeface="Times New Roman" panose="02020603050405020304" pitchFamily="18" charset="0"/>
                <a:ea typeface="Calibri" panose="020F0502020204030204" pitchFamily="34" charset="0"/>
                <a:cs typeface="Times New Roman" panose="02020603050405020304" pitchFamily="18" charset="0"/>
              </a:rPr>
              <a:t>dasatinib</a:t>
            </a:r>
            <a:r>
              <a:rPr lang="en-US" dirty="0">
                <a:latin typeface="Times New Roman" panose="02020603050405020304" pitchFamily="18" charset="0"/>
                <a:ea typeface="Calibri" panose="020F0502020204030204" pitchFamily="34" charset="0"/>
                <a:cs typeface="Times New Roman" panose="02020603050405020304" pitchFamily="18" charset="0"/>
              </a:rPr>
              <a:t> and ravuconazole convince the logical specialists to design new </a:t>
            </a:r>
            <a:r>
              <a:rPr lang="en-US"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dirty="0">
                <a:latin typeface="Times New Roman" panose="02020603050405020304" pitchFamily="18" charset="0"/>
                <a:ea typeface="Calibri" panose="020F0502020204030204" pitchFamily="34" charset="0"/>
                <a:cs typeface="Times New Roman" panose="02020603050405020304" pitchFamily="18" charset="0"/>
              </a:rPr>
              <a:t> systems.</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It has been seen that changes to the </a:t>
            </a:r>
            <a:r>
              <a:rPr lang="en-US"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dirty="0">
                <a:latin typeface="Times New Roman" panose="02020603050405020304" pitchFamily="18" charset="0"/>
                <a:ea typeface="Calibri" panose="020F0502020204030204" pitchFamily="34" charset="0"/>
                <a:cs typeface="Times New Roman" panose="02020603050405020304" pitchFamily="18" charset="0"/>
              </a:rPr>
              <a:t> moiety shown profitable natural capacities. More assessment is supposed to think about </a:t>
            </a:r>
            <a:r>
              <a:rPr lang="en-US" dirty="0" err="1">
                <a:latin typeface="Times New Roman" panose="02020603050405020304" pitchFamily="18" charset="0"/>
                <a:ea typeface="Calibri" panose="020F0502020204030204" pitchFamily="34" charset="0"/>
                <a:cs typeface="Times New Roman" panose="02020603050405020304" pitchFamily="18" charset="0"/>
              </a:rPr>
              <a:t>thiazole's</a:t>
            </a:r>
            <a:r>
              <a:rPr lang="en-US" dirty="0">
                <a:latin typeface="Times New Roman" panose="02020603050405020304" pitchFamily="18" charset="0"/>
                <a:ea typeface="Calibri" panose="020F0502020204030204" pitchFamily="34" charset="0"/>
                <a:cs typeface="Times New Roman" panose="02020603050405020304" pitchFamily="18" charset="0"/>
              </a:rPr>
              <a:t> reasonability rather than various issues.</a:t>
            </a:r>
            <a:endParaRPr lang="en-IN"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6001142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11450-4C7E-4498-B072-922E5B1F5E83}"/>
              </a:ext>
            </a:extLst>
          </p:cNvPr>
          <p:cNvSpPr>
            <a:spLocks noGrp="1"/>
          </p:cNvSpPr>
          <p:nvPr>
            <p:ph type="title"/>
          </p:nvPr>
        </p:nvSpPr>
        <p:spPr>
          <a:xfrm>
            <a:off x="838200" y="468157"/>
            <a:ext cx="10515600" cy="729578"/>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BA749C4-B22A-4C70-A02D-594EA71D9781}"/>
              </a:ext>
            </a:extLst>
          </p:cNvPr>
          <p:cNvSpPr/>
          <p:nvPr/>
        </p:nvSpPr>
        <p:spPr>
          <a:xfrm>
            <a:off x="631064" y="1287887"/>
            <a:ext cx="11217499" cy="5262979"/>
          </a:xfrm>
          <a:prstGeom prst="rect">
            <a:avLst/>
          </a:prstGeom>
        </p:spPr>
        <p:txBody>
          <a:bodyPr wrap="square">
            <a:spAutoFit/>
          </a:bodyPr>
          <a:lstStyle/>
          <a:p>
            <a:pPr marL="342900" lvl="0" indent="-342900" algn="just">
              <a:spcAft>
                <a:spcPts val="0"/>
              </a:spcAft>
              <a:buSzPts val="1100"/>
              <a:buFont typeface="Wingdings" panose="05000000000000000000" pitchFamily="2" charset="2"/>
              <a:buChar char="v"/>
            </a:pPr>
            <a:r>
              <a:rPr lang="en-US" i="1" dirty="0" err="1">
                <a:latin typeface="Times New Roman" panose="02020603050405020304" pitchFamily="18" charset="0"/>
                <a:ea typeface="Calibri" panose="020F0502020204030204" pitchFamily="34" charset="0"/>
                <a:cs typeface="Times New Roman" panose="02020603050405020304" pitchFamily="18" charset="0"/>
              </a:rPr>
              <a:t>Namitha</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TH,</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Saranya</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Nair,</a:t>
            </a:r>
            <a:r>
              <a:rPr lang="en-US" i="1" spc="-2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Dr.</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Arun</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Kumar,</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Dr.</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Vinod</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B,</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Dr.</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Daisy</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P</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Review</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on</a:t>
            </a:r>
            <a:r>
              <a:rPr lang="en-US" i="1" spc="-2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Synthesis</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and</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Biological</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Activity</a:t>
            </a:r>
            <a:r>
              <a:rPr lang="en-US" i="1" spc="-4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of</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and</a:t>
            </a:r>
            <a:r>
              <a:rPr lang="en-US" i="1" spc="-2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its</a:t>
            </a:r>
            <a:r>
              <a:rPr lang="en-US" i="1" spc="-2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Derivatives, Int.</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J.</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Pharm.</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Sci.</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Rev.</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Res.,</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70(1),</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September</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October</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2021; Article</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No.</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29,</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Pages:</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189-193.</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26670" lvl="0" indent="-342900" algn="just">
              <a:spcBef>
                <a:spcPts val="600"/>
              </a:spcBef>
              <a:spcAft>
                <a:spcPts val="0"/>
              </a:spcAft>
              <a:buSzPts val="1100"/>
              <a:buFont typeface="Wingdings" panose="05000000000000000000" pitchFamily="2" charset="2"/>
              <a:buChar char="v"/>
              <a:tabLst>
                <a:tab pos="297815" algn="l"/>
              </a:tabLst>
            </a:pPr>
            <a:r>
              <a:rPr lang="en-US" i="1" dirty="0" err="1">
                <a:latin typeface="Times New Roman" panose="02020603050405020304" pitchFamily="18" charset="0"/>
                <a:ea typeface="Calibri" panose="020F0502020204030204" pitchFamily="34" charset="0"/>
                <a:cs typeface="Times New Roman" panose="02020603050405020304" pitchFamily="18" charset="0"/>
              </a:rPr>
              <a:t>Borcea</a:t>
            </a:r>
            <a:r>
              <a:rPr lang="en-US" i="1" dirty="0">
                <a:latin typeface="Times New Roman" panose="02020603050405020304" pitchFamily="18" charset="0"/>
                <a:ea typeface="Calibri" panose="020F0502020204030204" pitchFamily="34" charset="0"/>
                <a:cs typeface="Times New Roman" panose="02020603050405020304" pitchFamily="18" charset="0"/>
              </a:rPr>
              <a:t> AM, </a:t>
            </a:r>
            <a:r>
              <a:rPr lang="en-US" i="1" dirty="0" err="1">
                <a:latin typeface="Times New Roman" panose="02020603050405020304" pitchFamily="18" charset="0"/>
                <a:ea typeface="Calibri" panose="020F0502020204030204" pitchFamily="34" charset="0"/>
                <a:cs typeface="Times New Roman" panose="02020603050405020304" pitchFamily="18" charset="0"/>
              </a:rPr>
              <a:t>Ionuț</a:t>
            </a:r>
            <a:r>
              <a:rPr lang="en-US" i="1" dirty="0">
                <a:latin typeface="Times New Roman" panose="02020603050405020304" pitchFamily="18" charset="0"/>
                <a:ea typeface="Calibri" panose="020F0502020204030204" pitchFamily="34" charset="0"/>
                <a:cs typeface="Times New Roman" panose="02020603050405020304" pitchFamily="18" charset="0"/>
              </a:rPr>
              <a:t> I, </a:t>
            </a:r>
            <a:r>
              <a:rPr lang="en-US" i="1" dirty="0" err="1">
                <a:latin typeface="Times New Roman" panose="02020603050405020304" pitchFamily="18" charset="0"/>
                <a:ea typeface="Calibri" panose="020F0502020204030204" pitchFamily="34" charset="0"/>
                <a:cs typeface="Times New Roman" panose="02020603050405020304" pitchFamily="18" charset="0"/>
              </a:rPr>
              <a:t>Crișan</a:t>
            </a:r>
            <a:r>
              <a:rPr lang="en-US" i="1" dirty="0">
                <a:latin typeface="Times New Roman" panose="02020603050405020304" pitchFamily="18" charset="0"/>
                <a:ea typeface="Calibri" panose="020F0502020204030204" pitchFamily="34" charset="0"/>
                <a:cs typeface="Times New Roman" panose="02020603050405020304" pitchFamily="18" charset="0"/>
              </a:rPr>
              <a:t> O, </a:t>
            </a:r>
            <a:r>
              <a:rPr lang="en-US" i="1" dirty="0" err="1">
                <a:latin typeface="Times New Roman" panose="02020603050405020304" pitchFamily="18" charset="0"/>
                <a:ea typeface="Calibri" panose="020F0502020204030204" pitchFamily="34" charset="0"/>
                <a:cs typeface="Times New Roman" panose="02020603050405020304" pitchFamily="18" charset="0"/>
              </a:rPr>
              <a:t>Oniga</a:t>
            </a:r>
            <a:r>
              <a:rPr lang="en-US" i="1" dirty="0">
                <a:latin typeface="Times New Roman" panose="02020603050405020304" pitchFamily="18" charset="0"/>
                <a:ea typeface="Calibri" panose="020F0502020204030204" pitchFamily="34" charset="0"/>
                <a:cs typeface="Times New Roman" panose="02020603050405020304" pitchFamily="18" charset="0"/>
              </a:rPr>
              <a:t> O. An overview of the</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synthesis and antimicrobial,</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antiprotozoal, and antitumor</a:t>
            </a:r>
            <a:r>
              <a:rPr lang="en-US" i="1" spc="-19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activity of </a:t>
            </a:r>
            <a:r>
              <a:rPr lang="en-US" i="1"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i="1" dirty="0">
                <a:latin typeface="Times New Roman" panose="02020603050405020304" pitchFamily="18" charset="0"/>
                <a:ea typeface="Calibri" panose="020F0502020204030204" pitchFamily="34" charset="0"/>
                <a:cs typeface="Times New Roman" panose="02020603050405020304" pitchFamily="18" charset="0"/>
              </a:rPr>
              <a:t> and </a:t>
            </a:r>
            <a:r>
              <a:rPr lang="en-US" i="1" dirty="0" err="1">
                <a:latin typeface="Times New Roman" panose="02020603050405020304" pitchFamily="18" charset="0"/>
                <a:ea typeface="Calibri" panose="020F0502020204030204" pitchFamily="34" charset="0"/>
                <a:cs typeface="Times New Roman" panose="02020603050405020304" pitchFamily="18" charset="0"/>
              </a:rPr>
              <a:t>bisthiazole</a:t>
            </a:r>
            <a:r>
              <a:rPr lang="en-US" i="1" dirty="0">
                <a:latin typeface="Times New Roman" panose="02020603050405020304" pitchFamily="18" charset="0"/>
                <a:ea typeface="Calibri" panose="020F0502020204030204" pitchFamily="34" charset="0"/>
                <a:cs typeface="Times New Roman" panose="02020603050405020304" pitchFamily="18" charset="0"/>
              </a:rPr>
              <a:t> derivatives. Molecules.</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Jan;</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26(3):</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624.</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26670" lvl="0" indent="-342900" algn="just">
              <a:spcBef>
                <a:spcPts val="600"/>
              </a:spcBef>
              <a:spcAft>
                <a:spcPts val="0"/>
              </a:spcAft>
              <a:buSzPts val="1100"/>
              <a:buFont typeface="Wingdings" panose="05000000000000000000" pitchFamily="2" charset="2"/>
              <a:buChar char="v"/>
              <a:tabLst>
                <a:tab pos="297815" algn="l"/>
              </a:tabLst>
            </a:pPr>
            <a:r>
              <a:rPr lang="en-US" i="1" dirty="0">
                <a:latin typeface="Times New Roman" panose="02020603050405020304" pitchFamily="18" charset="0"/>
                <a:ea typeface="Calibri" panose="020F0502020204030204" pitchFamily="34" charset="0"/>
                <a:cs typeface="Times New Roman" panose="02020603050405020304" pitchFamily="18" charset="0"/>
              </a:rPr>
              <a:t>Vaishnavi</a:t>
            </a:r>
            <a:r>
              <a:rPr lang="en-US" i="1" spc="-3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R.</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Paithankar,Pravin</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R.</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Dighe</a:t>
            </a:r>
            <a:r>
              <a:rPr lang="en-US" i="1" dirty="0">
                <a:latin typeface="Times New Roman" panose="02020603050405020304" pitchFamily="18" charset="0"/>
                <a:ea typeface="Calibri" panose="020F0502020204030204" pitchFamily="34" charset="0"/>
                <a:cs typeface="Times New Roman" panose="02020603050405020304" pitchFamily="18" charset="0"/>
              </a:rPr>
              <a:t>,</a:t>
            </a:r>
            <a:r>
              <a:rPr lang="en-US" i="1" spc="-3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Nirmala</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V. </a:t>
            </a:r>
            <a:r>
              <a:rPr lang="en-US" i="1" spc="-10" dirty="0">
                <a:latin typeface="Times New Roman" panose="02020603050405020304" pitchFamily="18" charset="0"/>
                <a:ea typeface="Calibri" panose="020F0502020204030204" pitchFamily="34" charset="0"/>
                <a:cs typeface="Times New Roman" panose="02020603050405020304" pitchFamily="18" charset="0"/>
              </a:rPr>
              <a:t>Shinde,</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An</a:t>
            </a:r>
            <a:r>
              <a:rPr lang="en-US" i="1" spc="2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Overview</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of</a:t>
            </a:r>
            <a:r>
              <a:rPr lang="en-US" i="1" spc="20"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Derivatives</a:t>
            </a:r>
            <a:r>
              <a:rPr lang="en-US" i="1" spc="2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and</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its</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Biological</a:t>
            </a:r>
            <a:r>
              <a:rPr lang="en-US" i="1" spc="20" dirty="0">
                <a:latin typeface="Times New Roman" panose="02020603050405020304" pitchFamily="18" charset="0"/>
                <a:ea typeface="Calibri" panose="020F0502020204030204" pitchFamily="34" charset="0"/>
                <a:cs typeface="Times New Roman" panose="02020603050405020304" pitchFamily="18" charset="0"/>
              </a:rPr>
              <a:t> </a:t>
            </a:r>
            <a:r>
              <a:rPr lang="en-US" i="1" spc="-10" dirty="0">
                <a:latin typeface="Times New Roman" panose="02020603050405020304" pitchFamily="18" charset="0"/>
                <a:ea typeface="Calibri" panose="020F0502020204030204" pitchFamily="34" charset="0"/>
                <a:cs typeface="Times New Roman" panose="02020603050405020304" pitchFamily="18" charset="0"/>
              </a:rPr>
              <a:t>Activities,</a:t>
            </a:r>
            <a:r>
              <a:rPr lang="en-US" i="1" dirty="0">
                <a:latin typeface="Times New Roman" panose="02020603050405020304" pitchFamily="18" charset="0"/>
                <a:ea typeface="Calibri" panose="020F0502020204030204" pitchFamily="34" charset="0"/>
                <a:cs typeface="Times New Roman" panose="02020603050405020304" pitchFamily="18" charset="0"/>
              </a:rPr>
              <a:t> Int.</a:t>
            </a:r>
            <a:r>
              <a:rPr lang="en-US" i="1" spc="-2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J.</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Pharm.</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Sci.</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Rev.</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Res.,</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ISSN:</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0976</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t>
            </a:r>
            <a:r>
              <a:rPr lang="en-US" i="1" spc="-2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044X,</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82(1),</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September</a:t>
            </a:r>
            <a:r>
              <a:rPr lang="en-US" i="1" spc="-2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October</a:t>
            </a:r>
            <a:r>
              <a:rPr lang="en-US" i="1" spc="-1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2023;</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Article</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No.</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07,</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Pages:</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42-</a:t>
            </a:r>
            <a:r>
              <a:rPr lang="en-US" i="1" spc="-25" dirty="0">
                <a:latin typeface="Times New Roman" panose="02020603050405020304" pitchFamily="18" charset="0"/>
                <a:ea typeface="Calibri" panose="020F0502020204030204" pitchFamily="34" charset="0"/>
                <a:cs typeface="Times New Roman" panose="02020603050405020304" pitchFamily="18" charset="0"/>
              </a:rPr>
              <a:t>47.</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26670" lvl="0" indent="-342900" algn="just">
              <a:spcBef>
                <a:spcPts val="600"/>
              </a:spcBef>
              <a:spcAft>
                <a:spcPts val="0"/>
              </a:spcAft>
              <a:buSzPts val="1100"/>
              <a:buFont typeface="Wingdings" panose="05000000000000000000" pitchFamily="2" charset="2"/>
              <a:buChar char="v"/>
              <a:tabLst>
                <a:tab pos="297815" algn="l"/>
              </a:tabLst>
            </a:pPr>
            <a:r>
              <a:rPr lang="en-US" i="1" dirty="0" err="1">
                <a:latin typeface="Times New Roman" panose="02020603050405020304" pitchFamily="18" charset="0"/>
                <a:ea typeface="Calibri" panose="020F0502020204030204" pitchFamily="34" charset="0"/>
                <a:cs typeface="Times New Roman" panose="02020603050405020304" pitchFamily="18" charset="0"/>
              </a:rPr>
              <a:t>Hemaida</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AY,</a:t>
            </a:r>
            <a:r>
              <a:rPr lang="en-US" i="1" spc="3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Hassan</a:t>
            </a:r>
            <a:r>
              <a:rPr lang="en-US" i="1" spc="4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GS,</a:t>
            </a:r>
            <a:r>
              <a:rPr lang="en-US" i="1" spc="35"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Maarouf</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AR,</a:t>
            </a:r>
            <a:r>
              <a:rPr lang="en-US" i="1" spc="3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Joubert</a:t>
            </a:r>
            <a:r>
              <a:rPr lang="en-US" i="1" spc="3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J,</a:t>
            </a:r>
            <a:r>
              <a:rPr lang="en-US" i="1" spc="4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El-</a:t>
            </a:r>
            <a:r>
              <a:rPr lang="en-US" i="1" spc="-20" dirty="0" err="1">
                <a:latin typeface="Times New Roman" panose="02020603050405020304" pitchFamily="18" charset="0"/>
                <a:ea typeface="Calibri" panose="020F0502020204030204" pitchFamily="34" charset="0"/>
                <a:cs typeface="Times New Roman" panose="02020603050405020304" pitchFamily="18" charset="0"/>
              </a:rPr>
              <a:t>Emam</a:t>
            </a:r>
            <a:r>
              <a:rPr lang="en-US" i="1" spc="-2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AA. Synthesis and Biological Evaluation of </a:t>
            </a:r>
            <a:r>
              <a:rPr lang="en-US" i="1"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i="1" dirty="0">
                <a:latin typeface="Times New Roman" panose="02020603050405020304" pitchFamily="18" charset="0"/>
                <a:ea typeface="Calibri" panose="020F0502020204030204" pitchFamily="34" charset="0"/>
                <a:cs typeface="Times New Roman" panose="02020603050405020304" pitchFamily="18" charset="0"/>
              </a:rPr>
              <a:t>-Based</a:t>
            </a:r>
            <a:r>
              <a:rPr lang="en-US" i="1" spc="20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Derivatives as Potential Acetyl cholinesterase Inhibitors.</a:t>
            </a:r>
            <a:r>
              <a:rPr lang="en-US" i="1" spc="200"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ACS Omega. 2021; 6(29):19202–19211.</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26035" lvl="0" indent="-342900" algn="just">
              <a:spcBef>
                <a:spcPts val="595"/>
              </a:spcBef>
              <a:spcAft>
                <a:spcPts val="0"/>
              </a:spcAft>
              <a:buSzPts val="1100"/>
              <a:buFont typeface="Wingdings" panose="05000000000000000000" pitchFamily="2" charset="2"/>
              <a:buChar char="v"/>
              <a:tabLst>
                <a:tab pos="297815" algn="l"/>
              </a:tabLst>
            </a:pPr>
            <a:r>
              <a:rPr lang="en-US" i="1" dirty="0">
                <a:latin typeface="Times New Roman" panose="02020603050405020304" pitchFamily="18" charset="0"/>
                <a:ea typeface="Calibri" panose="020F0502020204030204" pitchFamily="34" charset="0"/>
                <a:cs typeface="Times New Roman" panose="02020603050405020304" pitchFamily="18" charset="0"/>
              </a:rPr>
              <a:t>Abdu-</a:t>
            </a:r>
            <a:r>
              <a:rPr lang="en-US" i="1" dirty="0" err="1">
                <a:latin typeface="Times New Roman" panose="02020603050405020304" pitchFamily="18" charset="0"/>
                <a:ea typeface="Calibri" panose="020F0502020204030204" pitchFamily="34" charset="0"/>
                <a:cs typeface="Times New Roman" panose="02020603050405020304" pitchFamily="18" charset="0"/>
              </a:rPr>
              <a:t>Rahem</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LR,</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Ahmad</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AK,</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Abachi</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FT.</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Synthesis</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and</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Medicinal</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Attributes</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of</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Thiazole</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Derivatives:</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Review.</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Systematic</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Reviews</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in</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Pharmacy,</a:t>
            </a:r>
            <a:r>
              <a:rPr lang="en-US" i="1" spc="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12(1): 290-5.</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26035" lvl="0" indent="-342900" algn="just">
              <a:spcBef>
                <a:spcPts val="595"/>
              </a:spcBef>
              <a:spcAft>
                <a:spcPts val="0"/>
              </a:spcAft>
              <a:buSzPts val="1100"/>
              <a:buFont typeface="Wingdings" panose="05000000000000000000" pitchFamily="2" charset="2"/>
              <a:buChar char="v"/>
              <a:tabLst>
                <a:tab pos="297815" algn="l"/>
              </a:tabLst>
            </a:pPr>
            <a:r>
              <a:rPr lang="en-US" i="1" dirty="0" err="1">
                <a:latin typeface="Times New Roman" panose="02020603050405020304" pitchFamily="18" charset="0"/>
                <a:ea typeface="Calibri" panose="020F0502020204030204" pitchFamily="34" charset="0"/>
                <a:cs typeface="Times New Roman" panose="02020603050405020304" pitchFamily="18" charset="0"/>
              </a:rPr>
              <a:t>Altıntop</a:t>
            </a:r>
            <a:r>
              <a:rPr lang="en-US" i="1" dirty="0">
                <a:latin typeface="Times New Roman" panose="02020603050405020304" pitchFamily="18" charset="0"/>
                <a:ea typeface="Calibri" panose="020F0502020204030204" pitchFamily="34" charset="0"/>
                <a:cs typeface="Times New Roman" panose="02020603050405020304" pitchFamily="18" charset="0"/>
              </a:rPr>
              <a:t> MD, Sever B, </a:t>
            </a:r>
            <a:r>
              <a:rPr lang="en-US" i="1" dirty="0" err="1">
                <a:latin typeface="Times New Roman" panose="02020603050405020304" pitchFamily="18" charset="0"/>
                <a:ea typeface="Calibri" panose="020F0502020204030204" pitchFamily="34" charset="0"/>
                <a:cs typeface="Times New Roman" panose="02020603050405020304" pitchFamily="18" charset="0"/>
              </a:rPr>
              <a:t>Akalın</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Çiftçi</a:t>
            </a:r>
            <a:r>
              <a:rPr lang="en-US" i="1" dirty="0">
                <a:latin typeface="Times New Roman" panose="02020603050405020304" pitchFamily="18" charset="0"/>
                <a:ea typeface="Calibri" panose="020F0502020204030204" pitchFamily="34" charset="0"/>
                <a:cs typeface="Times New Roman" panose="02020603050405020304" pitchFamily="18" charset="0"/>
              </a:rPr>
              <a:t> G, </a:t>
            </a:r>
            <a:r>
              <a:rPr lang="en-US" i="1" dirty="0" err="1">
                <a:latin typeface="Times New Roman" panose="02020603050405020304" pitchFamily="18" charset="0"/>
                <a:ea typeface="Calibri" panose="020F0502020204030204" pitchFamily="34" charset="0"/>
                <a:cs typeface="Times New Roman" panose="02020603050405020304" pitchFamily="18" charset="0"/>
              </a:rPr>
              <a:t>Turan-Zitouni</a:t>
            </a:r>
            <a:r>
              <a:rPr lang="en-US" i="1" dirty="0">
                <a:latin typeface="Times New Roman" panose="02020603050405020304" pitchFamily="18" charset="0"/>
                <a:ea typeface="Calibri" panose="020F0502020204030204" pitchFamily="34" charset="0"/>
                <a:cs typeface="Times New Roman" panose="02020603050405020304" pitchFamily="18" charset="0"/>
              </a:rPr>
              <a:t> G,</a:t>
            </a:r>
            <a:r>
              <a:rPr lang="en-US" i="1" spc="200"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Kaplancıklı</a:t>
            </a:r>
            <a:r>
              <a:rPr lang="en-US" i="1" dirty="0">
                <a:latin typeface="Times New Roman" panose="02020603050405020304" pitchFamily="18" charset="0"/>
                <a:ea typeface="Calibri" panose="020F0502020204030204" pitchFamily="34" charset="0"/>
                <a:cs typeface="Times New Roman" panose="02020603050405020304" pitchFamily="18" charset="0"/>
              </a:rPr>
              <a:t> ZA, </a:t>
            </a:r>
            <a:r>
              <a:rPr lang="en-US" i="1" dirty="0" err="1">
                <a:latin typeface="Times New Roman" panose="02020603050405020304" pitchFamily="18" charset="0"/>
                <a:ea typeface="Calibri" panose="020F0502020204030204" pitchFamily="34" charset="0"/>
                <a:cs typeface="Times New Roman" panose="02020603050405020304" pitchFamily="18" charset="0"/>
              </a:rPr>
              <a:t>Ozdemir</a:t>
            </a:r>
            <a:r>
              <a:rPr lang="en-US" i="1" dirty="0">
                <a:latin typeface="Times New Roman" panose="02020603050405020304" pitchFamily="18" charset="0"/>
                <a:ea typeface="Calibri" panose="020F0502020204030204" pitchFamily="34" charset="0"/>
                <a:cs typeface="Times New Roman" panose="02020603050405020304" pitchFamily="18" charset="0"/>
              </a:rPr>
              <a:t> A. Diverse biological activities of</a:t>
            </a:r>
            <a:r>
              <a:rPr lang="en-US" i="1" spc="200"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Thiazoles</a:t>
            </a:r>
            <a:r>
              <a:rPr lang="en-US" i="1" spc="-15"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 A Retrospect. Eur J Med Chem.</a:t>
            </a:r>
            <a:r>
              <a:rPr lang="en-US" i="1" spc="200" dirty="0">
                <a:latin typeface="Times New Roman" panose="02020603050405020304" pitchFamily="18" charset="0"/>
                <a:ea typeface="Calibri" panose="020F0502020204030204" pitchFamily="34" charset="0"/>
                <a:cs typeface="Times New Roman" panose="02020603050405020304" pitchFamily="18" charset="0"/>
              </a:rPr>
              <a:t> </a:t>
            </a:r>
            <a:r>
              <a:rPr lang="en-US" i="1" spc="-10" dirty="0">
                <a:latin typeface="Times New Roman" panose="02020603050405020304" pitchFamily="18" charset="0"/>
                <a:ea typeface="Calibri" panose="020F0502020204030204" pitchFamily="34" charset="0"/>
                <a:cs typeface="Times New Roman" panose="02020603050405020304" pitchFamily="18" charset="0"/>
              </a:rPr>
              <a:t>2017; 48(11):01255.</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26035" lvl="0" indent="-342900" algn="just">
              <a:spcBef>
                <a:spcPts val="595"/>
              </a:spcBef>
              <a:spcAft>
                <a:spcPts val="0"/>
              </a:spcAft>
              <a:buSzPts val="1100"/>
              <a:buFont typeface="Wingdings" panose="05000000000000000000" pitchFamily="2" charset="2"/>
              <a:buChar char="v"/>
              <a:tabLst>
                <a:tab pos="297815" algn="l"/>
              </a:tabLst>
            </a:pPr>
            <a:r>
              <a:rPr lang="en-US" i="1" dirty="0">
                <a:latin typeface="Times New Roman" panose="02020603050405020304" pitchFamily="18" charset="0"/>
                <a:ea typeface="Calibri" panose="020F0502020204030204" pitchFamily="34" charset="0"/>
                <a:cs typeface="Times New Roman" panose="02020603050405020304" pitchFamily="18" charset="0"/>
              </a:rPr>
              <a:t>De MGP, De OBM, Farias SE, De OC, Capistrano CN, </a:t>
            </a:r>
            <a:r>
              <a:rPr lang="en-US" i="1" dirty="0" err="1">
                <a:latin typeface="Times New Roman" panose="02020603050405020304" pitchFamily="18" charset="0"/>
                <a:ea typeface="Calibri" panose="020F0502020204030204" pitchFamily="34" charset="0"/>
                <a:cs typeface="Times New Roman" panose="02020603050405020304" pitchFamily="18" charset="0"/>
              </a:rPr>
              <a:t>Hernandes</a:t>
            </a:r>
            <a:r>
              <a:rPr lang="en-US" i="1" dirty="0">
                <a:latin typeface="Times New Roman" panose="02020603050405020304" pitchFamily="18" charset="0"/>
                <a:ea typeface="Calibri" panose="020F0502020204030204" pitchFamily="34" charset="0"/>
                <a:cs typeface="Times New Roman" panose="02020603050405020304" pitchFamily="18" charset="0"/>
              </a:rPr>
              <a:t> MZ. New 1, 3-thiazole derivatives and their biological and ultra structural effects on Trypanosoma </a:t>
            </a:r>
            <a:r>
              <a:rPr lang="en-US" i="1" dirty="0" err="1">
                <a:latin typeface="Times New Roman" panose="02020603050405020304" pitchFamily="18" charset="0"/>
                <a:ea typeface="Calibri" panose="020F0502020204030204" pitchFamily="34" charset="0"/>
                <a:cs typeface="Times New Roman" panose="02020603050405020304" pitchFamily="18" charset="0"/>
              </a:rPr>
              <a:t>cruzi</a:t>
            </a:r>
            <a:r>
              <a:rPr lang="en-US" i="1" dirty="0">
                <a:latin typeface="Times New Roman" panose="02020603050405020304" pitchFamily="18" charset="0"/>
                <a:ea typeface="Calibri" panose="020F0502020204030204" pitchFamily="34" charset="0"/>
                <a:cs typeface="Times New Roman" panose="02020603050405020304" pitchFamily="18" charset="0"/>
              </a:rPr>
              <a:t>. Eur J Med Chem. 2016; 121:387–398.</a:t>
            </a:r>
            <a:r>
              <a:rPr lang="en-IN" i="1" dirty="0">
                <a:latin typeface="Times New Roman" panose="02020603050405020304" pitchFamily="18" charset="0"/>
                <a:ea typeface="Calibri" panose="020F0502020204030204" pitchFamily="34" charset="0"/>
                <a:cs typeface="Times New Roman" panose="02020603050405020304" pitchFamily="18" charset="0"/>
              </a:rPr>
              <a:t> </a:t>
            </a:r>
            <a:r>
              <a:rPr lang="en-US" i="1" spc="-10" dirty="0">
                <a:latin typeface="Times New Roman" panose="02020603050405020304" pitchFamily="18" charset="0"/>
                <a:ea typeface="Calibri" panose="020F0502020204030204" pitchFamily="34" charset="0"/>
                <a:cs typeface="Times New Roman" panose="02020603050405020304" pitchFamily="18" charset="0"/>
              </a:rPr>
              <a:t>Avail</a:t>
            </a:r>
            <a:r>
              <a:rPr lang="en-US" i="1" spc="-10" dirty="0">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able</a:t>
            </a:r>
            <a:r>
              <a:rPr lang="en-US" i="1" dirty="0">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 </a:t>
            </a:r>
            <a:r>
              <a:rPr lang="en-US" i="1" spc="-20" dirty="0">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fro</a:t>
            </a:r>
            <a:r>
              <a:rPr lang="en-US" i="1" spc="-20" dirty="0">
                <a:latin typeface="Times New Roman" panose="02020603050405020304" pitchFamily="18" charset="0"/>
                <a:ea typeface="Calibri" panose="020F0502020204030204" pitchFamily="34" charset="0"/>
                <a:cs typeface="Times New Roman" panose="02020603050405020304" pitchFamily="18" charset="0"/>
              </a:rPr>
              <a:t>m: -</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spc="-10" dirty="0">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http://dx.doi.org/10.1016/j.ejmech.2016.05.050</a:t>
            </a:r>
            <a:r>
              <a:rPr lang="en-US" i="1" dirty="0">
                <a:latin typeface="Times New Roman" panose="02020603050405020304" pitchFamily="18" charset="0"/>
                <a:ea typeface="Calibri" panose="020F0502020204030204" pitchFamily="34" charset="0"/>
                <a:cs typeface="Times New Roman" panose="02020603050405020304" pitchFamily="18" charset="0"/>
              </a:rPr>
              <a:t>.</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162194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7B9B3-076A-496D-ACD7-80470FB2E8BB}"/>
              </a:ext>
            </a:extLst>
          </p:cNvPr>
          <p:cNvSpPr>
            <a:spLocks noGrp="1"/>
          </p:cNvSpPr>
          <p:nvPr>
            <p:ph type="title"/>
          </p:nvPr>
        </p:nvSpPr>
        <p:spPr>
          <a:xfrm>
            <a:off x="4082602" y="2744642"/>
            <a:ext cx="2750713" cy="1368716"/>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74380656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0941A018-FB9B-4401-A32C-7E04526866E0}"/>
    </a:ext>
  </a:extLst>
</a:theme>
</file>

<file path=docProps/app.xml><?xml version="1.0" encoding="utf-8"?>
<Properties xmlns="http://schemas.openxmlformats.org/officeDocument/2006/extended-properties" xmlns:vt="http://schemas.openxmlformats.org/officeDocument/2006/docPropsVTypes">
  <Template>Metropolitan</Template>
  <TotalTime>19</TotalTime>
  <Words>1326</Words>
  <Application>Microsoft Office PowerPoint</Application>
  <PresentationFormat>Widescreen</PresentationFormat>
  <Paragraphs>49</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Cambria</vt:lpstr>
      <vt:lpstr>Times New Roman</vt:lpstr>
      <vt:lpstr>Wingdings</vt:lpstr>
      <vt:lpstr>Metropolitan</vt:lpstr>
      <vt:lpstr>A REVIEW ON THE THIAZOLE DERIVATIVES: SYNTHESIS,CHARACTERIZATION AND BIOLOGICAL ACTIVITIES</vt:lpstr>
      <vt:lpstr>ABSTRACT</vt:lpstr>
      <vt:lpstr>INTRODUCTION</vt:lpstr>
      <vt:lpstr>PowerPoint Presentation</vt:lpstr>
      <vt:lpstr>BIOLOGICAL ACTIVITIES OF THIAZOLE DERIVATIVES</vt:lpstr>
      <vt:lpstr>PowerPoint Presentation</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REVIEW ON THE THIAZOLE DERIVATIVES: SYNTHESIS,CHARACTERIZATION AND BIOLOGICAL ACTIVITIES</dc:title>
  <dc:creator>qwe</dc:creator>
  <cp:lastModifiedBy>qwe</cp:lastModifiedBy>
  <cp:revision>47</cp:revision>
  <dcterms:created xsi:type="dcterms:W3CDTF">2024-11-28T06:28:38Z</dcterms:created>
  <dcterms:modified xsi:type="dcterms:W3CDTF">2024-11-28T06:47:46Z</dcterms:modified>
</cp:coreProperties>
</file>